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xml" ContentType="application/inkml+xml"/>
  <Override PartName="/ppt/ink/ink2.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7"/>
  </p:notesMasterIdLst>
  <p:sldIdLst>
    <p:sldId id="256" r:id="rId2"/>
    <p:sldId id="708" r:id="rId3"/>
    <p:sldId id="259" r:id="rId4"/>
    <p:sldId id="260" r:id="rId5"/>
    <p:sldId id="261" r:id="rId6"/>
    <p:sldId id="263" r:id="rId7"/>
    <p:sldId id="294" r:id="rId8"/>
    <p:sldId id="295" r:id="rId9"/>
    <p:sldId id="264" r:id="rId10"/>
    <p:sldId id="265" r:id="rId11"/>
    <p:sldId id="266" r:id="rId12"/>
    <p:sldId id="291" r:id="rId13"/>
    <p:sldId id="292" r:id="rId14"/>
    <p:sldId id="267" r:id="rId15"/>
    <p:sldId id="268" r:id="rId16"/>
    <p:sldId id="269" r:id="rId17"/>
    <p:sldId id="270" r:id="rId18"/>
    <p:sldId id="271" r:id="rId19"/>
    <p:sldId id="706" r:id="rId20"/>
    <p:sldId id="272" r:id="rId21"/>
    <p:sldId id="273" r:id="rId22"/>
    <p:sldId id="274" r:id="rId23"/>
    <p:sldId id="277" r:id="rId24"/>
    <p:sldId id="275" r:id="rId25"/>
    <p:sldId id="276" r:id="rId26"/>
    <p:sldId id="279" r:id="rId27"/>
    <p:sldId id="280" r:id="rId28"/>
    <p:sldId id="298" r:id="rId29"/>
    <p:sldId id="282" r:id="rId30"/>
    <p:sldId id="299" r:id="rId31"/>
    <p:sldId id="300" r:id="rId32"/>
    <p:sldId id="301" r:id="rId33"/>
    <p:sldId id="283" r:id="rId34"/>
    <p:sldId id="284" r:id="rId35"/>
    <p:sldId id="285" r:id="rId36"/>
    <p:sldId id="286" r:id="rId37"/>
    <p:sldId id="278" r:id="rId38"/>
    <p:sldId id="293" r:id="rId39"/>
    <p:sldId id="296" r:id="rId40"/>
    <p:sldId id="710" r:id="rId41"/>
    <p:sldId id="705" r:id="rId42"/>
    <p:sldId id="711" r:id="rId43"/>
    <p:sldId id="709" r:id="rId44"/>
    <p:sldId id="289" r:id="rId45"/>
    <p:sldId id="297" r:id="rId46"/>
    <p:sldId id="290" r:id="rId47"/>
    <p:sldId id="707" r:id="rId48"/>
    <p:sldId id="288" r:id="rId49"/>
    <p:sldId id="258" r:id="rId50"/>
    <p:sldId id="262" r:id="rId51"/>
    <p:sldId id="287" r:id="rId52"/>
    <p:sldId id="281" r:id="rId53"/>
    <p:sldId id="703" r:id="rId54"/>
    <p:sldId id="257" r:id="rId55"/>
    <p:sldId id="704" r:id="rId56"/>
  </p:sldIdLst>
  <p:sldSz cx="12192000" cy="7777163"/>
  <p:notesSz cx="6858000" cy="9144000"/>
  <p:defaultTextStyle>
    <a:defPPr>
      <a:defRPr lang="en-US"/>
    </a:defPPr>
    <a:lvl1pPr marL="0" algn="l" defTabSz="907533" rtl="0" eaLnBrk="1" latinLnBrk="0" hangingPunct="1">
      <a:defRPr sz="1800" kern="1200">
        <a:solidFill>
          <a:schemeClr val="tx1"/>
        </a:solidFill>
        <a:latin typeface="+mn-lt"/>
        <a:ea typeface="+mn-ea"/>
        <a:cs typeface="+mn-cs"/>
      </a:defRPr>
    </a:lvl1pPr>
    <a:lvl2pPr marL="453765" algn="l" defTabSz="907533" rtl="0" eaLnBrk="1" latinLnBrk="0" hangingPunct="1">
      <a:defRPr sz="1800" kern="1200">
        <a:solidFill>
          <a:schemeClr val="tx1"/>
        </a:solidFill>
        <a:latin typeface="+mn-lt"/>
        <a:ea typeface="+mn-ea"/>
        <a:cs typeface="+mn-cs"/>
      </a:defRPr>
    </a:lvl2pPr>
    <a:lvl3pPr marL="907533" algn="l" defTabSz="907533" rtl="0" eaLnBrk="1" latinLnBrk="0" hangingPunct="1">
      <a:defRPr sz="1800" kern="1200">
        <a:solidFill>
          <a:schemeClr val="tx1"/>
        </a:solidFill>
        <a:latin typeface="+mn-lt"/>
        <a:ea typeface="+mn-ea"/>
        <a:cs typeface="+mn-cs"/>
      </a:defRPr>
    </a:lvl3pPr>
    <a:lvl4pPr marL="1361295" algn="l" defTabSz="907533" rtl="0" eaLnBrk="1" latinLnBrk="0" hangingPunct="1">
      <a:defRPr sz="1800" kern="1200">
        <a:solidFill>
          <a:schemeClr val="tx1"/>
        </a:solidFill>
        <a:latin typeface="+mn-lt"/>
        <a:ea typeface="+mn-ea"/>
        <a:cs typeface="+mn-cs"/>
      </a:defRPr>
    </a:lvl4pPr>
    <a:lvl5pPr marL="1815058" algn="l" defTabSz="907533" rtl="0" eaLnBrk="1" latinLnBrk="0" hangingPunct="1">
      <a:defRPr sz="1800" kern="1200">
        <a:solidFill>
          <a:schemeClr val="tx1"/>
        </a:solidFill>
        <a:latin typeface="+mn-lt"/>
        <a:ea typeface="+mn-ea"/>
        <a:cs typeface="+mn-cs"/>
      </a:defRPr>
    </a:lvl5pPr>
    <a:lvl6pPr marL="2268830" algn="l" defTabSz="907533" rtl="0" eaLnBrk="1" latinLnBrk="0" hangingPunct="1">
      <a:defRPr sz="1800" kern="1200">
        <a:solidFill>
          <a:schemeClr val="tx1"/>
        </a:solidFill>
        <a:latin typeface="+mn-lt"/>
        <a:ea typeface="+mn-ea"/>
        <a:cs typeface="+mn-cs"/>
      </a:defRPr>
    </a:lvl6pPr>
    <a:lvl7pPr marL="2722596" algn="l" defTabSz="907533" rtl="0" eaLnBrk="1" latinLnBrk="0" hangingPunct="1">
      <a:defRPr sz="1800" kern="1200">
        <a:solidFill>
          <a:schemeClr val="tx1"/>
        </a:solidFill>
        <a:latin typeface="+mn-lt"/>
        <a:ea typeface="+mn-ea"/>
        <a:cs typeface="+mn-cs"/>
      </a:defRPr>
    </a:lvl7pPr>
    <a:lvl8pPr marL="3176362" algn="l" defTabSz="907533" rtl="0" eaLnBrk="1" latinLnBrk="0" hangingPunct="1">
      <a:defRPr sz="1800" kern="1200">
        <a:solidFill>
          <a:schemeClr val="tx1"/>
        </a:solidFill>
        <a:latin typeface="+mn-lt"/>
        <a:ea typeface="+mn-ea"/>
        <a:cs typeface="+mn-cs"/>
      </a:defRPr>
    </a:lvl8pPr>
    <a:lvl9pPr marL="3630125" algn="l" defTabSz="90753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A5572B-0786-40D2-B456-19FE406BB7BE}">
          <p14:sldIdLst>
            <p14:sldId id="256"/>
            <p14:sldId id="708"/>
            <p14:sldId id="259"/>
            <p14:sldId id="260"/>
            <p14:sldId id="261"/>
            <p14:sldId id="263"/>
            <p14:sldId id="294"/>
            <p14:sldId id="295"/>
            <p14:sldId id="264"/>
            <p14:sldId id="265"/>
            <p14:sldId id="266"/>
            <p14:sldId id="291"/>
            <p14:sldId id="292"/>
            <p14:sldId id="267"/>
            <p14:sldId id="268"/>
            <p14:sldId id="269"/>
            <p14:sldId id="270"/>
            <p14:sldId id="271"/>
            <p14:sldId id="706"/>
            <p14:sldId id="272"/>
            <p14:sldId id="273"/>
            <p14:sldId id="274"/>
            <p14:sldId id="277"/>
            <p14:sldId id="275"/>
            <p14:sldId id="276"/>
            <p14:sldId id="279"/>
            <p14:sldId id="280"/>
            <p14:sldId id="298"/>
            <p14:sldId id="282"/>
            <p14:sldId id="299"/>
            <p14:sldId id="300"/>
            <p14:sldId id="301"/>
            <p14:sldId id="283"/>
            <p14:sldId id="284"/>
            <p14:sldId id="285"/>
            <p14:sldId id="286"/>
            <p14:sldId id="278"/>
            <p14:sldId id="293"/>
            <p14:sldId id="296"/>
            <p14:sldId id="710"/>
            <p14:sldId id="705"/>
            <p14:sldId id="711"/>
            <p14:sldId id="709"/>
            <p14:sldId id="289"/>
            <p14:sldId id="297"/>
            <p14:sldId id="290"/>
            <p14:sldId id="707"/>
            <p14:sldId id="288"/>
            <p14:sldId id="258"/>
            <p14:sldId id="262"/>
            <p14:sldId id="287"/>
            <p14:sldId id="281"/>
            <p14:sldId id="703"/>
            <p14:sldId id="257"/>
            <p14:sldId id="70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orient="horz" pos="24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7555"/>
    <a:srgbClr val="4B752F"/>
    <a:srgbClr val="0000FF"/>
    <a:srgbClr val="006666"/>
    <a:srgbClr val="FF0000"/>
    <a:srgbClr val="008A3E"/>
    <a:srgbClr val="0033CC"/>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4" autoAdjust="0"/>
    <p:restoredTop sz="89744" autoAdjust="0"/>
  </p:normalViewPr>
  <p:slideViewPr>
    <p:cSldViewPr snapToGrid="0" snapToObjects="1">
      <p:cViewPr varScale="1">
        <p:scale>
          <a:sx n="50" d="100"/>
          <a:sy n="50" d="100"/>
        </p:scale>
        <p:origin x="1060" y="36"/>
      </p:cViewPr>
      <p:guideLst>
        <p:guide orient="horz" pos="2160"/>
        <p:guide pos="3840"/>
        <p:guide orient="horz" pos="24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4-10-05T11:12:13.128"/>
    </inkml:context>
    <inkml:brush xml:id="br0">
      <inkml:brushProperty name="width" value="0.05292" units="cm"/>
      <inkml:brushProperty name="height" value="0.05292" units="cm"/>
      <inkml:brushProperty name="color" value="#FF0000"/>
    </inkml:brush>
  </inkml:definitions>
  <inkml:trace contextRef="#ctx0" brushRef="#br0">4521 8381 0,'0'100'188,"0"-40"-173,0-20 1,0 0-1,0-20 1,0 0 0,0-40 31,0-40-32,0 20 1,0 0-16,0 0 15,0 0-15,0 20 16,0 0-16,0-100 31,0 80-31,20 20 16,-20-40 0,20 40-16,-20 0 15,40-20 1,0 0 15,0 40 0,-20 0-15,20 20 15,-40 0-31,0 20 31,0-20-15,0 40 15,0-40-15,-40 20 15,40-20 0,-20-20-31,20 20 0,-20-20 16,20 20 0,-20 0-1,0 20 32,0-20-16,0-20-15,0 0-16,-20 0 47,20 0 0,0 0-16</inkml:trace>
  <inkml:trace contextRef="#ctx0" brushRef="#br0" timeOffset="1454.26">4801 8581 0,'40'0'203,"-20"-20"-203,0 20 16,20-20 15,-20-20-15,0 40-1,-20-40-15,0 0 47,0 20-31,-40 0-1,40 0-15,-20 20 16,20-20-16,-40 20 31,20 0-15,0 0-16,0 0 15,0 0 1,0 0-16,0 20 31,20 0-15,-20 0-16,0 40 16,0-60-1,20 40 16,0-20-31,0 0 0,0 0 0,0 0 32,20-20-32,-20 20 15,20 0-15,-20 20 32,20-20-32,0-20 15,0 20 1,0 0-1,0 0 1,0-20 0,0 0-1,0 0-15,0 0 16,0 0 0,0 0-16,0 0 15,40 0 32</inkml:trace>
  <inkml:trace contextRef="#ctx0" brushRef="#br0" timeOffset="2717.8">5041 8361 0,'20'40'188,"0"0"-188,-20 0 31,20-20-31,-20 0 15,20 0-15,-20 0 16,20-20-16,0 0 31,-20-20 1,0-40 14,0 20-46,0 20 16,0-40 0,0 40-16,0-20 15,20 40-15,-20-20 16,20-20 0,-20 20-16,20 0 31,0 0-16,0 20 1,0 0 0,20 0-1,-20 0 17,0 0-17,-20 20 16,0 0 1</inkml:trace>
  <inkml:trace contextRef="#ctx0" brushRef="#br0" timeOffset="3970.78">5621 8221 0,'-20'0'203,"0"0"-187,-40 0-1,0 0 16,40 40-15,0-20 15,0 20-15,20 0 0,-20-40-1,20 40-15,0 0 47,0-20-47,0 20 31,60-40 1,-60 20-32,20-20 15,0 0-15,0 0 16,20 0-1,-20 0 1,0 0 0,0 0-16,0 0 15,0 0 1,0 0 0,20 0-1,-20 0 16,20 0-31,-20-20 32</inkml:trace>
  <inkml:trace contextRef="#ctx0" brushRef="#br0" timeOffset="6123.17">5961 8321 0,'0'-40'297,"-40"20"-250,20 0-32,-20 20 16,40-20-31,-20 20 0,20-20 0,-40 0 32,20 0-1,20 0 0,20 20 16,0 0-31,-40 20 77,20 0-77,0 20 15,0-20-31,0 0 0,0 20 32,0-20-32,0 0 15,0 0 1,0 0 15,0 0-15,0 0-1,0 0 1,0 0 15,0 0-15,20 0-16,0 0 62,0-20-62,0 20 0,0 0 16,20-20 0,-20 0-1,0 0 1,0 0-16,0 0 0,0 0 15,0 0 1,0 0 0,0 0-1,0 0-15,20 0 16,-20-20 0,0 0 15,0 0 203,0-20-218,0 0-16,20-40 47,-20 60-47,0-60 31</inkml:trace>
  <inkml:trace contextRef="#ctx0" brushRef="#br0" timeOffset="7551.74">6361 8221 0,'0'40'187,"0"20"-187,0 20 0,0-20 16,0 160 15,0-180-31,0 0 16,0-20 0,0 0-16,0 20 15,0-20-15,0 20 16,0-20-16,0-40 140,0-20-124,0 20-16,0-20 0,0 0 16,0 0-1,0 20-15,0 0 0,0-20 16,0 0 0,0-20-16,0 40 15,0-20 1,0 0-16,0 0 15,40-60 1,-40 80-16,20 0 16,-20-20-16,20 0 15,0 20-15,-20-20 16,20 40 0,-20-20-16,21 20 15,-21-20-15,20 20 16,0 0-1,0 0 17,0 0-32,-20 20 15,20 0 1,-20 0-16,0 40 31,0-40-31,0 0 16,0 0-1,0 0 1,0 0 0,0 0-16,0 20 15,0-20-15,0 0 32,-20 20-17,0-40 1,20 20-1,-20 0-15,0-20 47,0 0-47,-1 0 32,21-20-32,0 0 15,0 0 16</inkml:trace>
  <inkml:trace contextRef="#ctx0" brushRef="#br0" timeOffset="9020.94">6822 8001 0,'0'120'187,"0"-100"-187,0 200 32,0-120-1,0-80-31,40 40 31,-20-60-15,-20 20-16,20-20 31,0 0-15,0 0-1,0 0 1,0-20 0,0 0-1,-20 0 1,0 0-16,0 0 15,20 0-15,0 20 16,-20-20 0,20 0-16,-20 0 0,20 0 15,-20 0 1</inkml:trace>
  <inkml:trace contextRef="#ctx0" brushRef="#br0" timeOffset="10184.77">6782 8241 0,'20'0'156,"0"0"-140,0 0-16,20 0 47,-20 0-16,0 0-31,0 0 31,0 0-31,0 0 31,0 0-15,-20-20 15,20 20-15,-20-20 0,20 20-1,0 0 1,0-20-16</inkml:trace>
  <inkml:trace contextRef="#ctx0" brushRef="#br0" timeOffset="11582.89">7342 8181 0,'0'20'172,"0"20"-172,0 0 16,0 0-16,0 0 0,0 0 15,0 20 1,0 20 0,0 0 15,0-60 0,0-40 0,0-20 1,0 20-32,0 0 15,0-20 1,0-20-16,0 20 16,0 20-16,0 0 15,0-20 1,20-40-1,-20 60-15,0 0 16,20 0 0,0 0-1,20-20 1,-20 40 15,20 0 16,-20 0-31,20 0 15,-20 0-15,-20 20 46</inkml:trace>
  <inkml:trace contextRef="#ctx0" brushRef="#br0" timeOffset="13068.41">7882 8241 0,'0'20'219,"0"0"-219,-20 20 31,20 0-15,0 0 15,0-20-31,20-20 63,0 0-32,0 0-15,0 0-16,40 0 62,-40 0-62,20-20 31,-40 0-31,20 20 0,0-20 16,0 0-16,20-20 31,-40 0-15,0 0 15,0 0-15,-20 40-16,-20-20 15,20 20 1,20-20-16,-20 0 16,-40 0-1,40 20 1,0 0-1,0 0 1,0 0 0,0 0-1,20 20-15,0 0 16,0 0 0,0 0-1,0 0-15</inkml:trace>
  <inkml:trace contextRef="#ctx0" brushRef="#br0" timeOffset="15126.85">8342 8201 0,'0'80'187,"0"-60"-187,0 40 16,0 40 15,0-80-31,0 40 31,20-60 1,-20-20-1,20 20-15,-20-20-16,20 0 0,0 0 15,0-20-15,0 20 16,20-60-1,-40 60 1,0-20-16,20 20 31,0-20-31,0 20 16,20-60 0,0 60-16,-20 20 15,0-40-15,0 40 16,20-20-1,-20 40 17,-20 0-17,0 0-15,0 0 16,0 0 0,0 0-16,0 0 15,0 40 1,0 0-1,0-40 1,0 0-16,0 40 31,0-40-15,0 20 0,0-20-16,0 0 15,0 0-15,0 0 16,0 0-16,0 0 31</inkml:trace>
  <inkml:trace contextRef="#ctx0" brushRef="#br0" timeOffset="18068.39">4321 9941 0,'80'20'203,"-20"20"-187,20 1-1,-20 19 1,-40-60-1,20 0-15,-20 40 16,20-20 0,-20-20-16,0 20 15,0 0 1,0-20 0</inkml:trace>
  <inkml:trace contextRef="#ctx0" brushRef="#br0" timeOffset="19392.66">4681 9961 0,'-20'0'187,"0"20"-187,0-20 0,-20 61 31,40-41-15,-20 0-16,20 0 0,-20-20 16,0 40 15,0-20-31,20 0 15,-20 20 1,-20-20 31,40 0-31,0 0-1,0 0 1,0-40 78</inkml:trace>
  <inkml:trace contextRef="#ctx0" brushRef="#br0" timeOffset="20725.91">5081 10042 0,'0'40'203,"0"-20"-187,0 0-1,0 0-15,0 0 16,0 0-1,0 0-15,0 20 32,0 0-1,0-20-15,-20-20 46,0 0-62,0-60 31</inkml:trace>
  <inkml:trace contextRef="#ctx0" brushRef="#br0" timeOffset="21950.81">4401 11302 0,'20'0'203,"0"20"-187,20-20-16,-40 20 16,20 0-16,20 0 15,-20-20-15,0 0 16,0 20 0,0-20-1</inkml:trace>
  <inkml:trace contextRef="#ctx0" brushRef="#br0" timeOffset="23315.14">4621 11302 0,'0'40'188,"-20"-20"-188,0 0 15,-20 20 1,-20 60 15,40-80-15,-40 40-1,60-40 1,-40 20 15,40 0-15,0-20-1,0 0 1,0 20 15</inkml:trace>
  <inkml:trace contextRef="#ctx0" brushRef="#br0" timeOffset="25181.86">4581 11442 0,'0'20'156,"0"0"-140,40 0-1,60 80 1,-80-60-16,0-40 0,40 60 16,-40-60-1,0 40 1,0-20-1,0 0-15,0-20 16,-20 20-16,20 0 16,0 0 15</inkml:trace>
  <inkml:trace contextRef="#ctx0" brushRef="#br0" timeOffset="26730.46">5141 11322 0,'80'0'281,"-40"20"-265,-20 0-16,20 40 31,0-20 0,-40 20-15,0-40-1,0 0 1,-20 0 15,-20 20 1,20-20-1,0 20-16,-40-40 17,40 0-17,-20 0 1,0 0 0,20 0 15,0 0-31,-20 0 62,20 0-62,20-20 32,0 0 14,0 0-30,0 0-16,0 0 31</inkml:trace>
  <inkml:trace contextRef="#ctx0" brushRef="#br0" timeOffset="28514.85">5001 11702 0,'40'0'313,"40"0"-282,-60 0-16,0 0-15,0 0 16,0 0-16,0 0 16,0 0-16,0 0 15,0 0 1,20 0 0,-20 0-16,20 0 46,-20 0-14,0 0-17,0 0-15,0 0 16,0 0-16,0 0 16,0 0-1,20 0 32,-60 0 16</inkml:trace>
  <inkml:trace contextRef="#ctx0" brushRef="#br0" timeOffset="29783.2">5601 9941 0,'20'20'172,"40"20"-156,280 101 15,-280-101-31,20 20 16,0-20-1,-60-40-15,20 20 16,-20 0-16,20 0 16,-20 20-16,0-20 15,20-20 1,-20 0-16,0 20 15,1 0-15,19 20 16,0-20 0,-20 0-1,0-20 1,0 0 15</inkml:trace>
  <inkml:trace contextRef="#ctx0" brushRef="#br0" timeOffset="31111.15">6121 11542 0,'0'-20'203,"20"0"-203,0 20 0,0-40 16,0 0-16,-20 20 15,40-60 1,-20 60 0,0 0-16,0-20 15,20-20 1,20-40 0,-20 80-16,61-120 31,-61 100-16,-20 20 1,20-40 0,-40 40-1,20 0-15,-20 0 16,40 20 15,-40-20-15</inkml:trace>
  <inkml:trace contextRef="#ctx0" brushRef="#br0" timeOffset="35489.98">7202 10422 0,'0'20'234,"0"40"-202,0-40-32,0 0 15,20-20 32,0 0-16,0 0-15,0-20 0,0 0-1,0 0 1,20 0-1,-40 0 1,20 20-16,0-20 16,0 20-1,20-40 1,-40 20 0,0 0-16,20 20 15,-20-20-15,0 0 47,0 0-47,0 40 78,-20 20-31,0-20-47,20 0 0,0 0 16,0 20-1,0 20 1,0-40 0,0 0-16,0 0 15,0 0-15,0 40 31,0-20-31,0-20 16,20 0 0,-20 20-1,0-20-15,0 0 16,0 0-16,0 0 16,0 20 15,0 0 0,0-20 0,-20-20-15,0 0-16,20 20 31,-20-20-15,0 0-16,0 0 31,0 0-31,0 0 16,0 0-1,0 0-15,0 0 32,0 0-1,0 0-16,0 0 1,20-20-16,0 0 16,0 0-1</inkml:trace>
  <inkml:trace contextRef="#ctx0" brushRef="#br0" timeOffset="37358.01">6281 9461 0,'0'20'188,"0"0"-188,0 20 16,0-20-1,0 0-15,0 20 16,0-20-1,20 40 1,-20-40 0,20 0-1,0-20 32,0 0-47,0 0 31,-20-20-31,20 0 32,0 0-17,-20 0 1,20 0-16,-20 0 16,20 0-16,-20 0 31,20 0-31,-20 0 15,0 0 1,0 0 0,0 0-1,0 40 48,0 20-32,0-20 0,0 0-15,0 0 15,0 0-31,0 0 31,21 0-15,-1-20 15,0 0 1,0 0-1,0 0-16,0 0 1,0 0 0,0 0 15,0-20-15,0 0-1,0 0 1,0 20-1,-20-20 1,20 0-16,-20 0 16,0-20-16,0 20 15,0 0 48,0 0-63,0 0 31,-20 20-15,-20 0-1</inkml:trace>
  <inkml:trace contextRef="#ctx0" brushRef="#br0" timeOffset="39573.68">6862 9521 0,'0'20'172,"0"0"-156,0 0-16,0 0 15,0 20 1,0-20-16,0 0 15,0 0 1,0 0-16,0 0 31,0 0-15,-20-40 46,20 0-62</inkml:trace>
  <inkml:trace contextRef="#ctx0" brushRef="#br0" timeOffset="41767.71">6281 12002 0,'0'40'219,"0"0"-204,20-20-15,-20 0 16,20 20 15,0-40 0,0 0-31,0 0 32,20 0-1,-40-20-15,0 0-16,20 0 15,0 0 1,-20 0-16,0 0 15,20 20-15,-20-20 16,21 20 0,-21-40-16,0 20 31,0 0-15,0 40 46,0 20-46,0-20-1,0 0 1,0 0 0,0 0-16,0 0 15,0 0-15,0 0 31,20-20-15,-20 20 0,20 0-1,-20 0 1,20 0 0,0-20-16,-20 20 15,20-20-15,0 0 31,0 0-15,20-20 31,-20 20-47,40-40 31,-60 20-31,0 0 31,20 0-31,-20 0 0,0-20 32,0 20-32,0 0 15,0 0 1,0 0 0,0 0-1,0 0-15,-20 20 0,20-40 16,-20 40-1,20-20-15,0 0 16,0 0 0</inkml:trace>
  <inkml:trace contextRef="#ctx0" brushRef="#br0" timeOffset="43278.75">6942 12042 0,'20'0'235,"20"20"-220,-20 20 1,-20-20 0,0 0-1,0 0 1,0 0-16,0 0 0,0 0 15,0 0 1,-40 40 15,20-60-31,0 20 32,20 0-32,-20 0 31,20 0-31,-20 0 31,0-20-15,0 0-1,40-40 48,0 40-48,-20-20 1,20 0 0,0 20-1,40-20 1,-40 20-16,-20-20 16,20 20-16,0 0 15,0 0-15,0-20 16,0 20-1,0 0 1,0-20 0,0 20-1,-20-20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4-10-07T13:54:42.409"/>
    </inkml:context>
    <inkml:brush xml:id="br0">
      <inkml:brushProperty name="width" value="0.05292" units="cm"/>
      <inkml:brushProperty name="height" value="0.05292" units="cm"/>
    </inkml:brush>
  </inkml:definitions>
  <inkml:trace contextRef="#ctx0" brushRef="#br0">4241 12722 0,'1200'0'203,"-720"0"-187,-220 20-1,-100-20-15,161 20 16,-221-20 0,80 20-1,-120 0-15,40-20 0,-20 40 0,-20-40 16,220 40 0,-200-20-1,-40-20-15,80 40 31,-100-40-15,0 0-16,40 20 16,-40 0-16,0-20 15,0 0 1,0 0-16,20 0 16,-20 0-1,0 0 32,-20-20 94,0 0-126,0 0 1,-20 0 0,0 20-1,0-20-15,0-20 16,-20 0-1,20 40 1,0 0-16,0-40 16,0 40-1,0 0-15,0-20 16,0 0 0,0 0-16,0 20 15,-20-20 1,20 20-16,-20-20 31,20 20-15,0 0-1,40 0 48,0 0-48,0 0-15,-20 20 0,20 0 16,0 0-16,0 0 16,80 20 15,-80-20-31,20 0 16,0 20-1,0-40-15,-40 20 16,20 0-16,0-20 15,0 20-15,0 0 16,0 0-16,0-20 16,-20 20-1,40 20 1,-20-40 0,-20 20-1,0 0 16,0 20 32,0-20-63,-40 0 47,20 0-32,-20 0 1,20 0 0,0 0-16,0 0 0,0-20 31,-20 40-15,20-40 15,0 0-16,20-20 17</inkml:trace>
  <inkml:trace contextRef="#ctx0" brushRef="#br0" timeOffset="2676.04">9802 10742 0,'0'20'187,"0"40"-187,0 40 0,0-40 16,0 100 15,0-120-31,-20 20 31,20-20 1,-20-40-17,20-20 17,-20-20-17,20 20 1,0 0-16,0 0 15,0-20-15,0 0 16,0 20 0,0 0-1,0 0-15,0-20 0,0 20 16,0 0-16,0-20 31,0 20-31,0 0 0,0 0 16,0-20-1,0 0 1,0 20-16,0-20 16,0 20-1,-20 0 1,0 20 0,0 0-1,0 0 1,0 0-16,0 0 15,-20 0 17,0 20-32,40 0 0,-40 20 31,20-20-15,40-20 46,0 0-46,20 0-1,-20 0 1,20 0-16,20 0 16,-20 0-16,-20 0 15,0 0-15,60 0 16,-60 0-1,0 0-15,40 0 32,-40 0-32,0 0 15,0 0-15,0 0 0,0 0 16,0 20-16,0-20 31,0 20-15,0 0-1,-60-20 64</inkml:trace>
  <inkml:trace contextRef="#ctx0" brushRef="#br0" timeOffset="4053.3">10202 11082 0,'0'-20'250,"0"0"-219,0-20 1,-20 40-1,-20 0-15,0 0 15,20 0-31,0 0 0,0 0 15,0 0 1,-20 20 0,20-20-1,20 20-15,-20-20 16,0 20 0,0-20-1,20 20-15,0 0 31,0 0-15,0 0 0,0 0 15,20-20-31,0 0 16,-20 20-1,20 0 1,20-20 15,0 0-15,0 20-1,-20-20 1,20 0 0,-20 0-1,0 0-15,0 0 16,20 0 15,-20 0-15,0 0 15</inkml:trace>
  <inkml:trace contextRef="#ctx0" brushRef="#br0" timeOffset="5724.33">10262 11082 0,'-40'20'187,"20"0"-187,-20 20 32,-20-40-1,60 20-31,-40 0 31,20-20-15</inkml:trace>
  <inkml:trace contextRef="#ctx0" brushRef="#br0" timeOffset="8596.2">8982 13802 0,'-100'0'219,"-260"-40"-188,-460-100 1,460 120-32,-721-80 31,841 100-31,-420 0 31,440-40-15,120 20 15,40 20-15,40 0-1,-40 0 16,40 0-31,0-20 32,0 20-17,0 0 17,0 0-32,20-20 31,0 0 609,20 20-608,100-60-17,-100 40 1,60-20 15,-80 20-15,20 20-16,0-20 31,-20 0-15,20 20-16,0 0 47,-40 0 15,0 0-62,0 0 16,-40 20 15,40-20-15,-40 20-1,40 0-15,20 0 16,-40 20-1,0-20-15,20-20 16,20 20 0,-20-20-16,0 20 15,0 0 1,20 0-16,-20-20 16,20 20-16,-20-20 15,20 20 1,0 0 46,0 0-62,0 0 16,0 0 15,20 0-15,0-20-1,20 20 1,-20 0-16,0 0 31,0-20-31,0 20 0,0-20 16,-20 20 0,20-20-16,0 20 15,0-20-15,0 0 16,0 20-1,0-20 1,0 0 15,0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2C537F-42FA-4A7A-8444-8B2FFBAA3F00}" type="datetimeFigureOut">
              <a:rPr lang="en-GB" smtClean="0"/>
              <a:t>06/10/2024</a:t>
            </a:fld>
            <a:endParaRPr lang="en-GB"/>
          </a:p>
        </p:txBody>
      </p:sp>
      <p:sp>
        <p:nvSpPr>
          <p:cNvPr id="4" name="Slide Image Placeholder 3"/>
          <p:cNvSpPr>
            <a:spLocks noGrp="1" noRot="1" noChangeAspect="1"/>
          </p:cNvSpPr>
          <p:nvPr>
            <p:ph type="sldImg" idx="2"/>
          </p:nvPr>
        </p:nvSpPr>
        <p:spPr>
          <a:xfrm>
            <a:off x="741363" y="685800"/>
            <a:ext cx="5375275"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AC4EC8-904D-405C-9279-25F3BAC3C0BC}" type="slidenum">
              <a:rPr lang="en-GB" smtClean="0"/>
              <a:t>‹#›</a:t>
            </a:fld>
            <a:endParaRPr lang="en-GB"/>
          </a:p>
        </p:txBody>
      </p:sp>
    </p:spTree>
    <p:extLst>
      <p:ext uri="{BB962C8B-B14F-4D97-AF65-F5344CB8AC3E}">
        <p14:creationId xmlns:p14="http://schemas.microsoft.com/office/powerpoint/2010/main" val="1747337347"/>
      </p:ext>
    </p:extLst>
  </p:cSld>
  <p:clrMap bg1="lt1" tx1="dk1" bg2="lt2" tx2="dk2" accent1="accent1" accent2="accent2" accent3="accent3" accent4="accent4" accent5="accent5" accent6="accent6" hlink="hlink" folHlink="folHlink"/>
  <p:notesStyle>
    <a:lvl1pPr marL="0" algn="l" defTabSz="907533" rtl="0" eaLnBrk="1" latinLnBrk="0" hangingPunct="1">
      <a:defRPr sz="1200" kern="1200">
        <a:solidFill>
          <a:schemeClr val="tx1"/>
        </a:solidFill>
        <a:latin typeface="+mn-lt"/>
        <a:ea typeface="+mn-ea"/>
        <a:cs typeface="+mn-cs"/>
      </a:defRPr>
    </a:lvl1pPr>
    <a:lvl2pPr marL="453765" algn="l" defTabSz="907533" rtl="0" eaLnBrk="1" latinLnBrk="0" hangingPunct="1">
      <a:defRPr sz="1200" kern="1200">
        <a:solidFill>
          <a:schemeClr val="tx1"/>
        </a:solidFill>
        <a:latin typeface="+mn-lt"/>
        <a:ea typeface="+mn-ea"/>
        <a:cs typeface="+mn-cs"/>
      </a:defRPr>
    </a:lvl2pPr>
    <a:lvl3pPr marL="907533" algn="l" defTabSz="907533" rtl="0" eaLnBrk="1" latinLnBrk="0" hangingPunct="1">
      <a:defRPr sz="1200" kern="1200">
        <a:solidFill>
          <a:schemeClr val="tx1"/>
        </a:solidFill>
        <a:latin typeface="+mn-lt"/>
        <a:ea typeface="+mn-ea"/>
        <a:cs typeface="+mn-cs"/>
      </a:defRPr>
    </a:lvl3pPr>
    <a:lvl4pPr marL="1361295" algn="l" defTabSz="907533" rtl="0" eaLnBrk="1" latinLnBrk="0" hangingPunct="1">
      <a:defRPr sz="1200" kern="1200">
        <a:solidFill>
          <a:schemeClr val="tx1"/>
        </a:solidFill>
        <a:latin typeface="+mn-lt"/>
        <a:ea typeface="+mn-ea"/>
        <a:cs typeface="+mn-cs"/>
      </a:defRPr>
    </a:lvl4pPr>
    <a:lvl5pPr marL="1815058" algn="l" defTabSz="907533" rtl="0" eaLnBrk="1" latinLnBrk="0" hangingPunct="1">
      <a:defRPr sz="1200" kern="1200">
        <a:solidFill>
          <a:schemeClr val="tx1"/>
        </a:solidFill>
        <a:latin typeface="+mn-lt"/>
        <a:ea typeface="+mn-ea"/>
        <a:cs typeface="+mn-cs"/>
      </a:defRPr>
    </a:lvl5pPr>
    <a:lvl6pPr marL="2268830" algn="l" defTabSz="907533" rtl="0" eaLnBrk="1" latinLnBrk="0" hangingPunct="1">
      <a:defRPr sz="1200" kern="1200">
        <a:solidFill>
          <a:schemeClr val="tx1"/>
        </a:solidFill>
        <a:latin typeface="+mn-lt"/>
        <a:ea typeface="+mn-ea"/>
        <a:cs typeface="+mn-cs"/>
      </a:defRPr>
    </a:lvl6pPr>
    <a:lvl7pPr marL="2722596" algn="l" defTabSz="907533" rtl="0" eaLnBrk="1" latinLnBrk="0" hangingPunct="1">
      <a:defRPr sz="1200" kern="1200">
        <a:solidFill>
          <a:schemeClr val="tx1"/>
        </a:solidFill>
        <a:latin typeface="+mn-lt"/>
        <a:ea typeface="+mn-ea"/>
        <a:cs typeface="+mn-cs"/>
      </a:defRPr>
    </a:lvl7pPr>
    <a:lvl8pPr marL="3176362" algn="l" defTabSz="907533" rtl="0" eaLnBrk="1" latinLnBrk="0" hangingPunct="1">
      <a:defRPr sz="1200" kern="1200">
        <a:solidFill>
          <a:schemeClr val="tx1"/>
        </a:solidFill>
        <a:latin typeface="+mn-lt"/>
        <a:ea typeface="+mn-ea"/>
        <a:cs typeface="+mn-cs"/>
      </a:defRPr>
    </a:lvl8pPr>
    <a:lvl9pPr marL="3630125" algn="l" defTabSz="90753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err="1">
                <a:solidFill>
                  <a:srgbClr val="000000"/>
                </a:solidFill>
                <a:effectLst/>
                <a:latin typeface="Arial" panose="020B0604020202020204" pitchFamily="34" charset="0"/>
              </a:rPr>
              <a:t>Selamat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pagi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kepada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bpk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taufik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bpk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Arjon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bpk</a:t>
            </a:r>
            <a:r>
              <a:rPr lang="en-US" sz="1800" b="0" i="0" u="none" strike="noStrike" dirty="0">
                <a:solidFill>
                  <a:srgbClr val="000000"/>
                </a:solidFill>
                <a:effectLst/>
                <a:latin typeface="Arial" panose="020B0604020202020204" pitchFamily="34" charset="0"/>
              </a:rPr>
              <a:t> Agus , dan </a:t>
            </a:r>
            <a:r>
              <a:rPr lang="en-US" sz="1800" b="0" i="0" u="none" strike="noStrike" dirty="0" err="1">
                <a:solidFill>
                  <a:srgbClr val="000000"/>
                </a:solidFill>
                <a:effectLst/>
                <a:latin typeface="Arial" panose="020B0604020202020204" pitchFamily="34" charset="0"/>
              </a:rPr>
              <a:t>bpk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Darmawan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Perkenalkan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saya</a:t>
            </a:r>
            <a:r>
              <a:rPr lang="en-US" sz="1800" b="0" i="0" u="none" strike="noStrike" dirty="0">
                <a:solidFill>
                  <a:srgbClr val="000000"/>
                </a:solidFill>
                <a:effectLst/>
                <a:latin typeface="Arial" panose="020B0604020202020204" pitchFamily="34" charset="0"/>
              </a:rPr>
              <a:t> Iryna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NPM 01,  pada </a:t>
            </a:r>
            <a:r>
              <a:rPr lang="en-US" sz="1800" b="0" i="0" u="none" strike="noStrike" dirty="0" err="1">
                <a:solidFill>
                  <a:srgbClr val="000000"/>
                </a:solidFill>
                <a:effectLst/>
                <a:latin typeface="Arial" panose="020B0604020202020204" pitchFamily="34" charset="0"/>
              </a:rPr>
              <a:t>kesempatan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mempresentasikan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riset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saya</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berjudul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kadar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smart farming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metode</a:t>
            </a:r>
            <a:r>
              <a:rPr lang="en-US" sz="1800" b="0" i="0" u="none" strike="noStrike" dirty="0">
                <a:solidFill>
                  <a:srgbClr val="000000"/>
                </a:solidFill>
                <a:effectLst/>
                <a:latin typeface="Arial" panose="020B0604020202020204" pitchFamily="34" charset="0"/>
              </a:rPr>
              <a:t> LSTM”</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1</a:t>
            </a:fld>
            <a:endParaRPr lang="en-US"/>
          </a:p>
        </p:txBody>
      </p:sp>
    </p:spTree>
    <p:extLst>
      <p:ext uri="{BB962C8B-B14F-4D97-AF65-F5344CB8AC3E}">
        <p14:creationId xmlns:p14="http://schemas.microsoft.com/office/powerpoint/2010/main" val="246255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Pada </a:t>
            </a:r>
            <a:r>
              <a:rPr lang="en-US" sz="1800" b="0" i="0" u="none" strike="noStrike" dirty="0" err="1">
                <a:solidFill>
                  <a:srgbClr val="000000"/>
                </a:solidFill>
                <a:effectLst/>
                <a:latin typeface="Arial" panose="020B0604020202020204" pitchFamily="34" charset="0"/>
              </a:rPr>
              <a:t>skema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rangkaian</a:t>
            </a:r>
            <a:r>
              <a:rPr lang="en-US" sz="1800" b="0" i="0" u="none" strike="noStrike" dirty="0">
                <a:solidFill>
                  <a:srgbClr val="000000"/>
                </a:solidFill>
                <a:effectLst/>
                <a:latin typeface="Arial" panose="020B0604020202020204" pitchFamily="34" charset="0"/>
              </a:rPr>
              <a:t> sensor, sensor NPK </a:t>
            </a:r>
            <a:r>
              <a:rPr lang="en-US" sz="1800" b="0" i="0" u="none" strike="noStrike" dirty="0" err="1">
                <a:solidFill>
                  <a:srgbClr val="000000"/>
                </a:solidFill>
                <a:effectLst/>
                <a:latin typeface="Arial" panose="020B0604020202020204" pitchFamily="34" charset="0"/>
              </a:rPr>
              <a:t>terhubung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NodeMCU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melalui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modul</a:t>
            </a:r>
            <a:r>
              <a:rPr lang="en-US" sz="1800" b="0" i="0" u="none" strike="noStrike" dirty="0">
                <a:solidFill>
                  <a:srgbClr val="000000"/>
                </a:solidFill>
                <a:effectLst/>
                <a:latin typeface="Arial" panose="020B0604020202020204" pitchFamily="34" charset="0"/>
              </a:rPr>
              <a:t> MAX485E agar </a:t>
            </a:r>
            <a:r>
              <a:rPr lang="en-US" sz="1800" b="0" i="0" u="none" strike="noStrike" dirty="0" err="1">
                <a:solidFill>
                  <a:srgbClr val="000000"/>
                </a:solidFill>
                <a:effectLst/>
                <a:latin typeface="Arial" panose="020B0604020202020204" pitchFamily="34" charset="0"/>
              </a:rPr>
              <a:t>sinyal</a:t>
            </a:r>
            <a:r>
              <a:rPr lang="en-US" sz="1800" b="0" i="0" u="none" strike="noStrike" dirty="0">
                <a:solidFill>
                  <a:srgbClr val="000000"/>
                </a:solidFill>
                <a:effectLst/>
                <a:latin typeface="Arial" panose="020B0604020202020204" pitchFamily="34" charset="0"/>
              </a:rPr>
              <a:t> RS485 </a:t>
            </a:r>
            <a:r>
              <a:rPr lang="en-US" sz="1800" b="0" i="0" u="none" strike="noStrike" dirty="0" err="1">
                <a:solidFill>
                  <a:srgbClr val="000000"/>
                </a:solidFill>
                <a:effectLst/>
                <a:latin typeface="Arial" panose="020B0604020202020204" pitchFamily="34" charset="0"/>
              </a:rPr>
              <a:t>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dikonversi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sinyal</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dibaca</a:t>
            </a:r>
            <a:r>
              <a:rPr lang="en-US" sz="1800" b="0" i="0" u="none" strike="noStrike" dirty="0">
                <a:solidFill>
                  <a:srgbClr val="000000"/>
                </a:solidFill>
                <a:effectLst/>
                <a:latin typeface="Arial" panose="020B0604020202020204" pitchFamily="34" charset="0"/>
              </a:rPr>
              <a:t> oleh node </a:t>
            </a:r>
            <a:r>
              <a:rPr lang="en-US" sz="1800" b="0" i="0" u="none" strike="noStrike" dirty="0" err="1">
                <a:solidFill>
                  <a:srgbClr val="000000"/>
                </a:solidFill>
                <a:effectLst/>
                <a:latin typeface="Arial" panose="020B0604020202020204" pitchFamily="34" charset="0"/>
              </a:rPr>
              <a:t>mcu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sedangkan</a:t>
            </a:r>
            <a:r>
              <a:rPr lang="en-US" sz="1800" b="0" i="0" u="none" strike="noStrike" dirty="0">
                <a:solidFill>
                  <a:srgbClr val="000000"/>
                </a:solidFill>
                <a:effectLst/>
                <a:latin typeface="Arial" panose="020B0604020202020204" pitchFamily="34" charset="0"/>
              </a:rPr>
              <a:t> sensor pH </a:t>
            </a:r>
            <a:r>
              <a:rPr lang="en-US" sz="1800" b="0" i="0" u="none" strike="noStrike" dirty="0" err="1">
                <a:solidFill>
                  <a:srgbClr val="000000"/>
                </a:solidFill>
                <a:effectLst/>
                <a:latin typeface="Arial" panose="020B0604020202020204" pitchFamily="34" charset="0"/>
              </a:rPr>
              <a:t>terhubung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melalui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koneksi</a:t>
            </a:r>
            <a:r>
              <a:rPr lang="en-US" sz="1800" b="0" i="0" u="none" strike="noStrike" dirty="0">
                <a:solidFill>
                  <a:srgbClr val="000000"/>
                </a:solidFill>
                <a:effectLst/>
                <a:latin typeface="Arial" panose="020B0604020202020204" pitchFamily="34" charset="0"/>
              </a:rPr>
              <a:t> analog. </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Sensor </a:t>
            </a:r>
            <a:r>
              <a:rPr lang="en-US" sz="1800" b="0" i="0" u="none" strike="noStrike" dirty="0" err="1">
                <a:solidFill>
                  <a:srgbClr val="000000"/>
                </a:solidFill>
                <a:effectLst/>
                <a:latin typeface="Arial" panose="020B0604020202020204" pitchFamily="34" charset="0"/>
              </a:rPr>
              <a:t>kelembaban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rangkaian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pembagi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tegangan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kapasitor</a:t>
            </a:r>
            <a:r>
              <a:rPr lang="en-US" sz="1800" b="0" i="0" u="none" strike="noStrike" dirty="0">
                <a:solidFill>
                  <a:srgbClr val="000000"/>
                </a:solidFill>
                <a:effectLst/>
                <a:latin typeface="Arial" panose="020B0604020202020204" pitchFamily="34" charset="0"/>
              </a:rPr>
              <a:t> 10nF dan resistor 10k</a:t>
            </a:r>
            <a:r>
              <a:rPr lang="el-GR" sz="1800" b="0" i="0" u="none" strike="noStrike" dirty="0">
                <a:solidFill>
                  <a:srgbClr val="000000"/>
                </a:solidFill>
                <a:effectLst/>
                <a:latin typeface="Arial" panose="020B0604020202020204" pitchFamily="34" charset="0"/>
              </a:rPr>
              <a:t>Ω </a:t>
            </a:r>
            <a:r>
              <a:rPr lang="en-US" sz="1800" b="0" i="0" u="none" strike="noStrike" dirty="0">
                <a:solidFill>
                  <a:srgbClr val="000000"/>
                </a:solidFill>
                <a:effectLst/>
                <a:latin typeface="Arial" panose="020B0604020202020204" pitchFamily="34" charset="0"/>
              </a:rPr>
              <a:t>agar data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sesnor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ditangkap</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sesuai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spesifikasi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inputnya</a:t>
            </a:r>
            <a:r>
              <a:rPr lang="en-US" sz="1800" b="0" i="0" u="none" strike="noStrike" dirty="0">
                <a:solidFill>
                  <a:srgbClr val="000000"/>
                </a:solidFill>
                <a:effectLst/>
                <a:latin typeface="Arial" panose="020B0604020202020204" pitchFamily="34" charset="0"/>
              </a:rPr>
              <a:t>. </a:t>
            </a:r>
          </a:p>
          <a:p>
            <a:endParaRPr lang="en-US" sz="1800" b="0" i="0" u="none" strike="noStrike" dirty="0">
              <a:solidFill>
                <a:srgbClr val="000000"/>
              </a:solidFill>
              <a:effectLst/>
              <a:latin typeface="Arial" panose="020B0604020202020204" pitchFamily="34" charset="0"/>
            </a:endParaRPr>
          </a:p>
          <a:p>
            <a:r>
              <a:rPr lang="en-US" sz="1800" b="0" i="0" u="none" strike="noStrike" dirty="0" err="1">
                <a:solidFill>
                  <a:srgbClr val="000000"/>
                </a:solidFill>
                <a:effectLst/>
                <a:latin typeface="Arial" panose="020B0604020202020204" pitchFamily="34" charset="0"/>
              </a:rPr>
              <a:t>Mikrokontroler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NodeMCU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mengumpulkan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semua</a:t>
            </a:r>
            <a:r>
              <a:rPr lang="en-US" sz="1800" b="0" i="0" u="none" strike="noStrike" dirty="0">
                <a:solidFill>
                  <a:srgbClr val="000000"/>
                </a:solidFill>
                <a:effectLst/>
                <a:latin typeface="Arial" panose="020B0604020202020204" pitchFamily="34" charset="0"/>
              </a:rPr>
              <a:t> sensor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mengirimkannya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server </a:t>
            </a:r>
            <a:r>
              <a:rPr lang="en-US" sz="1800" b="0" i="0" u="none" strike="noStrike" dirty="0" err="1">
                <a:solidFill>
                  <a:srgbClr val="000000"/>
                </a:solidFill>
                <a:effectLst/>
                <a:latin typeface="Arial" panose="020B0604020202020204" pitchFamily="34" charset="0"/>
              </a:rPr>
              <a:t>melalui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koneksi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WiFi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broker MQTT. Data yang </a:t>
            </a:r>
            <a:r>
              <a:rPr lang="en-US" sz="1800" b="0" i="0" u="none" strike="noStrike" dirty="0" err="1">
                <a:solidFill>
                  <a:srgbClr val="000000"/>
                </a:solidFill>
                <a:effectLst/>
                <a:latin typeface="Arial" panose="020B0604020202020204" pitchFamily="34" charset="0"/>
              </a:rPr>
              <a:t>diterima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kemudian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disimpan</a:t>
            </a:r>
            <a:r>
              <a:rPr lang="en-US" sz="1800" b="0" i="0" u="none" strike="noStrike" dirty="0">
                <a:solidFill>
                  <a:srgbClr val="000000"/>
                </a:solidFill>
                <a:effectLst/>
                <a:latin typeface="Arial" panose="020B0604020202020204" pitchFamily="34" charset="0"/>
              </a:rPr>
              <a:t> di Cloud Server (MySQL)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keperluan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pemberian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10</a:t>
            </a:fld>
            <a:endParaRPr lang="en-US"/>
          </a:p>
        </p:txBody>
      </p:sp>
    </p:spTree>
    <p:extLst>
      <p:ext uri="{BB962C8B-B14F-4D97-AF65-F5344CB8AC3E}">
        <p14:creationId xmlns:p14="http://schemas.microsoft.com/office/powerpoint/2010/main" val="2291824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Pada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algoritma</a:t>
            </a:r>
            <a:r>
              <a:rPr lang="en-US" sz="1800" b="0" i="0" u="none" strike="noStrike" dirty="0">
                <a:solidFill>
                  <a:srgbClr val="000000"/>
                </a:solidFill>
                <a:effectLst/>
                <a:latin typeface="Arial" panose="020B0604020202020204" pitchFamily="34" charset="0"/>
              </a:rPr>
              <a:t> LSTM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proses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keunggulannya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mengingat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memori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jangan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waktu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panjang</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pendek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3 gate (forget gate, input gate, dan output gate).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Pada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proses tuning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menentukan</a:t>
            </a:r>
            <a:r>
              <a:rPr lang="en-US" sz="1800" b="0" i="0" u="none" strike="noStrike" dirty="0">
                <a:solidFill>
                  <a:srgbClr val="000000"/>
                </a:solidFill>
                <a:effectLst/>
                <a:latin typeface="Arial" panose="020B0604020202020204" pitchFamily="34" charset="0"/>
              </a:rPr>
              <a:t> parameter </a:t>
            </a:r>
            <a:r>
              <a:rPr lang="en-US" sz="1800" b="0" i="0" u="none" strike="noStrike" dirty="0" err="1">
                <a:solidFill>
                  <a:srgbClr val="000000"/>
                </a:solidFill>
                <a:effectLst/>
                <a:latin typeface="Arial" panose="020B0604020202020204" pitchFamily="34" charset="0"/>
              </a:rPr>
              <a:t>terbaik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200 dan 50 unit. Layer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bekerja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mempelajari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pola</a:t>
            </a:r>
            <a:r>
              <a:rPr lang="en-US" sz="1800" b="0" i="0" u="none" strike="noStrike" dirty="0">
                <a:solidFill>
                  <a:srgbClr val="000000"/>
                </a:solidFill>
                <a:effectLst/>
                <a:latin typeface="Arial" panose="020B0604020202020204" pitchFamily="34" charset="0"/>
              </a:rPr>
              <a:t> data pada </a:t>
            </a:r>
            <a:r>
              <a:rPr lang="en-US" sz="1800" b="0" i="0" u="none" strike="noStrike" dirty="0" err="1">
                <a:solidFill>
                  <a:srgbClr val="000000"/>
                </a:solidFill>
                <a:effectLst/>
                <a:latin typeface="Arial" panose="020B0604020202020204" pitchFamily="34" charset="0"/>
              </a:rPr>
              <a:t>keseluruhan</a:t>
            </a:r>
            <a:r>
              <a:rPr lang="en-US" sz="1800" b="0" i="0" u="none" strike="noStrike" dirty="0">
                <a:solidFill>
                  <a:srgbClr val="000000"/>
                </a:solidFill>
                <a:effectLst/>
                <a:latin typeface="Arial" panose="020B0604020202020204" pitchFamily="34" charset="0"/>
              </a:rPr>
              <a:t> data input, </a:t>
            </a:r>
            <a:r>
              <a:rPr lang="en-US" sz="1800" b="0" i="0" u="none" strike="noStrike" dirty="0" err="1">
                <a:solidFill>
                  <a:srgbClr val="000000"/>
                </a:solidFill>
                <a:effectLst/>
                <a:latin typeface="Arial" panose="020B0604020202020204" pitchFamily="34" charset="0"/>
              </a:rPr>
              <a:t>dilanjutkan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layer </a:t>
            </a:r>
            <a:r>
              <a:rPr lang="en-US" sz="1800" b="0" i="0" u="none" strike="noStrike" dirty="0" err="1">
                <a:solidFill>
                  <a:srgbClr val="000000"/>
                </a:solidFill>
                <a:effectLst/>
                <a:latin typeface="Arial" panose="020B0604020202020204" pitchFamily="34" charset="0"/>
              </a:rPr>
              <a:t>kedua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mengekstraksi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informasi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penting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layer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agar </a:t>
            </a:r>
            <a:r>
              <a:rPr lang="en-US" sz="1800" b="0" i="0" u="none" strike="noStrike" dirty="0" err="1">
                <a:solidFill>
                  <a:srgbClr val="000000"/>
                </a:solidFill>
                <a:effectLst/>
                <a:latin typeface="Arial" panose="020B0604020202020204" pitchFamily="34" charset="0"/>
              </a:rPr>
              <a:t>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mengeluarkan</a:t>
            </a:r>
            <a:r>
              <a:rPr lang="en-US" sz="1800" b="0" i="0" u="none" strike="noStrike" dirty="0">
                <a:solidFill>
                  <a:srgbClr val="000000"/>
                </a:solidFill>
                <a:effectLst/>
                <a:latin typeface="Arial" panose="020B0604020202020204" pitchFamily="34" charset="0"/>
              </a:rPr>
              <a:t> output yang </a:t>
            </a:r>
            <a:r>
              <a:rPr lang="en-US" sz="1800" b="0" i="0" u="none" strike="noStrike" dirty="0" err="1">
                <a:solidFill>
                  <a:srgbClr val="000000"/>
                </a:solidFill>
                <a:effectLst/>
                <a:latin typeface="Arial" panose="020B0604020202020204" pitchFamily="34" charset="0"/>
              </a:rPr>
              <a:t>sesuai</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11</a:t>
            </a:fld>
            <a:endParaRPr lang="en-US"/>
          </a:p>
        </p:txBody>
      </p:sp>
    </p:spTree>
    <p:extLst>
      <p:ext uri="{BB962C8B-B14F-4D97-AF65-F5344CB8AC3E}">
        <p14:creationId xmlns:p14="http://schemas.microsoft.com/office/powerpoint/2010/main" val="131163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Forget gate pada LSTM </a:t>
            </a:r>
            <a:r>
              <a:rPr lang="en-US" dirty="0" err="1"/>
              <a:t>menentukan</a:t>
            </a:r>
            <a:r>
              <a:rPr lang="en-US" dirty="0"/>
              <a:t> </a:t>
            </a:r>
            <a:r>
              <a:rPr lang="en-US" dirty="0" err="1"/>
              <a:t>informasi</a:t>
            </a:r>
            <a:r>
              <a:rPr lang="en-US" dirty="0"/>
              <a:t> mana yang </a:t>
            </a:r>
            <a:r>
              <a:rPr lang="en-US" dirty="0" err="1"/>
              <a:t>akan</a:t>
            </a:r>
            <a:r>
              <a:rPr lang="en-US" dirty="0"/>
              <a:t> </a:t>
            </a:r>
            <a:r>
              <a:rPr lang="en-US" dirty="0" err="1"/>
              <a:t>disimpan</a:t>
            </a:r>
            <a:r>
              <a:rPr lang="en-US" dirty="0"/>
              <a:t> </a:t>
            </a:r>
            <a:r>
              <a:rPr lang="en-US" dirty="0" err="1"/>
              <a:t>atau</a:t>
            </a:r>
            <a:r>
              <a:rPr lang="en-US" dirty="0"/>
              <a:t> </a:t>
            </a:r>
            <a:r>
              <a:rPr lang="en-US" dirty="0" err="1"/>
              <a:t>dibuang</a:t>
            </a:r>
            <a:r>
              <a:rPr lang="en-US" dirty="0"/>
              <a:t>. Gate </a:t>
            </a:r>
            <a:r>
              <a:rPr lang="en-US" dirty="0" err="1"/>
              <a:t>ini</a:t>
            </a:r>
            <a:r>
              <a:rPr lang="en-US" dirty="0"/>
              <a:t> </a:t>
            </a:r>
            <a:r>
              <a:rPr lang="en-US" dirty="0" err="1"/>
              <a:t>menerima</a:t>
            </a:r>
            <a:r>
              <a:rPr lang="en-US" dirty="0"/>
              <a:t> </a:t>
            </a:r>
            <a:r>
              <a:rPr lang="en-US" dirty="0" err="1"/>
              <a:t>informasi</a:t>
            </a:r>
            <a:r>
              <a:rPr lang="en-US" dirty="0"/>
              <a:t> </a:t>
            </a:r>
            <a:r>
              <a:rPr lang="en-US" dirty="0" err="1"/>
              <a:t>dari</a:t>
            </a:r>
            <a:r>
              <a:rPr lang="en-US" dirty="0"/>
              <a:t> hidden state </a:t>
            </a:r>
            <a:r>
              <a:rPr lang="en-US" dirty="0" err="1"/>
              <a:t>sebelumnya</a:t>
            </a:r>
            <a:r>
              <a:rPr lang="en-US" dirty="0"/>
              <a:t> dan input </a:t>
            </a:r>
            <a:r>
              <a:rPr lang="en-US" dirty="0" err="1"/>
              <a:t>saat</a:t>
            </a:r>
            <a:r>
              <a:rPr lang="en-US" dirty="0"/>
              <a:t> </a:t>
            </a:r>
            <a:r>
              <a:rPr lang="en-US" dirty="0" err="1"/>
              <a:t>ini</a:t>
            </a:r>
            <a:r>
              <a:rPr lang="en-US" dirty="0"/>
              <a:t>, </a:t>
            </a:r>
            <a:r>
              <a:rPr lang="en-US" dirty="0" err="1"/>
              <a:t>kemudian</a:t>
            </a:r>
            <a:r>
              <a:rPr lang="en-US" dirty="0"/>
              <a:t> </a:t>
            </a:r>
            <a:r>
              <a:rPr lang="en-US" dirty="0" err="1"/>
              <a:t>menggabungkan</a:t>
            </a:r>
            <a:r>
              <a:rPr lang="en-US" dirty="0"/>
              <a:t> dan </a:t>
            </a:r>
            <a:r>
              <a:rPr lang="en-US" dirty="0" err="1"/>
              <a:t>memprosesnya</a:t>
            </a:r>
            <a:r>
              <a:rPr lang="en-US" dirty="0"/>
              <a:t> </a:t>
            </a:r>
            <a:r>
              <a:rPr lang="en-US" dirty="0" err="1"/>
              <a:t>dengan</a:t>
            </a:r>
            <a:r>
              <a:rPr lang="en-US" dirty="0"/>
              <a:t> </a:t>
            </a:r>
            <a:r>
              <a:rPr lang="en-US" dirty="0" err="1"/>
              <a:t>fungsi</a:t>
            </a:r>
            <a:r>
              <a:rPr lang="en-US" dirty="0"/>
              <a:t> sigmoid, yang </a:t>
            </a:r>
            <a:r>
              <a:rPr lang="en-US" dirty="0" err="1"/>
              <a:t>menghasilkan</a:t>
            </a:r>
            <a:r>
              <a:rPr lang="en-US" dirty="0"/>
              <a:t> </a:t>
            </a:r>
            <a:r>
              <a:rPr lang="en-US" dirty="0" err="1"/>
              <a:t>nilai</a:t>
            </a:r>
            <a:r>
              <a:rPr lang="en-US" dirty="0"/>
              <a:t> </a:t>
            </a:r>
            <a:r>
              <a:rPr lang="en-US" dirty="0" err="1"/>
              <a:t>antara</a:t>
            </a:r>
            <a:r>
              <a:rPr lang="en-US" dirty="0"/>
              <a:t> 0 </a:t>
            </a:r>
            <a:r>
              <a:rPr lang="en-US" dirty="0" err="1"/>
              <a:t>hingga</a:t>
            </a:r>
            <a:r>
              <a:rPr lang="en-US" dirty="0"/>
              <a:t> 1. Nilai </a:t>
            </a:r>
            <a:r>
              <a:rPr lang="en-US" dirty="0" err="1"/>
              <a:t>mendekati</a:t>
            </a:r>
            <a:r>
              <a:rPr lang="en-US" dirty="0"/>
              <a:t> 0 </a:t>
            </a:r>
            <a:r>
              <a:rPr lang="en-US" dirty="0" err="1"/>
              <a:t>berarti</a:t>
            </a:r>
            <a:r>
              <a:rPr lang="en-US" dirty="0"/>
              <a:t> </a:t>
            </a:r>
            <a:r>
              <a:rPr lang="en-US" dirty="0" err="1"/>
              <a:t>informasi</a:t>
            </a:r>
            <a:r>
              <a:rPr lang="en-US" dirty="0"/>
              <a:t> </a:t>
            </a:r>
            <a:r>
              <a:rPr lang="en-US" dirty="0" err="1"/>
              <a:t>dibuang</a:t>
            </a:r>
            <a:r>
              <a:rPr lang="en-US" dirty="0"/>
              <a:t>, </a:t>
            </a:r>
            <a:r>
              <a:rPr lang="en-US" dirty="0" err="1"/>
              <a:t>sementara</a:t>
            </a:r>
            <a:r>
              <a:rPr lang="en-US" dirty="0"/>
              <a:t> </a:t>
            </a:r>
            <a:r>
              <a:rPr lang="en-US" dirty="0" err="1"/>
              <a:t>nilai</a:t>
            </a:r>
            <a:r>
              <a:rPr lang="en-US" dirty="0"/>
              <a:t> </a:t>
            </a:r>
            <a:r>
              <a:rPr lang="en-US" dirty="0" err="1"/>
              <a:t>mendekati</a:t>
            </a:r>
            <a:r>
              <a:rPr lang="en-US" dirty="0"/>
              <a:t> 1 </a:t>
            </a:r>
            <a:r>
              <a:rPr lang="en-US" dirty="0" err="1"/>
              <a:t>berarti</a:t>
            </a:r>
            <a:r>
              <a:rPr lang="en-US" dirty="0"/>
              <a:t> </a:t>
            </a:r>
            <a:r>
              <a:rPr lang="en-US" dirty="0" err="1"/>
              <a:t>informasi</a:t>
            </a:r>
            <a:r>
              <a:rPr lang="en-US" dirty="0"/>
              <a:t> </a:t>
            </a:r>
            <a:r>
              <a:rPr lang="en-US" dirty="0" err="1"/>
              <a:t>disimpan</a:t>
            </a:r>
            <a:r>
              <a:rPr lang="en-US" dirty="0"/>
              <a:t>.</a:t>
            </a:r>
          </a:p>
          <a:p>
            <a:endParaRPr lang="en-US" dirty="0"/>
          </a:p>
          <a:p>
            <a:r>
              <a:rPr lang="en-US" dirty="0"/>
              <a:t>Input gate </a:t>
            </a:r>
            <a:r>
              <a:rPr lang="en-US" dirty="0" err="1"/>
              <a:t>menerima</a:t>
            </a:r>
            <a:r>
              <a:rPr lang="en-US" dirty="0"/>
              <a:t> </a:t>
            </a:r>
            <a:r>
              <a:rPr lang="en-US" dirty="0" err="1"/>
              <a:t>informasi</a:t>
            </a:r>
            <a:r>
              <a:rPr lang="en-US" dirty="0"/>
              <a:t> </a:t>
            </a:r>
            <a:r>
              <a:rPr lang="en-US" dirty="0" err="1"/>
              <a:t>dari</a:t>
            </a:r>
            <a:r>
              <a:rPr lang="en-US" dirty="0"/>
              <a:t> hidden state </a:t>
            </a:r>
            <a:r>
              <a:rPr lang="en-US" dirty="0" err="1"/>
              <a:t>sebelumnya</a:t>
            </a:r>
            <a:r>
              <a:rPr lang="en-US" dirty="0"/>
              <a:t> dan input </a:t>
            </a:r>
            <a:r>
              <a:rPr lang="en-US" dirty="0" err="1"/>
              <a:t>saat</a:t>
            </a:r>
            <a:r>
              <a:rPr lang="en-US" dirty="0"/>
              <a:t> </a:t>
            </a:r>
            <a:r>
              <a:rPr lang="en-US" dirty="0" err="1"/>
              <a:t>ini</a:t>
            </a:r>
            <a:r>
              <a:rPr lang="en-US" dirty="0"/>
              <a:t>, </a:t>
            </a:r>
            <a:r>
              <a:rPr lang="en-US" dirty="0" err="1"/>
              <a:t>kemudian</a:t>
            </a:r>
            <a:r>
              <a:rPr lang="en-US" dirty="0"/>
              <a:t> </a:t>
            </a:r>
            <a:r>
              <a:rPr lang="en-US" dirty="0" err="1"/>
              <a:t>memprosesnya</a:t>
            </a:r>
            <a:r>
              <a:rPr lang="en-US" dirty="0"/>
              <a:t> </a:t>
            </a:r>
            <a:r>
              <a:rPr lang="en-US" dirty="0" err="1"/>
              <a:t>menggunakan</a:t>
            </a:r>
            <a:r>
              <a:rPr lang="en-US" dirty="0"/>
              <a:t> </a:t>
            </a:r>
            <a:r>
              <a:rPr lang="en-US" dirty="0" err="1"/>
              <a:t>fungsi</a:t>
            </a:r>
            <a:r>
              <a:rPr lang="en-US" dirty="0"/>
              <a:t> sigmoid dan tanh. </a:t>
            </a:r>
            <a:r>
              <a:rPr lang="en-US" dirty="0" err="1"/>
              <a:t>Fungsi</a:t>
            </a:r>
            <a:r>
              <a:rPr lang="en-US" dirty="0"/>
              <a:t> sigmoid </a:t>
            </a:r>
            <a:r>
              <a:rPr lang="en-US" dirty="0" err="1"/>
              <a:t>menghasilkan</a:t>
            </a:r>
            <a:r>
              <a:rPr lang="en-US" dirty="0"/>
              <a:t> </a:t>
            </a:r>
            <a:r>
              <a:rPr lang="en-US" dirty="0" err="1"/>
              <a:t>nilai</a:t>
            </a:r>
            <a:r>
              <a:rPr lang="en-US" dirty="0"/>
              <a:t> </a:t>
            </a:r>
            <a:r>
              <a:rPr lang="en-US" dirty="0" err="1"/>
              <a:t>antara</a:t>
            </a:r>
            <a:r>
              <a:rPr lang="en-US" dirty="0"/>
              <a:t> 0 </a:t>
            </a:r>
            <a:r>
              <a:rPr lang="en-US" dirty="0" err="1"/>
              <a:t>hingga</a:t>
            </a:r>
            <a:r>
              <a:rPr lang="en-US" dirty="0"/>
              <a:t> 1 </a:t>
            </a:r>
            <a:r>
              <a:rPr lang="en-US" dirty="0" err="1"/>
              <a:t>untuk</a:t>
            </a:r>
            <a:r>
              <a:rPr lang="en-US" dirty="0"/>
              <a:t> </a:t>
            </a:r>
            <a:r>
              <a:rPr lang="en-US" dirty="0" err="1"/>
              <a:t>menentukan</a:t>
            </a:r>
            <a:r>
              <a:rPr lang="en-US" dirty="0"/>
              <a:t> </a:t>
            </a:r>
            <a:r>
              <a:rPr lang="en-US" dirty="0" err="1"/>
              <a:t>pentingnya</a:t>
            </a:r>
            <a:r>
              <a:rPr lang="en-US" dirty="0"/>
              <a:t> </a:t>
            </a:r>
            <a:r>
              <a:rPr lang="en-US" dirty="0" err="1"/>
              <a:t>informasi</a:t>
            </a:r>
            <a:r>
              <a:rPr lang="en-US" dirty="0"/>
              <a:t>, </a:t>
            </a:r>
            <a:r>
              <a:rPr lang="en-US" dirty="0" err="1"/>
              <a:t>sedangkan</a:t>
            </a:r>
            <a:r>
              <a:rPr lang="en-US" dirty="0"/>
              <a:t> </a:t>
            </a:r>
            <a:r>
              <a:rPr lang="en-US" dirty="0" err="1"/>
              <a:t>fungsi</a:t>
            </a:r>
            <a:r>
              <a:rPr lang="en-US" dirty="0"/>
              <a:t> tanh </a:t>
            </a:r>
            <a:r>
              <a:rPr lang="en-US" dirty="0" err="1"/>
              <a:t>mengubah</a:t>
            </a:r>
            <a:r>
              <a:rPr lang="en-US" dirty="0"/>
              <a:t> </a:t>
            </a:r>
            <a:r>
              <a:rPr lang="en-US" dirty="0" err="1"/>
              <a:t>informasi</a:t>
            </a:r>
            <a:r>
              <a:rPr lang="en-US" dirty="0"/>
              <a:t> </a:t>
            </a:r>
            <a:r>
              <a:rPr lang="en-US" dirty="0" err="1"/>
              <a:t>menjadi</a:t>
            </a:r>
            <a:r>
              <a:rPr lang="en-US" dirty="0"/>
              <a:t> </a:t>
            </a:r>
            <a:r>
              <a:rPr lang="en-US" dirty="0" err="1"/>
              <a:t>rentang</a:t>
            </a:r>
            <a:r>
              <a:rPr lang="en-US" dirty="0"/>
              <a:t> -1 </a:t>
            </a:r>
            <a:r>
              <a:rPr lang="en-US" dirty="0" err="1"/>
              <a:t>hingga</a:t>
            </a:r>
            <a:r>
              <a:rPr lang="en-US" dirty="0"/>
              <a:t> 1 </a:t>
            </a:r>
            <a:r>
              <a:rPr lang="en-US" dirty="0" err="1"/>
              <a:t>untuk</a:t>
            </a:r>
            <a:r>
              <a:rPr lang="en-US" dirty="0"/>
              <a:t> </a:t>
            </a:r>
            <a:r>
              <a:rPr lang="en-US" dirty="0" err="1"/>
              <a:t>membantu</a:t>
            </a:r>
            <a:r>
              <a:rPr lang="en-US" dirty="0"/>
              <a:t> cell </a:t>
            </a:r>
            <a:r>
              <a:rPr lang="en-US" dirty="0" err="1"/>
              <a:t>mempelajari</a:t>
            </a:r>
            <a:r>
              <a:rPr lang="en-US" dirty="0"/>
              <a:t> </a:t>
            </a:r>
            <a:r>
              <a:rPr lang="en-US" dirty="0" err="1"/>
              <a:t>informasi</a:t>
            </a:r>
            <a:r>
              <a:rPr lang="en-US" dirty="0"/>
              <a:t> </a:t>
            </a:r>
            <a:r>
              <a:rPr lang="en-US" dirty="0" err="1"/>
              <a:t>dengan</a:t>
            </a:r>
            <a:r>
              <a:rPr lang="en-US" dirty="0"/>
              <a:t> </a:t>
            </a:r>
            <a:r>
              <a:rPr lang="en-US" dirty="0" err="1"/>
              <a:t>lebih</a:t>
            </a:r>
            <a:r>
              <a:rPr lang="en-US" dirty="0"/>
              <a:t> </a:t>
            </a:r>
            <a:r>
              <a:rPr lang="en-US" dirty="0" err="1"/>
              <a:t>baik</a:t>
            </a:r>
            <a:r>
              <a:rPr lang="en-US" dirty="0"/>
              <a:t>.</a:t>
            </a:r>
          </a:p>
        </p:txBody>
      </p:sp>
      <p:sp>
        <p:nvSpPr>
          <p:cNvPr id="4" name="Slide Number Placeholder 3"/>
          <p:cNvSpPr>
            <a:spLocks noGrp="1"/>
          </p:cNvSpPr>
          <p:nvPr>
            <p:ph type="sldNum" sz="quarter" idx="5"/>
          </p:nvPr>
        </p:nvSpPr>
        <p:spPr/>
        <p:txBody>
          <a:bodyPr/>
          <a:lstStyle/>
          <a:p>
            <a:fld id="{EA626855-B5ED-4887-A40F-9ECA68298807}" type="slidenum">
              <a:rPr lang="en-US" smtClean="0"/>
              <a:t>12</a:t>
            </a:fld>
            <a:endParaRPr lang="en-US"/>
          </a:p>
        </p:txBody>
      </p:sp>
    </p:spTree>
    <p:extLst>
      <p:ext uri="{BB962C8B-B14F-4D97-AF65-F5344CB8AC3E}">
        <p14:creationId xmlns:p14="http://schemas.microsoft.com/office/powerpoint/2010/main" val="4034312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err="1">
                <a:solidFill>
                  <a:srgbClr val="242424"/>
                </a:solidFill>
                <a:effectLst/>
                <a:highlight>
                  <a:srgbClr val="FFFFFF"/>
                </a:highlight>
                <a:latin typeface="source-serif-pro"/>
              </a:rPr>
              <a:t>Operasi</a:t>
            </a:r>
            <a:r>
              <a:rPr lang="en-US" b="0" i="1" dirty="0">
                <a:solidFill>
                  <a:srgbClr val="242424"/>
                </a:solidFill>
                <a:effectLst/>
                <a:highlight>
                  <a:srgbClr val="FFFFFF"/>
                </a:highlight>
                <a:latin typeface="source-serif-pro"/>
              </a:rPr>
              <a:t> Cell state</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merupakan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alat</a:t>
            </a:r>
            <a:r>
              <a:rPr lang="en-US" b="0" i="0" dirty="0">
                <a:solidFill>
                  <a:srgbClr val="242424"/>
                </a:solidFill>
                <a:effectLst/>
                <a:highlight>
                  <a:srgbClr val="FFFFFF"/>
                </a:highlight>
                <a:latin typeface="source-serif-pro"/>
              </a:rPr>
              <a:t> yang </a:t>
            </a:r>
            <a:r>
              <a:rPr lang="en-US" b="0" i="0" dirty="0" err="1">
                <a:solidFill>
                  <a:srgbClr val="242424"/>
                </a:solidFill>
                <a:effectLst/>
                <a:highlight>
                  <a:srgbClr val="FFFFFF"/>
                </a:highlight>
                <a:latin typeface="source-serif-pro"/>
              </a:rPr>
              <a:t>berfungsi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membawa</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informasi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penting</a:t>
            </a:r>
            <a:r>
              <a:rPr lang="en-US" b="0" i="0" dirty="0">
                <a:solidFill>
                  <a:srgbClr val="242424"/>
                </a:solidFill>
                <a:effectLst/>
                <a:highlight>
                  <a:srgbClr val="FFFFFF"/>
                </a:highlight>
                <a:latin typeface="source-serif-pro"/>
              </a:rPr>
              <a:t> yang </a:t>
            </a:r>
            <a:r>
              <a:rPr lang="en-US" b="0" i="0" dirty="0" err="1">
                <a:solidFill>
                  <a:srgbClr val="242424"/>
                </a:solidFill>
                <a:effectLst/>
                <a:highlight>
                  <a:srgbClr val="FFFFFF"/>
                </a:highlight>
                <a:latin typeface="source-serif-pro"/>
              </a:rPr>
              <a:t>sudah</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melalui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seluruh</a:t>
            </a:r>
            <a:r>
              <a:rPr lang="en-US" b="0" i="0" dirty="0">
                <a:solidFill>
                  <a:srgbClr val="242424"/>
                </a:solidFill>
                <a:effectLst/>
                <a:highlight>
                  <a:srgbClr val="FFFFFF"/>
                </a:highlight>
                <a:latin typeface="source-serif-pro"/>
              </a:rPr>
              <a:t> </a:t>
            </a:r>
            <a:r>
              <a:rPr lang="en-US" b="0" i="1" dirty="0">
                <a:solidFill>
                  <a:srgbClr val="242424"/>
                </a:solidFill>
                <a:effectLst/>
                <a:highlight>
                  <a:srgbClr val="FFFFFF"/>
                </a:highlight>
                <a:latin typeface="source-serif-pro"/>
              </a:rPr>
              <a:t>gates</a:t>
            </a:r>
            <a:r>
              <a:rPr lang="en-US" b="0" i="0" dirty="0">
                <a:solidFill>
                  <a:srgbClr val="242424"/>
                </a:solidFill>
                <a:effectLst/>
                <a:highlight>
                  <a:srgbClr val="FFFFFF"/>
                </a:highlight>
                <a:latin typeface="source-serif-pro"/>
              </a:rPr>
              <a:t> pada 1 </a:t>
            </a:r>
            <a:r>
              <a:rPr lang="en-US" b="0" i="1" dirty="0">
                <a:solidFill>
                  <a:srgbClr val="242424"/>
                </a:solidFill>
                <a:effectLst/>
                <a:highlight>
                  <a:srgbClr val="FFFFFF"/>
                </a:highlight>
                <a:latin typeface="source-serif-pro"/>
              </a:rPr>
              <a:t>cell </a:t>
            </a:r>
            <a:r>
              <a:rPr lang="en-US" b="0" i="0" dirty="0">
                <a:solidFill>
                  <a:srgbClr val="242424"/>
                </a:solidFill>
                <a:effectLst/>
                <a:highlight>
                  <a:srgbClr val="FFFFFF"/>
                </a:highlight>
                <a:latin typeface="source-serif-pro"/>
              </a:rPr>
              <a:t>LSTM </a:t>
            </a:r>
            <a:r>
              <a:rPr lang="en-US" b="0" i="0" dirty="0" err="1">
                <a:solidFill>
                  <a:srgbClr val="242424"/>
                </a:solidFill>
                <a:effectLst/>
                <a:highlight>
                  <a:srgbClr val="FFFFFF"/>
                </a:highlight>
                <a:latin typeface="source-serif-pro"/>
              </a:rPr>
              <a:t>menuju</a:t>
            </a:r>
            <a:r>
              <a:rPr lang="en-US" b="0" i="0" dirty="0">
                <a:solidFill>
                  <a:srgbClr val="242424"/>
                </a:solidFill>
                <a:effectLst/>
                <a:highlight>
                  <a:srgbClr val="FFFFFF"/>
                </a:highlight>
                <a:latin typeface="source-serif-pro"/>
              </a:rPr>
              <a:t> </a:t>
            </a:r>
            <a:r>
              <a:rPr lang="en-US" b="0" i="1" dirty="0">
                <a:solidFill>
                  <a:srgbClr val="242424"/>
                </a:solidFill>
                <a:effectLst/>
                <a:highlight>
                  <a:srgbClr val="FFFFFF"/>
                </a:highlight>
                <a:latin typeface="source-serif-pro"/>
              </a:rPr>
              <a:t>cell </a:t>
            </a:r>
            <a:r>
              <a:rPr lang="en-US" b="0" i="0" dirty="0" err="1">
                <a:solidFill>
                  <a:srgbClr val="242424"/>
                </a:solidFill>
                <a:effectLst/>
                <a:highlight>
                  <a:srgbClr val="FFFFFF"/>
                </a:highlight>
                <a:latin typeface="source-serif-pro"/>
              </a:rPr>
              <a:t>berikutnya</a:t>
            </a:r>
            <a:r>
              <a:rPr lang="en-US" b="0" i="0" dirty="0">
                <a:solidFill>
                  <a:srgbClr val="242424"/>
                </a:solidFill>
                <a:effectLst/>
                <a:highlight>
                  <a:srgbClr val="FFFFFF"/>
                </a:highlight>
                <a:latin typeface="source-serif-pro"/>
              </a:rPr>
              <a:t>.</a:t>
            </a:r>
          </a:p>
          <a:p>
            <a:endParaRPr lang="en-US" b="0" i="0" dirty="0">
              <a:solidFill>
                <a:srgbClr val="242424"/>
              </a:solidFill>
              <a:effectLst/>
              <a:highlight>
                <a:srgbClr val="FFFFFF"/>
              </a:highlight>
              <a:latin typeface="source-serif-pro"/>
            </a:endParaRPr>
          </a:p>
          <a:p>
            <a:r>
              <a:rPr lang="en-US" b="0" i="0" dirty="0">
                <a:solidFill>
                  <a:srgbClr val="242424"/>
                </a:solidFill>
                <a:effectLst/>
                <a:highlight>
                  <a:srgbClr val="FFFFFF"/>
                </a:highlight>
                <a:latin typeface="source-serif-pro"/>
              </a:rPr>
              <a:t>Output gate pada LSTM </a:t>
            </a:r>
            <a:r>
              <a:rPr lang="en-US" b="0" i="0" dirty="0" err="1">
                <a:solidFill>
                  <a:srgbClr val="242424"/>
                </a:solidFill>
                <a:effectLst/>
                <a:highlight>
                  <a:srgbClr val="FFFFFF"/>
                </a:highlight>
                <a:latin typeface="source-serif-pro"/>
              </a:rPr>
              <a:t>menentukan</a:t>
            </a:r>
            <a:r>
              <a:rPr lang="en-US" b="0" i="0" dirty="0">
                <a:solidFill>
                  <a:srgbClr val="242424"/>
                </a:solidFill>
                <a:effectLst/>
                <a:highlight>
                  <a:srgbClr val="FFFFFF"/>
                </a:highlight>
                <a:latin typeface="source-serif-pro"/>
              </a:rPr>
              <a:t> hidden state yang </a:t>
            </a:r>
            <a:r>
              <a:rPr lang="en-US" b="0" i="0" dirty="0" err="1">
                <a:solidFill>
                  <a:srgbClr val="242424"/>
                </a:solidFill>
                <a:effectLst/>
                <a:highlight>
                  <a:srgbClr val="FFFFFF"/>
                </a:highlight>
                <a:latin typeface="source-serif-pro"/>
              </a:rPr>
              <a:t>akan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diteruskan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ke</a:t>
            </a:r>
            <a:r>
              <a:rPr lang="en-US" b="0" i="0" dirty="0">
                <a:solidFill>
                  <a:srgbClr val="242424"/>
                </a:solidFill>
                <a:effectLst/>
                <a:highlight>
                  <a:srgbClr val="FFFFFF"/>
                </a:highlight>
                <a:latin typeface="source-serif-pro"/>
              </a:rPr>
              <a:t> cell </a:t>
            </a:r>
            <a:r>
              <a:rPr lang="en-US" b="0" i="0" dirty="0" err="1">
                <a:solidFill>
                  <a:srgbClr val="242424"/>
                </a:solidFill>
                <a:effectLst/>
                <a:highlight>
                  <a:srgbClr val="FFFFFF"/>
                </a:highlight>
                <a:latin typeface="source-serif-pro"/>
              </a:rPr>
              <a:t>berikutnya</a:t>
            </a:r>
            <a:r>
              <a:rPr lang="en-US" b="0" i="0" dirty="0">
                <a:solidFill>
                  <a:srgbClr val="242424"/>
                </a:solidFill>
                <a:effectLst/>
                <a:highlight>
                  <a:srgbClr val="FFFFFF"/>
                </a:highlight>
                <a:latin typeface="source-serif-pro"/>
              </a:rPr>
              <a:t>. Gate </a:t>
            </a:r>
            <a:r>
              <a:rPr lang="en-US" b="0" i="0" dirty="0" err="1">
                <a:solidFill>
                  <a:srgbClr val="242424"/>
                </a:solidFill>
                <a:effectLst/>
                <a:highlight>
                  <a:srgbClr val="FFFFFF"/>
                </a:highlight>
                <a:latin typeface="source-serif-pro"/>
              </a:rPr>
              <a:t>ini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menerima</a:t>
            </a:r>
            <a:r>
              <a:rPr lang="en-US" b="0" i="0" dirty="0">
                <a:solidFill>
                  <a:srgbClr val="242424"/>
                </a:solidFill>
                <a:effectLst/>
                <a:highlight>
                  <a:srgbClr val="FFFFFF"/>
                </a:highlight>
                <a:latin typeface="source-serif-pro"/>
              </a:rPr>
              <a:t> dan </a:t>
            </a:r>
            <a:r>
              <a:rPr lang="en-US" b="0" i="0" dirty="0" err="1">
                <a:solidFill>
                  <a:srgbClr val="242424"/>
                </a:solidFill>
                <a:effectLst/>
                <a:highlight>
                  <a:srgbClr val="FFFFFF"/>
                </a:highlight>
                <a:latin typeface="source-serif-pro"/>
              </a:rPr>
              <a:t>menggabungkan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informasi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dari</a:t>
            </a:r>
            <a:r>
              <a:rPr lang="en-US" b="0" i="0" dirty="0">
                <a:solidFill>
                  <a:srgbClr val="242424"/>
                </a:solidFill>
                <a:effectLst/>
                <a:highlight>
                  <a:srgbClr val="FFFFFF"/>
                </a:highlight>
                <a:latin typeface="source-serif-pro"/>
              </a:rPr>
              <a:t> hidden state </a:t>
            </a:r>
            <a:r>
              <a:rPr lang="en-US" b="0" i="0" dirty="0" err="1">
                <a:solidFill>
                  <a:srgbClr val="242424"/>
                </a:solidFill>
                <a:effectLst/>
                <a:highlight>
                  <a:srgbClr val="FFFFFF"/>
                </a:highlight>
                <a:latin typeface="source-serif-pro"/>
              </a:rPr>
              <a:t>sebelumnya</a:t>
            </a:r>
            <a:r>
              <a:rPr lang="en-US" b="0" i="0" dirty="0">
                <a:solidFill>
                  <a:srgbClr val="242424"/>
                </a:solidFill>
                <a:effectLst/>
                <a:highlight>
                  <a:srgbClr val="FFFFFF"/>
                </a:highlight>
                <a:latin typeface="source-serif-pro"/>
              </a:rPr>
              <a:t> dan input </a:t>
            </a:r>
            <a:r>
              <a:rPr lang="en-US" b="0" i="0" dirty="0" err="1">
                <a:solidFill>
                  <a:srgbClr val="242424"/>
                </a:solidFill>
                <a:effectLst/>
                <a:highlight>
                  <a:srgbClr val="FFFFFF"/>
                </a:highlight>
                <a:latin typeface="source-serif-pro"/>
              </a:rPr>
              <a:t>saat</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ini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kemudian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memprosesnya</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dengan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fungsi</a:t>
            </a:r>
            <a:r>
              <a:rPr lang="en-US" b="0" i="0" dirty="0">
                <a:solidFill>
                  <a:srgbClr val="242424"/>
                </a:solidFill>
                <a:effectLst/>
                <a:highlight>
                  <a:srgbClr val="FFFFFF"/>
                </a:highlight>
                <a:latin typeface="source-serif-pro"/>
              </a:rPr>
              <a:t> sigmoid. Cell state </a:t>
            </a:r>
            <a:r>
              <a:rPr lang="en-US" b="0" i="0" dirty="0" err="1">
                <a:solidFill>
                  <a:srgbClr val="242424"/>
                </a:solidFill>
                <a:effectLst/>
                <a:highlight>
                  <a:srgbClr val="FFFFFF"/>
                </a:highlight>
                <a:latin typeface="source-serif-pro"/>
              </a:rPr>
              <a:t>baru</a:t>
            </a:r>
            <a:r>
              <a:rPr lang="en-US" b="0" i="0" dirty="0">
                <a:solidFill>
                  <a:srgbClr val="242424"/>
                </a:solidFill>
                <a:effectLst/>
                <a:highlight>
                  <a:srgbClr val="FFFFFF"/>
                </a:highlight>
                <a:latin typeface="source-serif-pro"/>
              </a:rPr>
              <a:t> juga </a:t>
            </a:r>
            <a:r>
              <a:rPr lang="en-US" b="0" i="0" dirty="0" err="1">
                <a:solidFill>
                  <a:srgbClr val="242424"/>
                </a:solidFill>
                <a:effectLst/>
                <a:highlight>
                  <a:srgbClr val="FFFFFF"/>
                </a:highlight>
                <a:latin typeface="source-serif-pro"/>
              </a:rPr>
              <a:t>diproses</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dengan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fungsi</a:t>
            </a:r>
            <a:r>
              <a:rPr lang="en-US" b="0" i="0" dirty="0">
                <a:solidFill>
                  <a:srgbClr val="242424"/>
                </a:solidFill>
                <a:effectLst/>
                <a:highlight>
                  <a:srgbClr val="FFFFFF"/>
                </a:highlight>
                <a:latin typeface="source-serif-pro"/>
              </a:rPr>
              <a:t> tanh, dan </a:t>
            </a:r>
            <a:r>
              <a:rPr lang="en-US" b="0" i="0" dirty="0" err="1">
                <a:solidFill>
                  <a:srgbClr val="242424"/>
                </a:solidFill>
                <a:effectLst/>
                <a:highlight>
                  <a:srgbClr val="FFFFFF"/>
                </a:highlight>
                <a:latin typeface="source-serif-pro"/>
              </a:rPr>
              <a:t>hasilnya</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dikalikan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dengan</a:t>
            </a:r>
            <a:r>
              <a:rPr lang="en-US" b="0" i="0" dirty="0">
                <a:solidFill>
                  <a:srgbClr val="242424"/>
                </a:solidFill>
                <a:effectLst/>
                <a:highlight>
                  <a:srgbClr val="FFFFFF"/>
                </a:highlight>
                <a:latin typeface="source-serif-pro"/>
              </a:rPr>
              <a:t> output </a:t>
            </a:r>
            <a:r>
              <a:rPr lang="en-US" b="0" i="0" dirty="0" err="1">
                <a:solidFill>
                  <a:srgbClr val="242424"/>
                </a:solidFill>
                <a:effectLst/>
                <a:highlight>
                  <a:srgbClr val="FFFFFF"/>
                </a:highlight>
                <a:latin typeface="source-serif-pro"/>
              </a:rPr>
              <a:t>dari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fungsi</a:t>
            </a:r>
            <a:r>
              <a:rPr lang="en-US" b="0" i="0" dirty="0">
                <a:solidFill>
                  <a:srgbClr val="242424"/>
                </a:solidFill>
                <a:effectLst/>
                <a:highlight>
                  <a:srgbClr val="FFFFFF"/>
                </a:highlight>
                <a:latin typeface="source-serif-pro"/>
              </a:rPr>
              <a:t> sigmoid </a:t>
            </a:r>
            <a:r>
              <a:rPr lang="en-US" b="0" i="0" dirty="0" err="1">
                <a:solidFill>
                  <a:srgbClr val="242424"/>
                </a:solidFill>
                <a:effectLst/>
                <a:highlight>
                  <a:srgbClr val="FFFFFF"/>
                </a:highlight>
                <a:latin typeface="source-serif-pro"/>
              </a:rPr>
              <a:t>untuk</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menentukan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informasi</a:t>
            </a:r>
            <a:r>
              <a:rPr lang="en-US" b="0" i="0" dirty="0">
                <a:solidFill>
                  <a:srgbClr val="242424"/>
                </a:solidFill>
                <a:effectLst/>
                <a:highlight>
                  <a:srgbClr val="FFFFFF"/>
                </a:highlight>
                <a:latin typeface="source-serif-pro"/>
              </a:rPr>
              <a:t> yang </a:t>
            </a:r>
            <a:r>
              <a:rPr lang="en-US" b="0" i="0" dirty="0" err="1">
                <a:solidFill>
                  <a:srgbClr val="242424"/>
                </a:solidFill>
                <a:effectLst/>
                <a:highlight>
                  <a:srgbClr val="FFFFFF"/>
                </a:highlight>
                <a:latin typeface="source-serif-pro"/>
              </a:rPr>
              <a:t>disimpan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dalam</a:t>
            </a:r>
            <a:r>
              <a:rPr lang="en-US" b="0" i="0" dirty="0">
                <a:solidFill>
                  <a:srgbClr val="242424"/>
                </a:solidFill>
                <a:effectLst/>
                <a:highlight>
                  <a:srgbClr val="FFFFFF"/>
                </a:highlight>
                <a:latin typeface="source-serif-pro"/>
              </a:rPr>
              <a:t> hidden state </a:t>
            </a:r>
            <a:r>
              <a:rPr lang="en-US" b="0" i="0" dirty="0" err="1">
                <a:solidFill>
                  <a:srgbClr val="242424"/>
                </a:solidFill>
                <a:effectLst/>
                <a:highlight>
                  <a:srgbClr val="FFFFFF"/>
                </a:highlight>
                <a:latin typeface="source-serif-pro"/>
              </a:rPr>
              <a:t>baru</a:t>
            </a:r>
            <a:r>
              <a:rPr lang="en-US" b="0" i="0" dirty="0">
                <a:solidFill>
                  <a:srgbClr val="242424"/>
                </a:solidFill>
                <a:effectLst/>
                <a:highlight>
                  <a:srgbClr val="FFFFFF"/>
                </a:highlight>
                <a:latin typeface="source-serif-pro"/>
              </a:rPr>
              <a:t>. Hidden state dan cell state </a:t>
            </a:r>
            <a:r>
              <a:rPr lang="en-US" b="0" i="0" dirty="0" err="1">
                <a:solidFill>
                  <a:srgbClr val="242424"/>
                </a:solidFill>
                <a:effectLst/>
                <a:highlight>
                  <a:srgbClr val="FFFFFF"/>
                </a:highlight>
                <a:latin typeface="source-serif-pro"/>
              </a:rPr>
              <a:t>ini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kemudian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dikirim</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ke</a:t>
            </a:r>
            <a:r>
              <a:rPr lang="en-US" b="0" i="0" dirty="0">
                <a:solidFill>
                  <a:srgbClr val="242424"/>
                </a:solidFill>
                <a:effectLst/>
                <a:highlight>
                  <a:srgbClr val="FFFFFF"/>
                </a:highlight>
                <a:latin typeface="source-serif-pro"/>
              </a:rPr>
              <a:t> cell </a:t>
            </a:r>
            <a:r>
              <a:rPr lang="en-US" b="0" i="0" dirty="0" err="1">
                <a:solidFill>
                  <a:srgbClr val="242424"/>
                </a:solidFill>
                <a:effectLst/>
                <a:highlight>
                  <a:srgbClr val="FFFFFF"/>
                </a:highlight>
                <a:latin typeface="source-serif-pro"/>
              </a:rPr>
              <a:t>selanjutnya</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dalam</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jaringan</a:t>
            </a:r>
            <a:r>
              <a:rPr lang="en-US" b="0" i="0" dirty="0">
                <a:solidFill>
                  <a:srgbClr val="242424"/>
                </a:solidFill>
                <a:effectLst/>
                <a:highlight>
                  <a:srgbClr val="FFFFFF"/>
                </a:highlight>
                <a:latin typeface="source-serif-pro"/>
              </a:rPr>
              <a:t>.</a:t>
            </a:r>
          </a:p>
          <a:p>
            <a:endParaRPr lang="en-US" b="0" i="0" dirty="0">
              <a:solidFill>
                <a:srgbClr val="242424"/>
              </a:solidFill>
              <a:effectLst/>
              <a:highlight>
                <a:srgbClr val="FFFFFF"/>
              </a:highlight>
              <a:latin typeface="source-serif-pro"/>
            </a:endParaRPr>
          </a:p>
          <a:p>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13</a:t>
            </a:fld>
            <a:endParaRPr lang="en-US"/>
          </a:p>
        </p:txBody>
      </p:sp>
    </p:spTree>
    <p:extLst>
      <p:ext uri="{BB962C8B-B14F-4D97-AF65-F5344CB8AC3E}">
        <p14:creationId xmlns:p14="http://schemas.microsoft.com/office/powerpoint/2010/main" val="220722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Diagram </a:t>
            </a:r>
            <a:r>
              <a:rPr lang="en-US" sz="1800" b="0" i="0" u="none" strike="noStrike" dirty="0" err="1">
                <a:solidFill>
                  <a:srgbClr val="000000"/>
                </a:solidFill>
                <a:effectLst/>
                <a:latin typeface="Arial" panose="020B0604020202020204" pitchFamily="34" charset="0"/>
              </a:rPr>
              <a:t>alur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tahapan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alur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Tahap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adalah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pengumpulan</a:t>
            </a:r>
            <a:r>
              <a:rPr lang="en-US" sz="1800" b="0" i="0" u="none" strike="noStrike" dirty="0">
                <a:solidFill>
                  <a:srgbClr val="000000"/>
                </a:solidFill>
                <a:effectLst/>
                <a:latin typeface="Arial" panose="020B0604020202020204" pitchFamily="34" charset="0"/>
              </a:rPr>
              <a:t> data (Data Collection)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berbagai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sumber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sensor, database, </a:t>
            </a:r>
            <a:r>
              <a:rPr lang="en-US" sz="1800" b="0" i="0" u="none" strike="noStrike" dirty="0" err="1">
                <a:solidFill>
                  <a:srgbClr val="000000"/>
                </a:solidFill>
                <a:effectLst/>
                <a:latin typeface="Arial" panose="020B0604020202020204" pitchFamily="34" charset="0"/>
              </a:rPr>
              <a:t>atau</a:t>
            </a:r>
            <a:r>
              <a:rPr lang="en-US" sz="1800" b="0" i="0" u="none" strike="noStrike" dirty="0">
                <a:solidFill>
                  <a:srgbClr val="000000"/>
                </a:solidFill>
                <a:effectLst/>
                <a:latin typeface="Arial" panose="020B0604020202020204" pitchFamily="34" charset="0"/>
              </a:rPr>
              <a:t> file CSV, </a:t>
            </a:r>
            <a:r>
              <a:rPr lang="en-US" sz="1800" b="0" i="0" u="none" strike="noStrike" dirty="0" err="1">
                <a:solidFill>
                  <a:srgbClr val="000000"/>
                </a:solidFill>
                <a:effectLst/>
                <a:latin typeface="Arial" panose="020B0604020202020204" pitchFamily="34" charset="0"/>
              </a:rPr>
              <a:t>termasuk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kelembaban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kadar</a:t>
            </a:r>
            <a:r>
              <a:rPr lang="en-US" sz="1800" b="0" i="0" u="none" strike="noStrike" dirty="0">
                <a:solidFill>
                  <a:srgbClr val="000000"/>
                </a:solidFill>
                <a:effectLst/>
                <a:latin typeface="Arial" panose="020B0604020202020204" pitchFamily="34" charset="0"/>
              </a:rPr>
              <a:t> NPK, pH </a:t>
            </a:r>
            <a:r>
              <a:rPr lang="en-US" sz="1800" b="0" i="0" u="none" strike="noStrike" dirty="0" err="1">
                <a:solidFill>
                  <a:srgbClr val="000000"/>
                </a:solidFill>
                <a:effectLst/>
                <a:latin typeface="Arial" panose="020B0604020202020204" pitchFamily="34" charset="0"/>
              </a:rPr>
              <a:t>tanah</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usia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t>
            </a:r>
            <a:r>
              <a:rPr lang="en-US" sz="1800" b="0" i="0" u="none" strike="noStrike" dirty="0">
                <a:solidFill>
                  <a:srgbClr val="000000"/>
                </a:solidFill>
                <a:effectLst/>
                <a:latin typeface="Arial" panose="020B0604020202020204" pitchFamily="34" charset="0"/>
              </a:rPr>
              <a:t>.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err="1">
                <a:solidFill>
                  <a:srgbClr val="000000"/>
                </a:solidFill>
                <a:effectLst/>
                <a:latin typeface="Arial" panose="020B0604020202020204" pitchFamily="34" charset="0"/>
              </a:rPr>
              <a:t>Selanjutnya</a:t>
            </a:r>
            <a:r>
              <a:rPr lang="en-US" sz="1800" b="0" i="0" u="none" strike="noStrike" dirty="0">
                <a:solidFill>
                  <a:srgbClr val="000000"/>
                </a:solidFill>
                <a:effectLst/>
                <a:latin typeface="Arial" panose="020B0604020202020204" pitchFamily="34" charset="0"/>
              </a:rPr>
              <a:t>, Data Pre-Processing </a:t>
            </a:r>
            <a:r>
              <a:rPr lang="en-US" sz="1800" b="0" i="0" u="none" strike="noStrike" dirty="0" err="1">
                <a:solidFill>
                  <a:srgbClr val="000000"/>
                </a:solidFill>
                <a:effectLst/>
                <a:latin typeface="Arial" panose="020B0604020202020204" pitchFamily="34" charset="0"/>
              </a:rPr>
              <a:t>dilakukan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membersihkan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menormalisasi</a:t>
            </a:r>
            <a:r>
              <a:rPr lang="en-US" sz="1800" b="0" i="0" u="none" strike="noStrike" dirty="0">
                <a:solidFill>
                  <a:srgbClr val="000000"/>
                </a:solidFill>
                <a:effectLst/>
                <a:latin typeface="Arial" panose="020B0604020202020204" pitchFamily="34" charset="0"/>
              </a:rPr>
              <a:t> data. Data </a:t>
            </a:r>
            <a:r>
              <a:rPr lang="en-US" sz="1800" b="0" i="0" u="none" strike="noStrike" dirty="0" err="1">
                <a:solidFill>
                  <a:srgbClr val="000000"/>
                </a:solidFill>
                <a:effectLst/>
                <a:latin typeface="Arial" panose="020B0604020202020204" pitchFamily="34" charset="0"/>
              </a:rPr>
              <a:t>kemudian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diorganisir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menjadi</a:t>
            </a:r>
            <a:r>
              <a:rPr lang="en-US" sz="1800" b="0" i="0" u="none" strike="noStrike" dirty="0">
                <a:solidFill>
                  <a:srgbClr val="000000"/>
                </a:solidFill>
                <a:effectLst/>
                <a:latin typeface="Arial" panose="020B0604020202020204" pitchFamily="34" charset="0"/>
              </a:rPr>
              <a:t> dataset </a:t>
            </a:r>
            <a:r>
              <a:rPr lang="en-US" sz="1800" b="0" i="0" u="none" strike="noStrike" dirty="0" err="1">
                <a:solidFill>
                  <a:srgbClr val="000000"/>
                </a:solidFill>
                <a:effectLst/>
                <a:latin typeface="Arial" panose="020B0604020202020204" pitchFamily="34" charset="0"/>
              </a:rPr>
              <a:t>pelatihan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pengujian</a:t>
            </a:r>
            <a:r>
              <a:rPr lang="en-US" sz="1800" b="0" i="0" u="none" strike="noStrike" dirty="0">
                <a:solidFill>
                  <a:srgbClr val="000000"/>
                </a:solidFill>
                <a:effectLst/>
                <a:latin typeface="Arial" panose="020B0604020202020204" pitchFamily="34" charset="0"/>
              </a:rPr>
              <a:t>.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Model </a:t>
            </a:r>
            <a:r>
              <a:rPr lang="en-US" sz="1800" b="0" i="0" u="none" strike="noStrike" dirty="0" err="1">
                <a:solidFill>
                  <a:srgbClr val="000000"/>
                </a:solidFill>
                <a:effectLst/>
                <a:latin typeface="Arial" panose="020B0604020202020204" pitchFamily="34" charset="0"/>
              </a:rPr>
              <a:t>dilatih</a:t>
            </a:r>
            <a:r>
              <a:rPr lang="en-US" sz="1800" b="0" i="0" u="none" strike="noStrike" dirty="0">
                <a:solidFill>
                  <a:srgbClr val="000000"/>
                </a:solidFill>
                <a:effectLst/>
                <a:latin typeface="Arial" panose="020B0604020202020204" pitchFamily="34" charset="0"/>
              </a:rPr>
              <a:t> (Training Model)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algoritma</a:t>
            </a:r>
            <a:r>
              <a:rPr lang="en-US" sz="1800" b="0" i="0" u="none" strike="noStrike" dirty="0">
                <a:solidFill>
                  <a:srgbClr val="000000"/>
                </a:solidFill>
                <a:effectLst/>
                <a:latin typeface="Arial" panose="020B0604020202020204" pitchFamily="34" charset="0"/>
              </a:rPr>
              <a:t> LSTM, dan </a:t>
            </a:r>
            <a:r>
              <a:rPr lang="en-US" sz="1800" b="0" i="0" u="none" strike="noStrike" dirty="0" err="1">
                <a:solidFill>
                  <a:srgbClr val="000000"/>
                </a:solidFill>
                <a:effectLst/>
                <a:latin typeface="Arial" panose="020B0604020202020204" pitchFamily="34" charset="0"/>
              </a:rPr>
              <a:t>kinerjanya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dievaluasi</a:t>
            </a:r>
            <a:r>
              <a:rPr lang="en-US" sz="1800" b="0" i="0" u="none" strike="noStrike" dirty="0">
                <a:solidFill>
                  <a:srgbClr val="000000"/>
                </a:solidFill>
                <a:effectLst/>
                <a:latin typeface="Arial" panose="020B0604020202020204" pitchFamily="34" charset="0"/>
              </a:rPr>
              <a:t> (Evaluation Model)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metrik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RMSE, MSE, MAE, dan MAPE. Model </a:t>
            </a:r>
            <a:r>
              <a:rPr lang="en-US" sz="1800" b="0" i="0" u="none" strike="noStrike" dirty="0" err="1">
                <a:solidFill>
                  <a:srgbClr val="000000"/>
                </a:solidFill>
                <a:effectLst/>
                <a:latin typeface="Arial" panose="020B0604020202020204" pitchFamily="34" charset="0"/>
              </a:rPr>
              <a:t>kemudian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baru</a:t>
            </a:r>
            <a:r>
              <a:rPr lang="en-US" sz="1800" b="0" i="0" u="none" strike="noStrike" dirty="0">
                <a:solidFill>
                  <a:srgbClr val="000000"/>
                </a:solidFill>
                <a:effectLst/>
                <a:latin typeface="Arial" panose="020B0604020202020204" pitchFamily="34" charset="0"/>
              </a:rPr>
              <a:t> (Predict) dan </a:t>
            </a:r>
            <a:r>
              <a:rPr lang="en-US" sz="1800" b="0" i="0" u="none" strike="noStrike" dirty="0" err="1">
                <a:solidFill>
                  <a:srgbClr val="000000"/>
                </a:solidFill>
                <a:effectLst/>
                <a:latin typeface="Arial" panose="020B0604020202020204" pitchFamily="34" charset="0"/>
              </a:rPr>
              <a:t>hasilnya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dievaluasi</a:t>
            </a:r>
            <a:r>
              <a:rPr lang="en-US" sz="1800" b="0" i="0" u="none" strike="noStrike" dirty="0">
                <a:solidFill>
                  <a:srgbClr val="000000"/>
                </a:solidFill>
                <a:effectLst/>
                <a:latin typeface="Arial" panose="020B0604020202020204" pitchFamily="34" charset="0"/>
              </a:rPr>
              <a:t> (Evaluation Predict)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memastikan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mendukung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pengambilan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keputusan</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14</a:t>
            </a:fld>
            <a:endParaRPr lang="en-US"/>
          </a:p>
        </p:txBody>
      </p:sp>
    </p:spTree>
    <p:extLst>
      <p:ext uri="{BB962C8B-B14F-4D97-AF65-F5344CB8AC3E}">
        <p14:creationId xmlns:p14="http://schemas.microsoft.com/office/powerpoint/2010/main" val="35937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sz="1800" b="0" i="0" u="none" strike="noStrike" dirty="0">
                <a:solidFill>
                  <a:srgbClr val="000000"/>
                </a:solidFill>
                <a:effectLst/>
                <a:latin typeface="Arial" panose="020B0604020202020204" pitchFamily="34" charset="0"/>
              </a:rPr>
              <a:t>Berikut merupakan alat dan bahan yang diperlukan untuk pelaksanaan penelitian</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15</a:t>
            </a:fld>
            <a:endParaRPr lang="en-US"/>
          </a:p>
        </p:txBody>
      </p:sp>
    </p:spTree>
    <p:extLst>
      <p:ext uri="{BB962C8B-B14F-4D97-AF65-F5344CB8AC3E}">
        <p14:creationId xmlns:p14="http://schemas.microsoft.com/office/powerpoint/2010/main" val="591938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panel </a:t>
            </a:r>
            <a:r>
              <a:rPr lang="en-US" sz="1800" b="0" i="0" u="none" strike="noStrike" dirty="0" err="1">
                <a:solidFill>
                  <a:srgbClr val="000000"/>
                </a:solidFill>
                <a:effectLst/>
                <a:latin typeface="Arial" panose="020B0604020202020204" pitchFamily="34" charset="0"/>
              </a:rPr>
              <a:t>sistem</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12 sensor soil moisture, 2 sensor pH, dan 2 sensor NPK, yang </a:t>
            </a:r>
            <a:r>
              <a:rPr lang="en-US" sz="1800" b="0" i="0" u="none" strike="noStrike" dirty="0" err="1">
                <a:solidFill>
                  <a:srgbClr val="000000"/>
                </a:solidFill>
                <a:effectLst/>
                <a:latin typeface="Arial" panose="020B0604020202020204" pitchFamily="34" charset="0"/>
              </a:rPr>
              <a:t>dihubungkan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kabel</a:t>
            </a:r>
            <a:r>
              <a:rPr lang="en-US" sz="1800" b="0" i="0" u="none" strike="noStrike" dirty="0">
                <a:solidFill>
                  <a:srgbClr val="000000"/>
                </a:solidFill>
                <a:effectLst/>
                <a:latin typeface="Arial" panose="020B0604020202020204" pitchFamily="34" charset="0"/>
              </a:rPr>
              <a:t> 4 core. Sensor-sensor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dipasang</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bedeng</a:t>
            </a:r>
            <a:r>
              <a:rPr lang="en-US" sz="1800" b="0" i="0" u="none" strike="noStrike" dirty="0">
                <a:solidFill>
                  <a:srgbClr val="000000"/>
                </a:solidFill>
                <a:effectLst/>
                <a:latin typeface="Arial" panose="020B0604020202020204" pitchFamily="34" charset="0"/>
              </a:rPr>
              <a:t> polybag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jarak</a:t>
            </a:r>
            <a:r>
              <a:rPr lang="en-US" sz="1800" b="0" i="0" u="none" strike="noStrike" dirty="0">
                <a:solidFill>
                  <a:srgbClr val="000000"/>
                </a:solidFill>
                <a:effectLst/>
                <a:latin typeface="Arial" panose="020B0604020202020204" pitchFamily="34" charset="0"/>
              </a:rPr>
              <a:t> 3 meter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panel </a:t>
            </a:r>
            <a:r>
              <a:rPr lang="en-US" sz="1800" b="0" i="0" u="none" strike="noStrike" dirty="0" err="1">
                <a:solidFill>
                  <a:srgbClr val="000000"/>
                </a:solidFill>
                <a:effectLst/>
                <a:latin typeface="Arial" panose="020B0604020202020204" pitchFamily="34" charset="0"/>
              </a:rPr>
              <a:t>sistem</a:t>
            </a:r>
            <a:r>
              <a:rPr lang="en-US" sz="1800" b="0" i="0" u="none" strike="noStrike" dirty="0">
                <a:solidFill>
                  <a:srgbClr val="000000"/>
                </a:solidFill>
                <a:effectLst/>
                <a:latin typeface="Arial" panose="020B0604020202020204" pitchFamily="34" charset="0"/>
              </a:rPr>
              <a:t>.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Panel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3 ESP8266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menghubungkan</a:t>
            </a:r>
            <a:r>
              <a:rPr lang="en-US" sz="1800" b="0" i="0" u="none" strike="noStrike" dirty="0">
                <a:solidFill>
                  <a:srgbClr val="000000"/>
                </a:solidFill>
                <a:effectLst/>
                <a:latin typeface="Arial" panose="020B0604020202020204" pitchFamily="34" charset="0"/>
              </a:rPr>
              <a:t> 6 sensor soil moisture masing-masing, </a:t>
            </a:r>
            <a:r>
              <a:rPr lang="en-US" sz="1800" b="0" i="0" u="none" strike="noStrike" dirty="0" err="1">
                <a:solidFill>
                  <a:srgbClr val="000000"/>
                </a:solidFill>
                <a:effectLst/>
                <a:latin typeface="Arial" panose="020B0604020202020204" pitchFamily="34" charset="0"/>
              </a:rPr>
              <a:t>serta</a:t>
            </a:r>
            <a:r>
              <a:rPr lang="en-US" sz="1800" b="0" i="0" u="none" strike="noStrike" dirty="0">
                <a:solidFill>
                  <a:srgbClr val="000000"/>
                </a:solidFill>
                <a:effectLst/>
                <a:latin typeface="Arial" panose="020B0604020202020204" pitchFamily="34" charset="0"/>
              </a:rPr>
              <a:t> 2 ESP8266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menghubungkan</a:t>
            </a:r>
            <a:r>
              <a:rPr lang="en-US" sz="1800" b="0" i="0" u="none" strike="noStrike" dirty="0">
                <a:solidFill>
                  <a:srgbClr val="000000"/>
                </a:solidFill>
                <a:effectLst/>
                <a:latin typeface="Arial" panose="020B0604020202020204" pitchFamily="34" charset="0"/>
              </a:rPr>
              <a:t> 2 sensor NPK dan 2 sensor </a:t>
            </a:r>
            <a:r>
              <a:rPr lang="en-US" sz="1800" b="0" i="0" u="none" strike="noStrike" dirty="0" err="1">
                <a:solidFill>
                  <a:srgbClr val="000000"/>
                </a:solidFill>
                <a:effectLst/>
                <a:latin typeface="Arial" panose="020B0604020202020204" pitchFamily="34" charset="0"/>
              </a:rPr>
              <a:t>pH.</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16</a:t>
            </a:fld>
            <a:endParaRPr lang="en-US"/>
          </a:p>
        </p:txBody>
      </p:sp>
    </p:spTree>
    <p:extLst>
      <p:ext uri="{BB962C8B-B14F-4D97-AF65-F5344CB8AC3E}">
        <p14:creationId xmlns:p14="http://schemas.microsoft.com/office/powerpoint/2010/main" val="3249917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Sensor-sensor </a:t>
            </a:r>
            <a:r>
              <a:rPr lang="en-US" sz="1800" b="0" i="0" u="none" strike="noStrike" dirty="0" err="1">
                <a:solidFill>
                  <a:srgbClr val="000000"/>
                </a:solidFill>
                <a:effectLst/>
                <a:latin typeface="Arial" panose="020B0604020202020204" pitchFamily="34" charset="0"/>
              </a:rPr>
              <a:t>tersebut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ditancapkan</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setiap</a:t>
            </a:r>
            <a:r>
              <a:rPr lang="en-US" sz="1800" b="0" i="0" u="none" strike="noStrike" dirty="0">
                <a:solidFill>
                  <a:srgbClr val="000000"/>
                </a:solidFill>
                <a:effectLst/>
                <a:latin typeface="Arial" panose="020B0604020202020204" pitchFamily="34" charset="0"/>
              </a:rPr>
              <a:t> polybag, </a:t>
            </a:r>
            <a:r>
              <a:rPr lang="en-US" sz="1800" b="0" i="0" u="none" strike="noStrike" dirty="0" err="1">
                <a:solidFill>
                  <a:srgbClr val="000000"/>
                </a:solidFill>
                <a:effectLst/>
                <a:latin typeface="Arial" panose="020B0604020202020204" pitchFamily="34" charset="0"/>
              </a:rPr>
              <a:t>kecuali</a:t>
            </a:r>
            <a:r>
              <a:rPr lang="en-US" sz="1800" b="0" i="0" u="none" strike="noStrike" dirty="0">
                <a:solidFill>
                  <a:srgbClr val="000000"/>
                </a:solidFill>
                <a:effectLst/>
                <a:latin typeface="Arial" panose="020B0604020202020204" pitchFamily="34" charset="0"/>
              </a:rPr>
              <a:t> pada sensor NPK dan pH </a:t>
            </a:r>
            <a:r>
              <a:rPr lang="en-US" sz="1800" b="0" i="0" u="none" strike="noStrike" dirty="0" err="1">
                <a:solidFill>
                  <a:srgbClr val="000000"/>
                </a:solidFill>
                <a:effectLst/>
                <a:latin typeface="Arial" panose="020B0604020202020204" pitchFamily="34" charset="0"/>
              </a:rPr>
              <a:t>ditancapkan</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perwakilan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setiap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bedeng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Terdapat</a:t>
            </a:r>
            <a:r>
              <a:rPr lang="en-US" sz="1800" b="0" i="0" u="none" strike="noStrike" dirty="0">
                <a:solidFill>
                  <a:srgbClr val="000000"/>
                </a:solidFill>
                <a:effectLst/>
                <a:latin typeface="Arial" panose="020B0604020202020204" pitchFamily="34" charset="0"/>
              </a:rPr>
              <a:t> 3 </a:t>
            </a:r>
            <a:r>
              <a:rPr lang="en-US" sz="1800" b="0" i="0" u="none" strike="noStrike" dirty="0" err="1">
                <a:solidFill>
                  <a:srgbClr val="000000"/>
                </a:solidFill>
                <a:effectLst/>
                <a:latin typeface="Arial" panose="020B0604020202020204" pitchFamily="34" charset="0"/>
              </a:rPr>
              <a:t>bedeng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dan manual, masing” </a:t>
            </a:r>
            <a:r>
              <a:rPr lang="en-US" sz="1800" b="0" i="0" u="none" strike="noStrike" dirty="0" err="1">
                <a:solidFill>
                  <a:srgbClr val="000000"/>
                </a:solidFill>
                <a:effectLst/>
                <a:latin typeface="Arial" panose="020B0604020202020204" pitchFamily="34" charset="0"/>
              </a:rPr>
              <a:t>ada</a:t>
            </a:r>
            <a:r>
              <a:rPr lang="en-US" sz="1800" b="0" i="0" u="none" strike="noStrike" dirty="0">
                <a:solidFill>
                  <a:srgbClr val="000000"/>
                </a:solidFill>
                <a:effectLst/>
                <a:latin typeface="Arial" panose="020B0604020202020204" pitchFamily="34" charset="0"/>
              </a:rPr>
              <a:t> 6 polybag. Dimana </a:t>
            </a:r>
            <a:r>
              <a:rPr lang="en-US" sz="1800" b="0" i="0" u="none" strike="noStrike" dirty="0" err="1">
                <a:solidFill>
                  <a:srgbClr val="000000"/>
                </a:solidFill>
                <a:effectLst/>
                <a:latin typeface="Arial" panose="020B0604020202020204" pitchFamily="34" charset="0"/>
              </a:rPr>
              <a:t>bedeng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ditutupi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plastic </a:t>
            </a:r>
            <a:r>
              <a:rPr lang="en-US" sz="1800" b="0" i="0" u="none" strike="noStrike" dirty="0" err="1">
                <a:solidFill>
                  <a:srgbClr val="000000"/>
                </a:solidFill>
                <a:effectLst/>
                <a:latin typeface="Arial" panose="020B0604020202020204" pitchFamily="34" charset="0"/>
              </a:rPr>
              <a:t>uv</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17</a:t>
            </a:fld>
            <a:endParaRPr lang="en-US"/>
          </a:p>
        </p:txBody>
      </p:sp>
    </p:spTree>
    <p:extLst>
      <p:ext uri="{BB962C8B-B14F-4D97-AF65-F5344CB8AC3E}">
        <p14:creationId xmlns:p14="http://schemas.microsoft.com/office/powerpoint/2010/main" val="2220033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Kami </a:t>
            </a:r>
            <a:r>
              <a:rPr lang="en-US" sz="2800" dirty="0" err="1"/>
              <a:t>memiliki</a:t>
            </a:r>
            <a:r>
              <a:rPr lang="en-US" sz="2800" dirty="0"/>
              <a:t> </a:t>
            </a:r>
            <a:r>
              <a:rPr lang="en-US" sz="2800" b="1" dirty="0"/>
              <a:t>9043 data</a:t>
            </a:r>
            <a:r>
              <a:rPr lang="en-US" sz="2800" dirty="0"/>
              <a:t> </a:t>
            </a:r>
            <a:r>
              <a:rPr lang="en-US" sz="2800" dirty="0" err="1"/>
              <a:t>mentah</a:t>
            </a:r>
            <a:r>
              <a:rPr lang="en-US" sz="2800" dirty="0"/>
              <a:t> yang </a:t>
            </a:r>
            <a:r>
              <a:rPr lang="en-US" sz="2800" dirty="0" err="1"/>
              <a:t>direkam</a:t>
            </a:r>
            <a:r>
              <a:rPr lang="en-US" sz="2800" dirty="0"/>
              <a:t> </a:t>
            </a:r>
            <a:r>
              <a:rPr lang="en-US" sz="2800" dirty="0" err="1"/>
              <a:t>setiap</a:t>
            </a:r>
            <a:r>
              <a:rPr lang="en-US" sz="2800" dirty="0"/>
              <a:t> </a:t>
            </a:r>
            <a:r>
              <a:rPr lang="en-US" sz="2800" b="1" dirty="0"/>
              <a:t>5 </a:t>
            </a:r>
            <a:r>
              <a:rPr lang="en-US" sz="2800" b="1" dirty="0" err="1"/>
              <a:t>menit</a:t>
            </a:r>
            <a:r>
              <a:rPr lang="en-US" sz="2800" dirty="0"/>
              <a:t>. </a:t>
            </a:r>
            <a:r>
              <a:rPr lang="en-US" sz="2800" dirty="0" err="1"/>
              <a:t>Untuk</a:t>
            </a:r>
            <a:r>
              <a:rPr lang="en-US" sz="2800" dirty="0"/>
              <a:t> </a:t>
            </a:r>
            <a:r>
              <a:rPr lang="en-US" sz="2800" dirty="0" err="1"/>
              <a:t>mengurangi</a:t>
            </a:r>
            <a:r>
              <a:rPr lang="en-US" sz="2800" dirty="0"/>
              <a:t> </a:t>
            </a:r>
            <a:r>
              <a:rPr lang="en-US" sz="2800" b="1" dirty="0"/>
              <a:t>noise</a:t>
            </a:r>
            <a:r>
              <a:rPr lang="en-US" sz="2800" dirty="0"/>
              <a:t>, data </a:t>
            </a:r>
            <a:r>
              <a:rPr lang="en-US" sz="2800" dirty="0" err="1"/>
              <a:t>tersebut</a:t>
            </a:r>
            <a:r>
              <a:rPr lang="en-US" sz="2800" dirty="0"/>
              <a:t> </a:t>
            </a:r>
            <a:r>
              <a:rPr lang="en-US" sz="2800" dirty="0" err="1"/>
              <a:t>difilter</a:t>
            </a:r>
            <a:r>
              <a:rPr lang="en-US" sz="2800" dirty="0"/>
              <a:t> </a:t>
            </a:r>
            <a:r>
              <a:rPr lang="en-US" sz="2800" dirty="0" err="1"/>
              <a:t>menggunakan</a:t>
            </a:r>
            <a:r>
              <a:rPr lang="en-US" sz="2800" dirty="0"/>
              <a:t> </a:t>
            </a:r>
            <a:r>
              <a:rPr lang="en-US" sz="2800" b="1" dirty="0"/>
              <a:t>Exponential Moving Average (EMA)</a:t>
            </a:r>
            <a:r>
              <a:rPr lang="en-US" sz="2800" dirty="0"/>
              <a:t>, yang </a:t>
            </a:r>
            <a:r>
              <a:rPr lang="en-US" sz="2800" dirty="0" err="1"/>
              <a:t>membuat</a:t>
            </a:r>
            <a:r>
              <a:rPr lang="en-US" sz="2800" dirty="0"/>
              <a:t> </a:t>
            </a:r>
            <a:r>
              <a:rPr lang="en-US" sz="2800" dirty="0" err="1"/>
              <a:t>pola</a:t>
            </a:r>
            <a:r>
              <a:rPr lang="en-US" sz="2800" dirty="0"/>
              <a:t> data </a:t>
            </a:r>
            <a:r>
              <a:rPr lang="en-US" sz="2800" dirty="0" err="1"/>
              <a:t>lebih</a:t>
            </a:r>
            <a:r>
              <a:rPr lang="en-US" sz="2800" dirty="0"/>
              <a:t> </a:t>
            </a:r>
            <a:r>
              <a:rPr lang="en-US" sz="2800" dirty="0" err="1"/>
              <a:t>jelas</a:t>
            </a:r>
            <a:r>
              <a:rPr lang="en-US" sz="2800" dirty="0"/>
              <a:t> </a:t>
            </a:r>
            <a:r>
              <a:rPr lang="en-US" sz="2800" dirty="0" err="1"/>
              <a:t>dengan</a:t>
            </a:r>
            <a:r>
              <a:rPr lang="en-US" sz="2800" dirty="0"/>
              <a:t> </a:t>
            </a:r>
            <a:r>
              <a:rPr lang="en-US" sz="2800" dirty="0" err="1"/>
              <a:t>memberikan</a:t>
            </a:r>
            <a:r>
              <a:rPr lang="en-US" sz="2800" dirty="0"/>
              <a:t> </a:t>
            </a:r>
            <a:r>
              <a:rPr lang="en-US" sz="2800" dirty="0" err="1"/>
              <a:t>bobot</a:t>
            </a:r>
            <a:r>
              <a:rPr lang="en-US" sz="2800" dirty="0"/>
              <a:t> </a:t>
            </a:r>
            <a:r>
              <a:rPr lang="en-US" sz="2800" dirty="0" err="1"/>
              <a:t>lebih</a:t>
            </a:r>
            <a:r>
              <a:rPr lang="en-US" sz="2800" dirty="0"/>
              <a:t> pada data </a:t>
            </a:r>
            <a:r>
              <a:rPr lang="en-US" sz="2800" dirty="0" err="1"/>
              <a:t>terbaru</a:t>
            </a:r>
            <a:r>
              <a:rPr lang="en-US" sz="2800" dirty="0"/>
              <a:t>.</a:t>
            </a:r>
          </a:p>
          <a:p>
            <a:r>
              <a:rPr lang="en-US" sz="2800" dirty="0" err="1"/>
              <a:t>Setelah</a:t>
            </a:r>
            <a:r>
              <a:rPr lang="en-US" sz="2800" dirty="0"/>
              <a:t> filtering, data </a:t>
            </a:r>
            <a:r>
              <a:rPr lang="en-US" sz="2800" dirty="0" err="1"/>
              <a:t>diubah</a:t>
            </a:r>
            <a:r>
              <a:rPr lang="en-US" sz="2800" dirty="0"/>
              <a:t> </a:t>
            </a:r>
            <a:r>
              <a:rPr lang="en-US" sz="2800" dirty="0" err="1"/>
              <a:t>dari</a:t>
            </a:r>
            <a:r>
              <a:rPr lang="en-US" sz="2800" dirty="0"/>
              <a:t> interval </a:t>
            </a:r>
            <a:r>
              <a:rPr lang="en-US" sz="2800" b="1" dirty="0"/>
              <a:t>5 </a:t>
            </a:r>
            <a:r>
              <a:rPr lang="en-US" sz="2800" b="1" dirty="0" err="1"/>
              <a:t>menit</a:t>
            </a:r>
            <a:r>
              <a:rPr lang="en-US" sz="2800" dirty="0"/>
              <a:t> </a:t>
            </a:r>
            <a:r>
              <a:rPr lang="en-US" sz="2800" dirty="0" err="1"/>
              <a:t>menjadi</a:t>
            </a:r>
            <a:r>
              <a:rPr lang="en-US" sz="2800" dirty="0"/>
              <a:t> </a:t>
            </a:r>
            <a:r>
              <a:rPr lang="en-US" sz="2800" b="1" dirty="0"/>
              <a:t>rata-rata per 8 jam</a:t>
            </a:r>
            <a:r>
              <a:rPr lang="en-US" sz="2800" dirty="0"/>
              <a:t>. Hal </a:t>
            </a:r>
            <a:r>
              <a:rPr lang="en-US" sz="2800" dirty="0" err="1"/>
              <a:t>ini</a:t>
            </a:r>
            <a:r>
              <a:rPr lang="en-US" sz="2800" dirty="0"/>
              <a:t> </a:t>
            </a:r>
            <a:r>
              <a:rPr lang="en-US" sz="2800" dirty="0" err="1"/>
              <a:t>karena</a:t>
            </a:r>
            <a:r>
              <a:rPr lang="en-US" sz="2800" dirty="0"/>
              <a:t> </a:t>
            </a:r>
            <a:r>
              <a:rPr lang="en-US" sz="2800" dirty="0" err="1"/>
              <a:t>perubahan</a:t>
            </a:r>
            <a:r>
              <a:rPr lang="en-US" sz="2800" dirty="0"/>
              <a:t> </a:t>
            </a:r>
            <a:r>
              <a:rPr lang="en-US" sz="2800" dirty="0" err="1"/>
              <a:t>nutrisi</a:t>
            </a:r>
            <a:r>
              <a:rPr lang="en-US" sz="2800" dirty="0"/>
              <a:t> </a:t>
            </a:r>
            <a:r>
              <a:rPr lang="en-US" sz="2800" dirty="0" err="1"/>
              <a:t>tidak</a:t>
            </a:r>
            <a:r>
              <a:rPr lang="en-US" sz="2800" dirty="0"/>
              <a:t> </a:t>
            </a:r>
            <a:r>
              <a:rPr lang="en-US" sz="2800" dirty="0" err="1"/>
              <a:t>berubah</a:t>
            </a:r>
            <a:r>
              <a:rPr lang="en-US" sz="2800" dirty="0"/>
              <a:t> </a:t>
            </a:r>
            <a:r>
              <a:rPr lang="en-US" sz="2800" dirty="0" err="1"/>
              <a:t>secara</a:t>
            </a:r>
            <a:r>
              <a:rPr lang="en-US" sz="2800" dirty="0"/>
              <a:t> </a:t>
            </a:r>
            <a:r>
              <a:rPr lang="en-US" sz="2800" dirty="0" err="1"/>
              <a:t>signifikan</a:t>
            </a:r>
            <a:r>
              <a:rPr lang="en-US" sz="2800" dirty="0"/>
              <a:t> </a:t>
            </a:r>
            <a:r>
              <a:rPr lang="en-US" sz="2800" dirty="0" err="1"/>
              <a:t>dalam</a:t>
            </a:r>
            <a:r>
              <a:rPr lang="en-US" sz="2800" dirty="0"/>
              <a:t> </a:t>
            </a:r>
            <a:r>
              <a:rPr lang="en-US" sz="2800" dirty="0" err="1"/>
              <a:t>beberapa</a:t>
            </a:r>
            <a:r>
              <a:rPr lang="en-US" sz="2800" dirty="0"/>
              <a:t> jam </a:t>
            </a:r>
            <a:r>
              <a:rPr lang="en-US" sz="2800" dirty="0" err="1"/>
              <a:t>saja</a:t>
            </a:r>
            <a:endParaRPr lang="en-US" sz="2800" dirty="0"/>
          </a:p>
        </p:txBody>
      </p:sp>
      <p:sp>
        <p:nvSpPr>
          <p:cNvPr id="4" name="Slide Number Placeholder 3"/>
          <p:cNvSpPr>
            <a:spLocks noGrp="1"/>
          </p:cNvSpPr>
          <p:nvPr>
            <p:ph type="sldNum" sz="quarter" idx="5"/>
          </p:nvPr>
        </p:nvSpPr>
        <p:spPr/>
        <p:txBody>
          <a:bodyPr/>
          <a:lstStyle/>
          <a:p>
            <a:fld id="{EA626855-B5ED-4887-A40F-9ECA68298807}" type="slidenum">
              <a:rPr lang="en-US" smtClean="0"/>
              <a:t>18</a:t>
            </a:fld>
            <a:endParaRPr lang="en-US"/>
          </a:p>
        </p:txBody>
      </p:sp>
    </p:spTree>
    <p:extLst>
      <p:ext uri="{BB962C8B-B14F-4D97-AF65-F5344CB8AC3E}">
        <p14:creationId xmlns:p14="http://schemas.microsoft.com/office/powerpoint/2010/main" val="1102435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pengambilan</a:t>
            </a:r>
            <a:r>
              <a:rPr lang="en-US" sz="1800" b="0" i="0" u="none" strike="noStrike" dirty="0">
                <a:solidFill>
                  <a:srgbClr val="000000"/>
                </a:solidFill>
                <a:effectLst/>
                <a:latin typeface="Arial" panose="020B0604020202020204" pitchFamily="34" charset="0"/>
              </a:rPr>
              <a:t> data yang </a:t>
            </a:r>
            <a:r>
              <a:rPr lang="en-US" sz="1800" b="0" i="0" u="none" strike="noStrike" dirty="0" err="1">
                <a:solidFill>
                  <a:srgbClr val="000000"/>
                </a:solidFill>
                <a:effectLst/>
                <a:latin typeface="Arial" panose="020B0604020202020204" pitchFamily="34" charset="0"/>
              </a:rPr>
              <a:t>diambil</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usia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HST 30 </a:t>
            </a:r>
            <a:r>
              <a:rPr lang="en-US" sz="1800" b="0" i="0" u="none" strike="noStrike" dirty="0" err="1">
                <a:solidFill>
                  <a:srgbClr val="000000"/>
                </a:solidFill>
                <a:effectLst/>
                <a:latin typeface="Arial" panose="020B0604020202020204" pitchFamily="34" charset="0"/>
              </a:rPr>
              <a:t>hingga</a:t>
            </a:r>
            <a:r>
              <a:rPr lang="en-US" sz="1800" b="0" i="0" u="none" strike="noStrike" dirty="0">
                <a:solidFill>
                  <a:srgbClr val="000000"/>
                </a:solidFill>
                <a:effectLst/>
                <a:latin typeface="Arial" panose="020B0604020202020204" pitchFamily="34" charset="0"/>
              </a:rPr>
              <a:t> 119 pada </a:t>
            </a:r>
            <a:r>
              <a:rPr lang="en-US" sz="1800" b="0" i="0" u="none" strike="noStrike" dirty="0" err="1">
                <a:solidFill>
                  <a:srgbClr val="000000"/>
                </a:solidFill>
                <a:effectLst/>
                <a:latin typeface="Arial" panose="020B0604020202020204" pitchFamily="34" charset="0"/>
              </a:rPr>
              <a:t>bulan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jan</a:t>
            </a:r>
            <a:r>
              <a:rPr lang="en-US" sz="1800" b="0" i="0" u="none" strike="noStrike" dirty="0">
                <a:solidFill>
                  <a:srgbClr val="000000"/>
                </a:solidFill>
                <a:effectLst/>
                <a:latin typeface="Arial" panose="020B0604020202020204" pitchFamily="34" charset="0"/>
              </a:rPr>
              <a:t> - </a:t>
            </a:r>
            <a:r>
              <a:rPr lang="en-US" sz="1800" b="0" i="0" u="none" strike="noStrike" dirty="0" err="1">
                <a:solidFill>
                  <a:srgbClr val="000000"/>
                </a:solidFill>
                <a:effectLst/>
                <a:latin typeface="Arial" panose="020B0604020202020204" pitchFamily="34" charset="0"/>
              </a:rPr>
              <a:t>maret</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grafik</a:t>
            </a:r>
            <a:r>
              <a:rPr lang="en-US" sz="1800" b="0" i="0" u="none" strike="noStrike" dirty="0">
                <a:solidFill>
                  <a:srgbClr val="000000"/>
                </a:solidFill>
                <a:effectLst/>
                <a:latin typeface="Arial" panose="020B0604020202020204" pitchFamily="34" charset="0"/>
              </a:rPr>
              <a:t> SM1 dan PH1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perlakuan</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bedeng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Sedangkan</a:t>
            </a:r>
            <a:r>
              <a:rPr lang="en-US" sz="1800" b="0" i="0" u="none" strike="noStrike" dirty="0">
                <a:solidFill>
                  <a:srgbClr val="000000"/>
                </a:solidFill>
                <a:effectLst/>
                <a:latin typeface="Arial" panose="020B0604020202020204" pitchFamily="34" charset="0"/>
              </a:rPr>
              <a:t>, SM2 dan PH2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perlakuan</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bedeng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Dimana, pada </a:t>
            </a:r>
            <a:r>
              <a:rPr lang="en-US" sz="1800" b="0" i="0" u="none" strike="noStrike" dirty="0" err="1">
                <a:solidFill>
                  <a:srgbClr val="000000"/>
                </a:solidFill>
                <a:effectLst/>
                <a:latin typeface="Arial" panose="020B0604020202020204" pitchFamily="34" charset="0"/>
              </a:rPr>
              <a:t>grafik</a:t>
            </a:r>
            <a:r>
              <a:rPr lang="en-US" sz="1800" b="0" i="0" u="none" strike="noStrike" dirty="0">
                <a:solidFill>
                  <a:srgbClr val="000000"/>
                </a:solidFill>
                <a:effectLst/>
                <a:latin typeface="Arial" panose="020B0604020202020204" pitchFamily="34" charset="0"/>
              </a:rPr>
              <a:t> SM </a:t>
            </a:r>
            <a:r>
              <a:rPr lang="en-US" sz="1800" b="0" i="0" u="none" strike="noStrike" dirty="0" err="1">
                <a:solidFill>
                  <a:srgbClr val="000000"/>
                </a:solidFill>
                <a:effectLst/>
                <a:latin typeface="Arial" panose="020B0604020202020204" pitchFamily="34" charset="0"/>
              </a:rPr>
              <a:t>bahwa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semakin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lembab</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maka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grafik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semakin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menurun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begitu</a:t>
            </a:r>
            <a:r>
              <a:rPr lang="en-US" sz="1800" b="0" i="0" u="none" strike="noStrike" dirty="0">
                <a:solidFill>
                  <a:srgbClr val="000000"/>
                </a:solidFill>
                <a:effectLst/>
                <a:latin typeface="Arial" panose="020B0604020202020204" pitchFamily="34" charset="0"/>
              </a:rPr>
              <a:t> juga </a:t>
            </a:r>
            <a:r>
              <a:rPr lang="en-US" sz="1800" b="0" i="0" u="none" strike="noStrike" dirty="0" err="1">
                <a:solidFill>
                  <a:srgbClr val="000000"/>
                </a:solidFill>
                <a:effectLst/>
                <a:latin typeface="Arial" panose="020B0604020202020204" pitchFamily="34" charset="0"/>
              </a:rPr>
              <a:t>sebaliknya</a:t>
            </a:r>
            <a:r>
              <a:rPr lang="en-US" sz="1800" b="0" i="0" u="none" strike="noStrike"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19</a:t>
            </a:fld>
            <a:endParaRPr lang="en-US"/>
          </a:p>
        </p:txBody>
      </p:sp>
    </p:spTree>
    <p:extLst>
      <p:ext uri="{BB962C8B-B14F-4D97-AF65-F5344CB8AC3E}">
        <p14:creationId xmlns:p14="http://schemas.microsoft.com/office/powerpoint/2010/main" val="191012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err="1">
                <a:solidFill>
                  <a:srgbClr val="000000"/>
                </a:solidFill>
                <a:effectLst/>
                <a:latin typeface="Arial" panose="020B0604020202020204" pitchFamily="34" charset="0"/>
              </a:rPr>
              <a:t>Mengapa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penting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Bahwa</a:t>
            </a:r>
            <a:r>
              <a:rPr lang="en-US" sz="1800" b="0" i="0" u="none" strike="noStrike" dirty="0">
                <a:solidFill>
                  <a:srgbClr val="000000"/>
                </a:solidFill>
                <a:effectLst/>
                <a:highlight>
                  <a:srgbClr val="FFFF00"/>
                </a:highlight>
                <a:latin typeface="Arial" panose="020B0604020202020204" pitchFamily="34" charset="0"/>
              </a:rPr>
              <a:t> pada </a:t>
            </a:r>
            <a:r>
              <a:rPr lang="en-US" sz="1800" b="0" i="0" u="none" strike="noStrike" dirty="0" err="1">
                <a:solidFill>
                  <a:srgbClr val="000000"/>
                </a:solidFill>
                <a:effectLst/>
                <a:highlight>
                  <a:srgbClr val="FFFF00"/>
                </a:highlight>
                <a:latin typeface="Arial" panose="020B0604020202020204" pitchFamily="34" charset="0"/>
              </a:rPr>
              <a:t>hasil</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riset</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tahun</a:t>
            </a:r>
            <a:r>
              <a:rPr lang="en-US" sz="1800" b="0" i="0" u="none" strike="noStrike" dirty="0">
                <a:solidFill>
                  <a:srgbClr val="000000"/>
                </a:solidFill>
                <a:effectLst/>
                <a:highlight>
                  <a:srgbClr val="FFFF00"/>
                </a:highlight>
                <a:latin typeface="Arial" panose="020B0604020202020204" pitchFamily="34" charset="0"/>
              </a:rPr>
              <a:t> 2023, 88.89% </a:t>
            </a:r>
            <a:r>
              <a:rPr lang="en-US" sz="1800" b="0" i="0" u="none" strike="noStrike" dirty="0" err="1">
                <a:solidFill>
                  <a:srgbClr val="000000"/>
                </a:solidFill>
                <a:effectLst/>
                <a:highlight>
                  <a:srgbClr val="FFFF00"/>
                </a:highlight>
                <a:latin typeface="Arial" panose="020B0604020202020204" pitchFamily="34" charset="0"/>
              </a:rPr>
              <a:t>penduduk</a:t>
            </a:r>
            <a:r>
              <a:rPr lang="en-US" sz="1800" b="0" i="0" u="none" strike="noStrike" dirty="0">
                <a:solidFill>
                  <a:srgbClr val="000000"/>
                </a:solidFill>
                <a:effectLst/>
                <a:highlight>
                  <a:srgbClr val="FFFF00"/>
                </a:highlight>
                <a:latin typeface="Arial" panose="020B0604020202020204" pitchFamily="34" charset="0"/>
              </a:rPr>
              <a:t> Indonesia </a:t>
            </a:r>
            <a:r>
              <a:rPr lang="en-US" sz="1800" b="0" i="0" u="none" strike="noStrike" dirty="0" err="1">
                <a:solidFill>
                  <a:srgbClr val="000000"/>
                </a:solidFill>
                <a:effectLst/>
                <a:highlight>
                  <a:srgbClr val="FFFF00"/>
                </a:highlight>
                <a:latin typeface="Arial" panose="020B0604020202020204" pitchFamily="34" charset="0"/>
              </a:rPr>
              <a:t>bekerja</a:t>
            </a:r>
            <a:r>
              <a:rPr lang="en-US" sz="1800" b="0" i="0" u="none" strike="noStrike" dirty="0">
                <a:solidFill>
                  <a:srgbClr val="000000"/>
                </a:solidFill>
                <a:effectLst/>
                <a:highlight>
                  <a:srgbClr val="FFFF00"/>
                </a:highlight>
                <a:latin typeface="Arial" panose="020B0604020202020204" pitchFamily="34" charset="0"/>
              </a:rPr>
              <a:t> di </a:t>
            </a:r>
            <a:r>
              <a:rPr lang="en-US" sz="1800" b="0" i="0" u="none" strike="noStrike" dirty="0" err="1">
                <a:solidFill>
                  <a:srgbClr val="000000"/>
                </a:solidFill>
                <a:effectLst/>
                <a:highlight>
                  <a:srgbClr val="FFFF00"/>
                </a:highlight>
                <a:latin typeface="Arial" panose="020B0604020202020204" pitchFamily="34" charset="0"/>
              </a:rPr>
              <a:t>sektor</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pertanian</a:t>
            </a:r>
            <a:r>
              <a:rPr lang="en-US" sz="1800" b="0" i="0" u="none" strike="noStrike" dirty="0">
                <a:solidFill>
                  <a:srgbClr val="000000"/>
                </a:solidFill>
                <a:effectLst/>
                <a:highlight>
                  <a:srgbClr val="FFFF00"/>
                </a:highlight>
                <a:latin typeface="Arial" panose="020B0604020202020204" pitchFamily="34" charset="0"/>
              </a:rPr>
              <a:t>.</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pentingnya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sektor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memenuhi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kebutuhan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pokok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masyarakat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Pertumbuhan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penduduk</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pesat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meningkatkan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permintaan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pangan</a:t>
            </a:r>
            <a:r>
              <a:rPr lang="en-US" sz="1800" b="0" i="0" u="none" strike="noStrike" dirty="0">
                <a:solidFill>
                  <a:srgbClr val="000000"/>
                </a:solidFill>
                <a:effectLst/>
                <a:latin typeface="Arial" panose="020B0604020202020204" pitchFamily="34" charset="0"/>
              </a:rPr>
              <a:t>.</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menjawab</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tantangan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pertanian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konvensional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perlu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beralih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pertanian</a:t>
            </a:r>
            <a:r>
              <a:rPr lang="en-US" sz="1800" b="0" i="0" u="none" strike="noStrike" dirty="0">
                <a:solidFill>
                  <a:srgbClr val="000000"/>
                </a:solidFill>
                <a:effectLst/>
                <a:latin typeface="Arial" panose="020B0604020202020204" pitchFamily="34" charset="0"/>
              </a:rPr>
              <a:t> modern. </a:t>
            </a:r>
            <a:r>
              <a:rPr lang="en-US" sz="1800" b="0" i="0" u="none" strike="noStrike" dirty="0" err="1">
                <a:solidFill>
                  <a:srgbClr val="000000"/>
                </a:solidFill>
                <a:effectLst/>
                <a:latin typeface="Arial" panose="020B0604020202020204" pitchFamily="34" charset="0"/>
              </a:rPr>
              <a:t>Saat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petani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metode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konvensional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memberikan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belum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terarah</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belum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sesuai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kebutuhan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setiap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petani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harus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turun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lahan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memantau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a:t>
            </a:r>
            <a:endParaRPr lang="en-US" b="0" dirty="0">
              <a:effectLst/>
            </a:endParaRPr>
          </a:p>
          <a:p>
            <a:pPr algn="just" rtl="0">
              <a:spcBef>
                <a:spcPts val="0"/>
              </a:spcBef>
              <a:spcAft>
                <a:spcPts val="0"/>
              </a:spcAft>
            </a:pPr>
            <a:br>
              <a:rPr lang="en-US" b="0" dirty="0">
                <a:effectLst/>
              </a:rPr>
            </a:br>
            <a:r>
              <a:rPr lang="en-US" sz="1800" b="0" i="0" u="none" strike="noStrike" dirty="0" err="1">
                <a:solidFill>
                  <a:srgbClr val="000000"/>
                </a:solidFill>
                <a:effectLst/>
                <a:latin typeface="Arial" panose="020B0604020202020204" pitchFamily="34" charset="0"/>
              </a:rPr>
              <a:t>Namun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AI, </a:t>
            </a:r>
            <a:r>
              <a:rPr lang="en-US" sz="1800" b="0" i="0" u="none" strike="noStrike" dirty="0" err="1">
                <a:solidFill>
                  <a:srgbClr val="000000"/>
                </a:solidFill>
                <a:effectLst/>
                <a:latin typeface="Arial" panose="020B0604020202020204" pitchFamily="34" charset="0"/>
              </a:rPr>
              <a:t>petani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mengontrol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pemberian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terarah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sistem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irigasi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otomatis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drip irrigation yang </a:t>
            </a:r>
            <a:r>
              <a:rPr lang="en-US" sz="1800" b="0" i="0" u="none" strike="noStrike" dirty="0" err="1">
                <a:solidFill>
                  <a:srgbClr val="000000"/>
                </a:solidFill>
                <a:effectLst/>
                <a:latin typeface="Arial" panose="020B0604020202020204" pitchFamily="34" charset="0"/>
              </a:rPr>
              <a:t>ditancapkan</a:t>
            </a:r>
            <a:r>
              <a:rPr lang="en-US" sz="1800" b="0" i="0" u="none" strike="noStrike" dirty="0">
                <a:solidFill>
                  <a:srgbClr val="000000"/>
                </a:solidFill>
                <a:effectLst/>
                <a:latin typeface="Arial" panose="020B0604020202020204" pitchFamily="34" charset="0"/>
              </a:rPr>
              <a:t> di </a:t>
            </a:r>
            <a:r>
              <a:rPr lang="en-US" sz="1800" b="0" i="0" u="none" strike="noStrike" dirty="0" err="1">
                <a:solidFill>
                  <a:srgbClr val="000000"/>
                </a:solidFill>
                <a:effectLst/>
                <a:latin typeface="Arial" panose="020B0604020202020204" pitchFamily="34" charset="0"/>
              </a:rPr>
              <a:t>setiap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Hal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sangat </a:t>
            </a:r>
            <a:r>
              <a:rPr lang="en-US" sz="1800" b="0" i="0" u="none" strike="noStrike" dirty="0" err="1">
                <a:solidFill>
                  <a:srgbClr val="000000"/>
                </a:solidFill>
                <a:effectLst/>
                <a:latin typeface="Arial" panose="020B0604020202020204" pitchFamily="34" charset="0"/>
              </a:rPr>
              <a:t>bermanfaat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karena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pertumbuhan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optimal, </a:t>
            </a:r>
            <a:r>
              <a:rPr lang="en-US" sz="1800" b="0" i="0" u="none" strike="noStrike" dirty="0" err="1">
                <a:solidFill>
                  <a:srgbClr val="000000"/>
                </a:solidFill>
                <a:effectLst/>
                <a:latin typeface="Arial" panose="020B0604020202020204" pitchFamily="34" charset="0"/>
              </a:rPr>
              <a:t>tenaga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kerja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efisien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mengurangi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biaya</a:t>
            </a:r>
            <a:r>
              <a:rPr lang="en-US" sz="1800" b="0" i="0" u="none" strike="noStrike" dirty="0">
                <a:solidFill>
                  <a:srgbClr val="000000"/>
                </a:solidFill>
                <a:effectLst/>
                <a:latin typeface="Arial" panose="020B0604020202020204" pitchFamily="34" charset="0"/>
              </a:rPr>
              <a:t> maintenance.</a:t>
            </a:r>
          </a:p>
        </p:txBody>
      </p:sp>
      <p:sp>
        <p:nvSpPr>
          <p:cNvPr id="4" name="Slide Number Placeholder 3"/>
          <p:cNvSpPr>
            <a:spLocks noGrp="1"/>
          </p:cNvSpPr>
          <p:nvPr>
            <p:ph type="sldNum" sz="quarter" idx="5"/>
          </p:nvPr>
        </p:nvSpPr>
        <p:spPr/>
        <p:txBody>
          <a:bodyPr/>
          <a:lstStyle/>
          <a:p>
            <a:fld id="{EA626855-B5ED-4887-A40F-9ECA68298807}" type="slidenum">
              <a:rPr lang="en-US" smtClean="0"/>
              <a:t>2</a:t>
            </a:fld>
            <a:endParaRPr lang="en-US"/>
          </a:p>
        </p:txBody>
      </p:sp>
    </p:spTree>
    <p:extLst>
      <p:ext uri="{BB962C8B-B14F-4D97-AF65-F5344CB8AC3E}">
        <p14:creationId xmlns:p14="http://schemas.microsoft.com/office/powerpoint/2010/main" val="1815597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Lalu,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dataset </a:t>
            </a:r>
            <a:r>
              <a:rPr lang="en-US" sz="1800" b="0" i="0" u="none" strike="noStrike" dirty="0" err="1">
                <a:solidFill>
                  <a:srgbClr val="000000"/>
                </a:solidFill>
                <a:effectLst/>
                <a:latin typeface="Arial" panose="020B0604020202020204" pitchFamily="34" charset="0"/>
              </a:rPr>
              <a:t>nilai</a:t>
            </a:r>
            <a:r>
              <a:rPr lang="en-US" sz="1800" b="0" i="0" u="none" strike="noStrike" dirty="0">
                <a:solidFill>
                  <a:srgbClr val="000000"/>
                </a:solidFill>
                <a:effectLst/>
                <a:latin typeface="Arial" panose="020B0604020202020204" pitchFamily="34" charset="0"/>
              </a:rPr>
              <a:t> NPK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sensor,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NPK 1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perlakuan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sedangkan</a:t>
            </a:r>
            <a:r>
              <a:rPr lang="en-US" sz="1800" b="0" i="0" u="none" strike="noStrike" dirty="0">
                <a:solidFill>
                  <a:srgbClr val="000000"/>
                </a:solidFill>
                <a:effectLst/>
                <a:latin typeface="Arial" panose="020B0604020202020204" pitchFamily="34" charset="0"/>
              </a:rPr>
              <a:t> NPK 2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perlakuan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kemarau</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20</a:t>
            </a:fld>
            <a:endParaRPr lang="en-US"/>
          </a:p>
        </p:txBody>
      </p:sp>
    </p:spTree>
    <p:extLst>
      <p:ext uri="{BB962C8B-B14F-4D97-AF65-F5344CB8AC3E}">
        <p14:creationId xmlns:p14="http://schemas.microsoft.com/office/powerpoint/2010/main" val="1966386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parameter input,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SM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nilai</a:t>
            </a:r>
            <a:r>
              <a:rPr lang="en-US" sz="1800" b="0" i="0" u="none" strike="noStrike" dirty="0">
                <a:solidFill>
                  <a:srgbClr val="000000"/>
                </a:solidFill>
                <a:effectLst/>
                <a:latin typeface="Arial" panose="020B0604020202020204" pitchFamily="34" charset="0"/>
              </a:rPr>
              <a:t> analog, NPK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PPM (mg/L), pH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volt, dan </a:t>
            </a:r>
            <a:r>
              <a:rPr lang="en-US" sz="1800" b="0" i="0" u="none" strike="noStrike" dirty="0" err="1">
                <a:solidFill>
                  <a:srgbClr val="000000"/>
                </a:solidFill>
                <a:effectLst/>
                <a:latin typeface="Arial" panose="020B0604020202020204" pitchFamily="34" charset="0"/>
              </a:rPr>
              <a:t>usia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HST (</a:t>
            </a:r>
            <a:r>
              <a:rPr lang="en-US" sz="1800" b="0" i="0" u="none" strike="noStrike" dirty="0" err="1">
                <a:solidFill>
                  <a:srgbClr val="000000"/>
                </a:solidFill>
                <a:effectLst/>
                <a:latin typeface="Arial" panose="020B0604020202020204" pitchFamily="34" charset="0"/>
              </a:rPr>
              <a:t>hari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setelah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t>
            </a:r>
            <a:r>
              <a:rPr lang="en-US" sz="1800" b="0" i="0" u="none" strike="noStrike"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21</a:t>
            </a:fld>
            <a:endParaRPr lang="en-US"/>
          </a:p>
        </p:txBody>
      </p:sp>
    </p:spTree>
    <p:extLst>
      <p:ext uri="{BB962C8B-B14F-4D97-AF65-F5344CB8AC3E}">
        <p14:creationId xmlns:p14="http://schemas.microsoft.com/office/powerpoint/2010/main" val="2971685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Tahap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selanjutnya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setelah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melalui</a:t>
            </a:r>
            <a:r>
              <a:rPr lang="en-US" sz="1800" b="0" i="0" u="none" strike="noStrike" dirty="0">
                <a:solidFill>
                  <a:srgbClr val="000000"/>
                </a:solidFill>
                <a:effectLst/>
                <a:latin typeface="Arial" panose="020B0604020202020204" pitchFamily="34" charset="0"/>
              </a:rPr>
              <a:t> proses pre-</a:t>
            </a:r>
            <a:r>
              <a:rPr lang="en-US" sz="1800" b="0" i="0" u="none" strike="noStrike" dirty="0" err="1">
                <a:solidFill>
                  <a:srgbClr val="000000"/>
                </a:solidFill>
                <a:effectLst/>
                <a:latin typeface="Arial" panose="020B0604020202020204" pitchFamily="34" charset="0"/>
              </a:rPr>
              <a:t>rocessing</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diorganisir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pelatihan</a:t>
            </a:r>
            <a:r>
              <a:rPr lang="en-US" sz="1800" b="0" i="0" u="none" strike="noStrike" dirty="0">
                <a:solidFill>
                  <a:srgbClr val="000000"/>
                </a:solidFill>
                <a:effectLst/>
                <a:latin typeface="Arial" panose="020B0604020202020204" pitchFamily="34" charset="0"/>
              </a:rPr>
              <a:t> model. Dataset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270 datapoints yang </a:t>
            </a:r>
            <a:r>
              <a:rPr lang="en-US" sz="1800" b="0" i="0" u="none" strike="noStrike" dirty="0" err="1">
                <a:solidFill>
                  <a:srgbClr val="000000"/>
                </a:solidFill>
                <a:effectLst/>
                <a:latin typeface="Arial" panose="020B0604020202020204" pitchFamily="34" charset="0"/>
              </a:rPr>
              <a:t>diambil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selama</a:t>
            </a:r>
            <a:r>
              <a:rPr lang="en-US" sz="1800" b="0" i="0" u="none" strike="noStrike" dirty="0">
                <a:solidFill>
                  <a:srgbClr val="000000"/>
                </a:solidFill>
                <a:effectLst/>
                <a:latin typeface="Arial" panose="020B0604020202020204" pitchFamily="34" charset="0"/>
              </a:rPr>
              <a:t> 3 </a:t>
            </a:r>
            <a:r>
              <a:rPr lang="en-US" sz="1800" b="0" i="0" u="none" strike="noStrike" dirty="0" err="1">
                <a:solidFill>
                  <a:srgbClr val="000000"/>
                </a:solidFill>
                <a:effectLst/>
                <a:latin typeface="Arial" panose="020B0604020202020204" pitchFamily="34" charset="0"/>
              </a:rPr>
              <a:t>bulan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setiap</a:t>
            </a:r>
            <a:r>
              <a:rPr lang="en-US" sz="1800" b="0" i="0" u="none" strike="noStrike" dirty="0">
                <a:solidFill>
                  <a:srgbClr val="000000"/>
                </a:solidFill>
                <a:effectLst/>
                <a:latin typeface="Arial" panose="020B0604020202020204" pitchFamily="34" charset="0"/>
              </a:rPr>
              <a:t> 8 jam,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24 jam agar model yang </a:t>
            </a:r>
            <a:r>
              <a:rPr lang="en-US" sz="1800" b="0" i="0" u="none" strike="noStrike" dirty="0" err="1">
                <a:solidFill>
                  <a:srgbClr val="000000"/>
                </a:solidFill>
                <a:effectLst/>
                <a:latin typeface="Arial" panose="020B0604020202020204" pitchFamily="34" charset="0"/>
              </a:rPr>
              <a:t>didapat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akurat</a:t>
            </a:r>
            <a:r>
              <a:rPr lang="en-US" sz="1800" b="0" i="0" u="none" strike="noStrike" dirty="0">
                <a:solidFill>
                  <a:srgbClr val="000000"/>
                </a:solidFill>
                <a:effectLst/>
                <a:latin typeface="Arial" panose="020B0604020202020204" pitchFamily="34" charset="0"/>
              </a:rPr>
              <a:t>. Dataset </a:t>
            </a:r>
            <a:r>
              <a:rPr lang="en-US" sz="1800" b="0" i="0" u="none" strike="noStrike" dirty="0" err="1">
                <a:solidFill>
                  <a:srgbClr val="000000"/>
                </a:solidFill>
                <a:effectLst/>
                <a:latin typeface="Arial" panose="020B0604020202020204" pitchFamily="34" charset="0"/>
              </a:rPr>
              <a:t>dibuat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menjadi</a:t>
            </a:r>
            <a:r>
              <a:rPr lang="en-US" sz="1800" b="0" i="0" u="none" strike="noStrike" dirty="0">
                <a:solidFill>
                  <a:srgbClr val="000000"/>
                </a:solidFill>
                <a:effectLst/>
                <a:latin typeface="Arial" panose="020B0604020202020204" pitchFamily="34" charset="0"/>
              </a:rPr>
              <a:t> 2 dataset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pelatihan</a:t>
            </a:r>
            <a:r>
              <a:rPr lang="en-US" sz="1800" b="0" i="0" u="none" strike="noStrike" dirty="0">
                <a:solidFill>
                  <a:srgbClr val="000000"/>
                </a:solidFill>
                <a:effectLst/>
                <a:latin typeface="Arial" panose="020B0604020202020204" pitchFamily="34" charset="0"/>
              </a:rPr>
              <a:t> model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22</a:t>
            </a:fld>
            <a:endParaRPr lang="en-US"/>
          </a:p>
        </p:txBody>
      </p:sp>
    </p:spTree>
    <p:extLst>
      <p:ext uri="{BB962C8B-B14F-4D97-AF65-F5344CB8AC3E}">
        <p14:creationId xmlns:p14="http://schemas.microsoft.com/office/powerpoint/2010/main" val="1814957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Hasil </a:t>
            </a:r>
            <a:r>
              <a:rPr lang="en-US" sz="1800" b="0" i="0" u="none" strike="noStrike" dirty="0" err="1">
                <a:solidFill>
                  <a:srgbClr val="000000"/>
                </a:solidFill>
                <a:effectLst/>
                <a:latin typeface="Arial" panose="020B0604020202020204" pitchFamily="34" charset="0"/>
              </a:rPr>
              <a:t>pemodelan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melihat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grafik</a:t>
            </a:r>
            <a:r>
              <a:rPr lang="en-US" sz="1800" b="0" i="0" u="none" strike="noStrike" dirty="0">
                <a:solidFill>
                  <a:srgbClr val="000000"/>
                </a:solidFill>
                <a:effectLst/>
                <a:latin typeface="Arial" panose="020B0604020202020204" pitchFamily="34" charset="0"/>
              </a:rPr>
              <a:t> validation loss training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melihat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apakah</a:t>
            </a:r>
            <a:r>
              <a:rPr lang="en-US" sz="1800" b="0" i="0" u="none" strike="noStrike" dirty="0">
                <a:solidFill>
                  <a:srgbClr val="000000"/>
                </a:solidFill>
                <a:effectLst/>
                <a:latin typeface="Arial" panose="020B0604020202020204" pitchFamily="34" charset="0"/>
              </a:rPr>
              <a:t> model </a:t>
            </a:r>
            <a:r>
              <a:rPr lang="en-US" sz="1800" b="0" i="0" u="none" strike="noStrike" dirty="0" err="1">
                <a:solidFill>
                  <a:srgbClr val="000000"/>
                </a:solidFill>
                <a:effectLst/>
                <a:latin typeface="Arial" panose="020B0604020202020204" pitchFamily="34" charset="0"/>
              </a:rPr>
              <a:t>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mempelajari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pola</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relevan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bahwa</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kedua</a:t>
            </a:r>
            <a:r>
              <a:rPr lang="en-US" sz="1800" b="0" i="0" u="none" strike="noStrike" dirty="0">
                <a:solidFill>
                  <a:srgbClr val="000000"/>
                </a:solidFill>
                <a:effectLst/>
                <a:latin typeface="Arial" panose="020B0604020202020204" pitchFamily="34" charset="0"/>
              </a:rPr>
              <a:t> model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pada epoch 40 </a:t>
            </a:r>
            <a:r>
              <a:rPr lang="en-US" sz="1800" b="0" i="0" u="none" strike="noStrike" dirty="0" err="1">
                <a:solidFill>
                  <a:srgbClr val="000000"/>
                </a:solidFill>
                <a:effectLst/>
                <a:latin typeface="Arial" panose="020B0604020202020204" pitchFamily="34" charset="0"/>
              </a:rPr>
              <a:t>terjadi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penurunan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berhenti</a:t>
            </a:r>
            <a:r>
              <a:rPr lang="en-US" sz="1800" b="0" i="0" u="none" strike="noStrike" dirty="0">
                <a:solidFill>
                  <a:srgbClr val="000000"/>
                </a:solidFill>
                <a:effectLst/>
                <a:latin typeface="Arial" panose="020B0604020202020204" pitchFamily="34" charset="0"/>
              </a:rPr>
              <a:t> pada epoch 70 yang </a:t>
            </a:r>
            <a:r>
              <a:rPr lang="en-US" sz="1800" b="0" i="0" u="none" strike="noStrike" dirty="0" err="1">
                <a:solidFill>
                  <a:srgbClr val="000000"/>
                </a:solidFill>
                <a:effectLst/>
                <a:latin typeface="Arial" panose="020B0604020202020204" pitchFamily="34" charset="0"/>
              </a:rPr>
              <a:t>berarti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adanya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peningkatan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kemampuan</a:t>
            </a:r>
            <a:r>
              <a:rPr lang="en-US" sz="1800" b="0" i="0" u="none" strike="noStrike" dirty="0">
                <a:solidFill>
                  <a:srgbClr val="000000"/>
                </a:solidFill>
                <a:effectLst/>
                <a:latin typeface="Arial" panose="020B0604020202020204" pitchFamily="34" charset="0"/>
              </a:rPr>
              <a:t> model </a:t>
            </a:r>
            <a:r>
              <a:rPr lang="en-US" sz="1800" b="0" i="0" u="none" strike="noStrike" dirty="0" err="1">
                <a:solidFill>
                  <a:srgbClr val="000000"/>
                </a:solidFill>
                <a:effectLst/>
                <a:latin typeface="Arial" panose="020B0604020202020204" pitchFamily="34" charset="0"/>
              </a:rPr>
              <a:t>mencapai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titik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stabil</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mendatar</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23</a:t>
            </a:fld>
            <a:endParaRPr lang="en-US"/>
          </a:p>
        </p:txBody>
      </p:sp>
    </p:spTree>
    <p:extLst>
      <p:ext uri="{BB962C8B-B14F-4D97-AF65-F5344CB8AC3E}">
        <p14:creationId xmlns:p14="http://schemas.microsoft.com/office/powerpoint/2010/main" val="2098830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Tahap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selanjutnya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dilakukan</a:t>
            </a:r>
            <a:r>
              <a:rPr lang="en-US" sz="1800" b="0" i="0" u="none" strike="noStrike" dirty="0">
                <a:solidFill>
                  <a:srgbClr val="000000"/>
                </a:solidFill>
                <a:effectLst/>
                <a:latin typeface="Arial" panose="020B0604020202020204" pitchFamily="34" charset="0"/>
              </a:rPr>
              <a:t> training model pada </a:t>
            </a:r>
            <a:r>
              <a:rPr lang="en-US" sz="1800" b="0" i="0" u="none" strike="noStrike" dirty="0" err="1">
                <a:solidFill>
                  <a:srgbClr val="000000"/>
                </a:solidFill>
                <a:effectLst/>
                <a:latin typeface="Arial" panose="020B0604020202020204" pitchFamily="34" charset="0"/>
              </a:rPr>
              <a:t>perlakuan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membagi</a:t>
            </a:r>
            <a:r>
              <a:rPr lang="en-US" sz="1800" b="0" i="0" u="none" strike="noStrike" dirty="0">
                <a:solidFill>
                  <a:srgbClr val="000000"/>
                </a:solidFill>
                <a:effectLst/>
                <a:latin typeface="Arial" panose="020B0604020202020204" pitchFamily="34" charset="0"/>
              </a:rPr>
              <a:t> dataset </a:t>
            </a:r>
            <a:r>
              <a:rPr lang="en-US" sz="1800" b="0" i="0" u="none" strike="noStrike" dirty="0" err="1">
                <a:solidFill>
                  <a:srgbClr val="000000"/>
                </a:solidFill>
                <a:effectLst/>
                <a:latin typeface="Arial" panose="020B0604020202020204" pitchFamily="34" charset="0"/>
              </a:rPr>
              <a:t>pelatihan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pengujian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80:20. Lalu, model </a:t>
            </a:r>
            <a:r>
              <a:rPr lang="en-US" sz="1800" b="0" i="0" u="none" strike="noStrike" dirty="0" err="1">
                <a:solidFill>
                  <a:srgbClr val="000000"/>
                </a:solidFill>
                <a:effectLst/>
                <a:latin typeface="Arial" panose="020B0604020202020204" pitchFamily="34" charset="0"/>
              </a:rPr>
              <a:t>dievaluasi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metrik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MSE,RMSE, MAE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tabel</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92.7%</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24</a:t>
            </a:fld>
            <a:endParaRPr lang="en-US"/>
          </a:p>
        </p:txBody>
      </p:sp>
    </p:spTree>
    <p:extLst>
      <p:ext uri="{BB962C8B-B14F-4D97-AF65-F5344CB8AC3E}">
        <p14:creationId xmlns:p14="http://schemas.microsoft.com/office/powerpoint/2010/main" val="3414762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training model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juga </a:t>
            </a:r>
            <a:r>
              <a:rPr lang="en-US" sz="1800" b="0" i="0" u="none" strike="noStrike" dirty="0" err="1">
                <a:solidFill>
                  <a:srgbClr val="000000"/>
                </a:solidFill>
                <a:effectLst/>
                <a:latin typeface="Arial" panose="020B0604020202020204" pitchFamily="34" charset="0"/>
              </a:rPr>
              <a:t>dievaluasi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metrik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tabel</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91.4%</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25</a:t>
            </a:fld>
            <a:endParaRPr lang="en-US"/>
          </a:p>
        </p:txBody>
      </p:sp>
    </p:spTree>
    <p:extLst>
      <p:ext uri="{BB962C8B-B14F-4D97-AF65-F5344CB8AC3E}">
        <p14:creationId xmlns:p14="http://schemas.microsoft.com/office/powerpoint/2010/main" val="309248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pengujian</a:t>
            </a:r>
            <a:r>
              <a:rPr lang="en-US" sz="1800" b="0" i="0" u="none" strike="noStrike" dirty="0">
                <a:solidFill>
                  <a:srgbClr val="000000"/>
                </a:solidFill>
                <a:effectLst/>
                <a:latin typeface="Arial" panose="020B0604020202020204" pitchFamily="34" charset="0"/>
              </a:rPr>
              <a:t> pada model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membandingkan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aktual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metrik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tabel</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81%,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penurunan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10%</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26</a:t>
            </a:fld>
            <a:endParaRPr lang="en-US"/>
          </a:p>
        </p:txBody>
      </p:sp>
    </p:spTree>
    <p:extLst>
      <p:ext uri="{BB962C8B-B14F-4D97-AF65-F5344CB8AC3E}">
        <p14:creationId xmlns:p14="http://schemas.microsoft.com/office/powerpoint/2010/main" val="1854179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model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juga </a:t>
            </a:r>
            <a:r>
              <a:rPr lang="en-US" sz="1800" b="0" i="0" u="none" strike="noStrike" dirty="0" err="1">
                <a:solidFill>
                  <a:srgbClr val="000000"/>
                </a:solidFill>
                <a:effectLst/>
                <a:latin typeface="Arial" panose="020B0604020202020204" pitchFamily="34" charset="0"/>
              </a:rPr>
              <a:t>dievaluasi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86%,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penurunan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5%.</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27</a:t>
            </a:fld>
            <a:endParaRPr lang="en-US"/>
          </a:p>
        </p:txBody>
      </p:sp>
    </p:spTree>
    <p:extLst>
      <p:ext uri="{BB962C8B-B14F-4D97-AF65-F5344CB8AC3E}">
        <p14:creationId xmlns:p14="http://schemas.microsoft.com/office/powerpoint/2010/main" val="1464723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pemberian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setiap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minggu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30 </a:t>
            </a:r>
            <a:r>
              <a:rPr lang="en-US" sz="1800" b="0" i="0" u="none" strike="noStrike" dirty="0" err="1">
                <a:solidFill>
                  <a:srgbClr val="000000"/>
                </a:solidFill>
                <a:effectLst/>
                <a:latin typeface="Arial" panose="020B0604020202020204" pitchFamily="34" charset="0"/>
              </a:rPr>
              <a:t>hari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kedepan</a:t>
            </a:r>
            <a:r>
              <a:rPr lang="en-US" sz="1800" b="0" i="0" u="none" strike="noStrike" dirty="0">
                <a:solidFill>
                  <a:srgbClr val="000000"/>
                </a:solidFill>
                <a:effectLst/>
                <a:latin typeface="Arial" panose="020B0604020202020204" pitchFamily="34" charset="0"/>
              </a:rPr>
              <a:t>. </a:t>
            </a:r>
          </a:p>
          <a:p>
            <a:endParaRPr lang="en-US" sz="1800" b="0" i="0" u="none" strike="noStrike" dirty="0">
              <a:solidFill>
                <a:srgbClr val="000000"/>
              </a:solidFill>
              <a:effectLst/>
              <a:latin typeface="Arial" panose="020B0604020202020204" pitchFamily="34" charset="0"/>
              <a:ea typeface="Open Sans 1" panose="020B0604020202020204" charset="0"/>
              <a:cs typeface="Open Sans 1" panose="020B0604020202020204" charset="0"/>
            </a:endParaRPr>
          </a:p>
          <a:p>
            <a:r>
              <a:rPr lang="en-US" sz="1200" b="0" dirty="0" err="1">
                <a:solidFill>
                  <a:schemeClr val="bg1"/>
                </a:solidFill>
                <a:ea typeface="Open Sans 1" panose="020B0604020202020204" charset="0"/>
                <a:cs typeface="Open Sans 1" panose="020B0604020202020204" charset="0"/>
              </a:rPr>
              <a:t>Saat</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hujan</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perubahan</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kelembapan</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tanah</a:t>
            </a:r>
            <a:r>
              <a:rPr lang="en-US" sz="1200" b="0" dirty="0">
                <a:solidFill>
                  <a:schemeClr val="bg1"/>
                </a:solidFill>
                <a:ea typeface="Open Sans 1" panose="020B0604020202020204" charset="0"/>
                <a:cs typeface="Open Sans 1" panose="020B0604020202020204" charset="0"/>
              </a:rPr>
              <a:t> dan </a:t>
            </a:r>
            <a:r>
              <a:rPr lang="en-US" sz="1200" b="0" dirty="0" err="1">
                <a:solidFill>
                  <a:schemeClr val="bg1"/>
                </a:solidFill>
                <a:ea typeface="Open Sans 1" panose="020B0604020202020204" charset="0"/>
                <a:cs typeface="Open Sans 1" panose="020B0604020202020204" charset="0"/>
              </a:rPr>
              <a:t>nutrisi</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lebih</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sering</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terjadi</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sehingga</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terjadi</a:t>
            </a:r>
            <a:r>
              <a:rPr lang="en-US" sz="1200" b="0" dirty="0">
                <a:solidFill>
                  <a:schemeClr val="bg1"/>
                </a:solidFill>
                <a:ea typeface="Open Sans 1" panose="020B0604020202020204" charset="0"/>
                <a:cs typeface="Open Sans 1" panose="020B0604020202020204" charset="0"/>
              </a:rPr>
              <a:t> </a:t>
            </a:r>
            <a:r>
              <a:rPr lang="en-US" sz="1200" b="0" dirty="0" err="1">
                <a:solidFill>
                  <a:schemeClr val="bg1"/>
                </a:solidFill>
                <a:ea typeface="Open Sans 1" panose="020B0604020202020204" charset="0"/>
                <a:cs typeface="Open Sans 1" panose="020B0604020202020204" charset="0"/>
              </a:rPr>
              <a:t>penurunan</a:t>
            </a:r>
            <a:r>
              <a:rPr lang="en-US" sz="1200" b="0" dirty="0">
                <a:solidFill>
                  <a:schemeClr val="bg1"/>
                </a:solidFill>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Akurasi</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meningkat</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di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minggu</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ketiga</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selama</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musim</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kemarau</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karena</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data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lebih</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stabil</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dan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kurang</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gangguan</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sehingga</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prediksi</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lebih</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r>
              <a:rPr kumimoji="0" lang="en-US" altLang="en-US" sz="1200" b="0" i="0" u="none" strike="noStrike" cap="none" normalizeH="0" baseline="0" dirty="0" err="1">
                <a:ln>
                  <a:noFill/>
                </a:ln>
                <a:solidFill>
                  <a:schemeClr val="bg1"/>
                </a:solidFill>
                <a:effectLst/>
                <a:ea typeface="Open Sans 1" panose="020B0604020202020204" charset="0"/>
                <a:cs typeface="Open Sans 1" panose="020B0604020202020204" charset="0"/>
              </a:rPr>
              <a:t>akurat</a:t>
            </a:r>
            <a:r>
              <a:rPr kumimoji="0" lang="en-US" altLang="en-US" sz="1200" b="0" i="0" u="none" strike="noStrike" cap="none" normalizeH="0" baseline="0" dirty="0">
                <a:ln>
                  <a:noFill/>
                </a:ln>
                <a:solidFill>
                  <a:schemeClr val="bg1"/>
                </a:solidFill>
                <a:effectLst/>
                <a:ea typeface="Open Sans 1" panose="020B0604020202020204" charset="0"/>
                <a:cs typeface="Open Sans 1" panose="020B0604020202020204" charset="0"/>
              </a:rPr>
              <a:t>. </a:t>
            </a:r>
          </a:p>
          <a:p>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28</a:t>
            </a:fld>
            <a:endParaRPr lang="en-US"/>
          </a:p>
        </p:txBody>
      </p:sp>
    </p:spTree>
    <p:extLst>
      <p:ext uri="{BB962C8B-B14F-4D97-AF65-F5344CB8AC3E}">
        <p14:creationId xmlns:p14="http://schemas.microsoft.com/office/powerpoint/2010/main" val="3397959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Hasil </a:t>
            </a:r>
            <a:r>
              <a:rPr lang="en-US" sz="1800" b="0" i="0" u="none" strike="noStrike" dirty="0" err="1">
                <a:solidFill>
                  <a:srgbClr val="000000"/>
                </a:solidFill>
                <a:effectLst/>
                <a:latin typeface="Arial" panose="020B0604020202020204" pitchFamily="34" charset="0"/>
              </a:rPr>
              <a:t>pengujian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bahwa</a:t>
            </a:r>
            <a:r>
              <a:rPr lang="en-US" sz="1800" b="0" i="0" u="none" strike="noStrike" dirty="0">
                <a:solidFill>
                  <a:srgbClr val="000000"/>
                </a:solidFill>
                <a:effectLst/>
                <a:latin typeface="Arial" panose="020B0604020202020204" pitchFamily="34" charset="0"/>
              </a:rPr>
              <a:t> model LSTM yang </a:t>
            </a:r>
            <a:r>
              <a:rPr lang="en-US" sz="1800" b="0" i="0" u="none" strike="noStrike" dirty="0" err="1">
                <a:solidFill>
                  <a:srgbClr val="000000"/>
                </a:solidFill>
                <a:effectLst/>
                <a:latin typeface="Arial" panose="020B0604020202020204" pitchFamily="34" charset="0"/>
              </a:rPr>
              <a:t>digunakan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memiliki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baik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NPK2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dibandingkan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NPK1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sangat </a:t>
            </a:r>
            <a:r>
              <a:rPr lang="en-US" sz="1800" b="0" i="0" u="none" strike="noStrike" dirty="0" err="1">
                <a:solidFill>
                  <a:srgbClr val="000000"/>
                </a:solidFill>
                <a:effectLst/>
                <a:latin typeface="Arial" panose="020B0604020202020204" pitchFamily="34" charset="0"/>
              </a:rPr>
              <a:t>baik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MAPE </a:t>
            </a:r>
            <a:r>
              <a:rPr lang="en-US" sz="1800" b="0" i="0" u="none" strike="noStrike" dirty="0" err="1">
                <a:solidFill>
                  <a:srgbClr val="000000"/>
                </a:solidFill>
                <a:effectLst/>
                <a:latin typeface="Arial" panose="020B0604020202020204" pitchFamily="34" charset="0"/>
              </a:rPr>
              <a:t>sebesar</a:t>
            </a:r>
            <a:r>
              <a:rPr lang="en-US" sz="1800" b="1" i="0" u="none" strike="noStrike" dirty="0">
                <a:solidFill>
                  <a:srgbClr val="000000"/>
                </a:solidFill>
                <a:effectLst/>
                <a:latin typeface="Arial" panose="020B0604020202020204" pitchFamily="34" charset="0"/>
              </a:rPr>
              <a:t> 86%</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sedangkan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sedikit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rendah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MAPE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81%</a:t>
            </a:r>
            <a:r>
              <a:rPr lang="en-US" sz="1800" b="0" i="0" u="none" strike="noStrike" dirty="0">
                <a:solidFill>
                  <a:srgbClr val="000000"/>
                </a:solidFill>
                <a:effectLst/>
                <a:latin typeface="Arial" panose="020B0604020202020204" pitchFamily="34" charset="0"/>
              </a:rPr>
              <a:t>.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Hal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mungkin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disebabkan</a:t>
            </a:r>
            <a:r>
              <a:rPr lang="en-US" sz="1800" b="0" i="0" u="none" strike="noStrike" dirty="0">
                <a:solidFill>
                  <a:srgbClr val="000000"/>
                </a:solidFill>
                <a:effectLst/>
                <a:latin typeface="Arial" panose="020B0604020202020204" pitchFamily="34" charset="0"/>
              </a:rPr>
              <a:t> oleh </a:t>
            </a:r>
            <a:r>
              <a:rPr lang="en-US" sz="1800" b="0" i="0" u="none" strike="noStrike" dirty="0" err="1">
                <a:solidFill>
                  <a:srgbClr val="000000"/>
                </a:solidFill>
                <a:effectLst/>
                <a:latin typeface="Arial" panose="020B0604020202020204" pitchFamily="34" charset="0"/>
              </a:rPr>
              <a:t>variasi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besar</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faktor-faktor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eksternal</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mempengaruhi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curah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tidak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teratur</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variasi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kelembaban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tanah</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besar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dibandingkan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stabil</a:t>
            </a:r>
            <a:r>
              <a:rPr lang="en-US" sz="1800" b="0" i="0" u="none" strike="noStrike" dirty="0">
                <a:solidFill>
                  <a:srgbClr val="000000"/>
                </a:solidFill>
                <a:effectLst/>
                <a:latin typeface="Arial" panose="020B0604020202020204" pitchFamily="34" charset="0"/>
              </a:rPr>
              <a:t>.</a:t>
            </a:r>
            <a:endParaRPr lang="en-US" b="0" dirty="0">
              <a:effectLst/>
            </a:endParaRPr>
          </a:p>
          <a:p>
            <a:pPr algn="just" rtl="0">
              <a:spcBef>
                <a:spcPts val="0"/>
              </a:spcBef>
              <a:spcAft>
                <a:spcPts val="0"/>
              </a:spcAft>
            </a:pPr>
            <a:br>
              <a:rPr lang="en-US" b="0" dirty="0">
                <a:effectLst/>
              </a:rPr>
            </a:br>
            <a:r>
              <a:rPr lang="en-US" sz="1800" b="0" i="0" u="none" strike="noStrike" dirty="0" err="1">
                <a:solidFill>
                  <a:srgbClr val="000000"/>
                </a:solidFill>
                <a:effectLst/>
                <a:latin typeface="Arial" panose="020B0604020202020204" pitchFamily="34" charset="0"/>
              </a:rPr>
              <a:t>Disebelah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kiri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range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nilai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sesuai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range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kebutuhan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terong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sesuai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29</a:t>
            </a:fld>
            <a:endParaRPr lang="en-US"/>
          </a:p>
        </p:txBody>
      </p:sp>
    </p:spTree>
    <p:extLst>
      <p:ext uri="{BB962C8B-B14F-4D97-AF65-F5344CB8AC3E}">
        <p14:creationId xmlns:p14="http://schemas.microsoft.com/office/powerpoint/2010/main" val="245080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identifikasi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masalah</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pembatas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masalah</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diulas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highlight>
                  <a:srgbClr val="FFFF00"/>
                </a:highlight>
                <a:latin typeface="Arial" panose="020B0604020202020204" pitchFamily="34" charset="0"/>
              </a:rPr>
              <a:t>(</a:t>
            </a:r>
            <a:r>
              <a:rPr lang="en-US" sz="1800" b="0" i="0" u="none" strike="noStrike" dirty="0" err="1">
                <a:solidFill>
                  <a:srgbClr val="000000"/>
                </a:solidFill>
                <a:effectLst/>
                <a:highlight>
                  <a:srgbClr val="FFFF00"/>
                </a:highlight>
                <a:latin typeface="Arial" panose="020B0604020202020204" pitchFamily="34" charset="0"/>
              </a:rPr>
              <a:t>baca</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aja</a:t>
            </a:r>
            <a:r>
              <a:rPr lang="en-US" sz="1800" b="0" i="0" u="none" strike="noStrike" dirty="0">
                <a:solidFill>
                  <a:srgbClr val="000000"/>
                </a:solidFill>
                <a:effectLst/>
                <a:highlight>
                  <a:srgbClr val="FFFF00"/>
                </a:highligh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3</a:t>
            </a:fld>
            <a:endParaRPr lang="en-US"/>
          </a:p>
        </p:txBody>
      </p:sp>
    </p:spTree>
    <p:extLst>
      <p:ext uri="{BB962C8B-B14F-4D97-AF65-F5344CB8AC3E}">
        <p14:creationId xmlns:p14="http://schemas.microsoft.com/office/powerpoint/2010/main" val="2714434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Selanjutnya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pengujian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realtime</a:t>
            </a:r>
            <a:r>
              <a:rPr lang="en-US" sz="1800" b="0" i="0" u="none" strike="noStrike" dirty="0">
                <a:solidFill>
                  <a:srgbClr val="000000"/>
                </a:solidFill>
                <a:effectLst/>
                <a:latin typeface="Arial" panose="020B0604020202020204" pitchFamily="34" charset="0"/>
              </a:rPr>
              <a:t> pada model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Dimana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dikirimkan</a:t>
            </a:r>
            <a:r>
              <a:rPr lang="en-US" sz="1800" b="0" i="0" u="none" strike="noStrike" dirty="0">
                <a:solidFill>
                  <a:srgbClr val="000000"/>
                </a:solidFill>
                <a:effectLst/>
                <a:latin typeface="Arial" panose="020B0604020202020204" pitchFamily="34" charset="0"/>
              </a:rPr>
              <a:t> pada database </a:t>
            </a:r>
            <a:r>
              <a:rPr lang="en-US" sz="1800" b="0" i="0" u="none" strike="noStrike" dirty="0" err="1">
                <a:solidFill>
                  <a:srgbClr val="000000"/>
                </a:solidFill>
                <a:effectLst/>
                <a:latin typeface="Arial" panose="020B0604020202020204" pitchFamily="34" charset="0"/>
              </a:rPr>
              <a:t>MongoDb</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selanjutnya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ditampilkan</a:t>
            </a:r>
            <a:r>
              <a:rPr lang="en-US" sz="1800" b="0" i="0" u="none" strike="noStrike" dirty="0">
                <a:solidFill>
                  <a:srgbClr val="000000"/>
                </a:solidFill>
                <a:effectLst/>
                <a:latin typeface="Arial" panose="020B0604020202020204" pitchFamily="34" charset="0"/>
              </a:rPr>
              <a:t> pada web </a:t>
            </a:r>
            <a:r>
              <a:rPr lang="en-US" sz="1800" b="0" i="0" u="none" strike="noStrike" dirty="0" err="1">
                <a:solidFill>
                  <a:srgbClr val="000000"/>
                </a:solidFill>
                <a:effectLst/>
                <a:latin typeface="Arial" panose="020B0604020202020204" pitchFamily="34" charset="0"/>
              </a:rPr>
              <a:t>smartfarming</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30</a:t>
            </a:fld>
            <a:endParaRPr lang="en-US"/>
          </a:p>
        </p:txBody>
      </p:sp>
    </p:spTree>
    <p:extLst>
      <p:ext uri="{BB962C8B-B14F-4D97-AF65-F5344CB8AC3E}">
        <p14:creationId xmlns:p14="http://schemas.microsoft.com/office/powerpoint/2010/main" val="1010933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Selanjutnya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pengujian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realtime</a:t>
            </a:r>
            <a:r>
              <a:rPr lang="en-US" sz="1800" b="0" i="0" u="none" strike="noStrike" dirty="0">
                <a:solidFill>
                  <a:srgbClr val="000000"/>
                </a:solidFill>
                <a:effectLst/>
                <a:latin typeface="Arial" panose="020B0604020202020204" pitchFamily="34" charset="0"/>
              </a:rPr>
              <a:t> pada model </a:t>
            </a:r>
            <a:r>
              <a:rPr lang="en-US" sz="1800" b="0" i="0" u="none" strike="noStrike" dirty="0" err="1">
                <a:solidFill>
                  <a:srgbClr val="000000"/>
                </a:solidFill>
                <a:effectLst/>
                <a:latin typeface="Arial" panose="020B0604020202020204" pitchFamily="34" charset="0"/>
              </a:rPr>
              <a:t>kemarau</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31</a:t>
            </a:fld>
            <a:endParaRPr lang="en-US"/>
          </a:p>
        </p:txBody>
      </p:sp>
    </p:spTree>
    <p:extLst>
      <p:ext uri="{BB962C8B-B14F-4D97-AF65-F5344CB8AC3E}">
        <p14:creationId xmlns:p14="http://schemas.microsoft.com/office/powerpoint/2010/main" val="2776805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just">
              <a:lnSpc>
                <a:spcPct val="150000"/>
              </a:lnSpc>
              <a:spcBef>
                <a:spcPts val="0"/>
              </a:spcBef>
              <a:spcAft>
                <a:spcPts val="0"/>
              </a:spcAft>
            </a:pPr>
            <a:r>
              <a:rPr lang="en-US" sz="1800" dirty="0" err="1">
                <a:solidFill>
                  <a:schemeClr val="bg1"/>
                </a:solidFill>
                <a:latin typeface="Open Sans 1" panose="020B0604020202020204" charset="0"/>
                <a:ea typeface="Open Sans 1" panose="020B0604020202020204" charset="0"/>
                <a:cs typeface="Open Sans 1" panose="020B0604020202020204" charset="0"/>
              </a:rPr>
              <a:t>Setelah</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sistem</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pemberian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nutrisi</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diterapkan</a:t>
            </a:r>
            <a:r>
              <a:rPr lang="en-US" sz="1800" dirty="0">
                <a:solidFill>
                  <a:schemeClr val="bg1"/>
                </a:solidFill>
                <a:latin typeface="Open Sans 1" panose="020B0604020202020204" charset="0"/>
                <a:ea typeface="Open Sans 1" panose="020B0604020202020204" charset="0"/>
                <a:cs typeface="Open Sans 1" panose="020B0604020202020204" charset="0"/>
              </a:rPr>
              <a:t> pada </a:t>
            </a:r>
            <a:r>
              <a:rPr lang="en-US" sz="1800" dirty="0" err="1">
                <a:solidFill>
                  <a:schemeClr val="bg1"/>
                </a:solidFill>
                <a:latin typeface="Open Sans 1" panose="020B0604020202020204" charset="0"/>
                <a:ea typeface="Open Sans 1" panose="020B0604020202020204" charset="0"/>
                <a:cs typeface="Open Sans 1" panose="020B0604020202020204" charset="0"/>
              </a:rPr>
              <a:t>bedeng</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kemarau</a:t>
            </a:r>
            <a:r>
              <a:rPr lang="en-US" sz="1800" dirty="0">
                <a:solidFill>
                  <a:schemeClr val="bg1"/>
                </a:solidFill>
                <a:latin typeface="Open Sans 1" panose="020B0604020202020204" charset="0"/>
                <a:ea typeface="Open Sans 1" panose="020B0604020202020204" charset="0"/>
                <a:cs typeface="Open Sans 1" panose="020B0604020202020204" charset="0"/>
              </a:rPr>
              <a:t> dah </a:t>
            </a:r>
            <a:r>
              <a:rPr lang="en-US" sz="1800" dirty="0" err="1">
                <a:solidFill>
                  <a:schemeClr val="bg1"/>
                </a:solidFill>
                <a:latin typeface="Open Sans 1" panose="020B0604020202020204" charset="0"/>
                <a:ea typeface="Open Sans 1" panose="020B0604020202020204" charset="0"/>
                <a:cs typeface="Open Sans 1" panose="020B0604020202020204" charset="0"/>
              </a:rPr>
              <a:t>hujan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Hasilnya</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dibandingkan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dengan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perlakuan</a:t>
            </a:r>
            <a:r>
              <a:rPr lang="en-US" sz="1800" dirty="0">
                <a:solidFill>
                  <a:schemeClr val="bg1"/>
                </a:solidFill>
                <a:latin typeface="Open Sans 1" panose="020B0604020202020204" charset="0"/>
                <a:ea typeface="Open Sans 1" panose="020B0604020202020204" charset="0"/>
                <a:cs typeface="Open Sans 1" panose="020B0604020202020204" charset="0"/>
              </a:rPr>
              <a:t> manual, </a:t>
            </a:r>
            <a:r>
              <a:rPr lang="en-US" sz="1800" dirty="0" err="1">
                <a:solidFill>
                  <a:schemeClr val="bg1"/>
                </a:solidFill>
                <a:latin typeface="Open Sans 1" panose="020B0604020202020204" charset="0"/>
                <a:ea typeface="Open Sans 1" panose="020B0604020202020204" charset="0"/>
                <a:cs typeface="Open Sans 1" panose="020B0604020202020204" charset="0"/>
              </a:rPr>
              <a:t>diambil</a:t>
            </a:r>
            <a:r>
              <a:rPr lang="en-US" sz="1800" dirty="0">
                <a:solidFill>
                  <a:schemeClr val="bg1"/>
                </a:solidFill>
                <a:latin typeface="Open Sans 1" panose="020B0604020202020204" charset="0"/>
                <a:ea typeface="Open Sans 1" panose="020B0604020202020204" charset="0"/>
                <a:cs typeface="Open Sans 1" panose="020B0604020202020204" charset="0"/>
              </a:rPr>
              <a:t> pada </a:t>
            </a:r>
            <a:r>
              <a:rPr lang="en-US" sz="1800" dirty="0" err="1">
                <a:solidFill>
                  <a:schemeClr val="bg1"/>
                </a:solidFill>
                <a:latin typeface="Open Sans 1" panose="020B0604020202020204" charset="0"/>
                <a:ea typeface="Open Sans 1" panose="020B0604020202020204" charset="0"/>
                <a:cs typeface="Open Sans 1" panose="020B0604020202020204" charset="0"/>
              </a:rPr>
              <a:t>bulan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juni</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ke</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juli</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selama</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sebulan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pengamatan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dilakukan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selama</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seminggu</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sekali</a:t>
            </a:r>
            <a:r>
              <a:rPr lang="en-US" sz="1800" dirty="0">
                <a:solidFill>
                  <a:schemeClr val="bg1"/>
                </a:solidFill>
                <a:latin typeface="Open Sans 1" panose="020B0604020202020204" charset="0"/>
                <a:ea typeface="Open Sans 1" panose="020B0604020202020204" charset="0"/>
                <a:cs typeface="Open Sans 1" panose="020B0604020202020204" charset="0"/>
              </a:rPr>
              <a:t>.</a:t>
            </a:r>
          </a:p>
          <a:p>
            <a:pPr marR="0" lvl="0" algn="just">
              <a:lnSpc>
                <a:spcPct val="150000"/>
              </a:lnSpc>
              <a:spcBef>
                <a:spcPts val="0"/>
              </a:spcBef>
              <a:spcAft>
                <a:spcPts val="0"/>
              </a:spcAft>
            </a:pPr>
            <a:endParaRPr lang="en-US" sz="1800" dirty="0">
              <a:solidFill>
                <a:schemeClr val="bg1"/>
              </a:solidFill>
              <a:latin typeface="Open Sans 1" panose="020B0604020202020204" charset="0"/>
              <a:ea typeface="Open Sans 1" panose="020B0604020202020204" charset="0"/>
              <a:cs typeface="Open Sans 1" panose="020B0604020202020204" charset="0"/>
            </a:endParaRPr>
          </a:p>
          <a:p>
            <a:pPr marR="0" lvl="0" algn="just">
              <a:lnSpc>
                <a:spcPct val="150000"/>
              </a:lnSpc>
              <a:spcBef>
                <a:spcPts val="0"/>
              </a:spcBef>
              <a:spcAft>
                <a:spcPts val="0"/>
              </a:spcAft>
            </a:pPr>
            <a:r>
              <a:rPr lang="en-US" sz="1800" dirty="0">
                <a:solidFill>
                  <a:schemeClr val="bg1"/>
                </a:solidFill>
                <a:latin typeface="Open Sans 1" panose="020B0604020202020204" charset="0"/>
                <a:ea typeface="Open Sans 1" panose="020B0604020202020204" charset="0"/>
                <a:cs typeface="Open Sans 1" panose="020B0604020202020204" charset="0"/>
              </a:rPr>
              <a:t>Dimana </a:t>
            </a:r>
            <a:r>
              <a:rPr lang="en-US" sz="1800" dirty="0" err="1">
                <a:solidFill>
                  <a:schemeClr val="bg1"/>
                </a:solidFill>
                <a:latin typeface="Open Sans 1" panose="020B0604020202020204" charset="0"/>
                <a:ea typeface="Open Sans 1" panose="020B0604020202020204" charset="0"/>
                <a:cs typeface="Open Sans 1" panose="020B0604020202020204" charset="0"/>
              </a:rPr>
              <a:t>pertumbuhan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tanaman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terung</a:t>
            </a:r>
            <a:r>
              <a:rPr lang="en-US" sz="1800" dirty="0">
                <a:solidFill>
                  <a:schemeClr val="bg1"/>
                </a:solidFill>
                <a:latin typeface="Open Sans 1" panose="020B0604020202020204" charset="0"/>
                <a:ea typeface="Open Sans 1" panose="020B0604020202020204" charset="0"/>
                <a:cs typeface="Open Sans 1" panose="020B0604020202020204" charset="0"/>
              </a:rPr>
              <a:t> pada </a:t>
            </a:r>
            <a:r>
              <a:rPr lang="en-US" sz="1800" dirty="0" err="1">
                <a:solidFill>
                  <a:schemeClr val="bg1"/>
                </a:solidFill>
                <a:latin typeface="Open Sans 1" panose="020B0604020202020204" charset="0"/>
                <a:ea typeface="Open Sans 1" panose="020B0604020202020204" charset="0"/>
                <a:cs typeface="Open Sans 1" panose="020B0604020202020204" charset="0"/>
              </a:rPr>
              <a:t>bedeng</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kemarau</a:t>
            </a:r>
            <a:r>
              <a:rPr lang="en-US" sz="1800" dirty="0">
                <a:solidFill>
                  <a:schemeClr val="bg1"/>
                </a:solidFill>
                <a:latin typeface="Open Sans 1" panose="020B0604020202020204" charset="0"/>
                <a:ea typeface="Open Sans 1" panose="020B0604020202020204" charset="0"/>
                <a:cs typeface="Open Sans 1" panose="020B0604020202020204" charset="0"/>
              </a:rPr>
              <a:t>  dan </a:t>
            </a:r>
            <a:r>
              <a:rPr lang="en-US" sz="1800" dirty="0" err="1">
                <a:solidFill>
                  <a:schemeClr val="bg1"/>
                </a:solidFill>
                <a:latin typeface="Open Sans 1" panose="020B0604020202020204" charset="0"/>
                <a:ea typeface="Open Sans 1" panose="020B0604020202020204" charset="0"/>
                <a:cs typeface="Open Sans 1" panose="020B0604020202020204" charset="0"/>
              </a:rPr>
              <a:t>hujan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menunjukkan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hasil</a:t>
            </a:r>
            <a:r>
              <a:rPr lang="en-US" sz="1800" dirty="0">
                <a:solidFill>
                  <a:schemeClr val="bg1"/>
                </a:solidFill>
                <a:latin typeface="Open Sans 1" panose="020B0604020202020204" charset="0"/>
                <a:ea typeface="Open Sans 1" panose="020B0604020202020204" charset="0"/>
                <a:cs typeface="Open Sans 1" panose="020B0604020202020204" charset="0"/>
              </a:rPr>
              <a:t> yang </a:t>
            </a:r>
            <a:r>
              <a:rPr lang="en-US" sz="1800" b="1" dirty="0" err="1">
                <a:solidFill>
                  <a:schemeClr val="bg1"/>
                </a:solidFill>
                <a:latin typeface="Open Sans 1" panose="020B0604020202020204" charset="0"/>
                <a:ea typeface="Open Sans 1" panose="020B0604020202020204" charset="0"/>
                <a:cs typeface="Open Sans 1" panose="020B0604020202020204" charset="0"/>
              </a:rPr>
              <a:t>lebih</a:t>
            </a:r>
            <a:r>
              <a:rPr lang="en-US" sz="1800" b="1" dirty="0">
                <a:solidFill>
                  <a:schemeClr val="bg1"/>
                </a:solidFill>
                <a:latin typeface="Open Sans 1" panose="020B0604020202020204" charset="0"/>
                <a:ea typeface="Open Sans 1" panose="020B0604020202020204" charset="0"/>
                <a:cs typeface="Open Sans 1" panose="020B0604020202020204" charset="0"/>
              </a:rPr>
              <a:t> optimal </a:t>
            </a:r>
            <a:r>
              <a:rPr lang="en-US" sz="1800" dirty="0" err="1">
                <a:solidFill>
                  <a:schemeClr val="bg1"/>
                </a:solidFill>
                <a:latin typeface="Open Sans 1" panose="020B0604020202020204" charset="0"/>
                <a:ea typeface="Open Sans 1" panose="020B0604020202020204" charset="0"/>
                <a:cs typeface="Open Sans 1" panose="020B0604020202020204" charset="0"/>
              </a:rPr>
              <a:t>dengan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peningkatan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tertinggi</a:t>
            </a:r>
            <a:r>
              <a:rPr lang="en-US" sz="1800" dirty="0">
                <a:solidFill>
                  <a:schemeClr val="bg1"/>
                </a:solidFill>
                <a:latin typeface="Open Sans 1" panose="020B0604020202020204" charset="0"/>
                <a:ea typeface="Open Sans 1" panose="020B0604020202020204" charset="0"/>
                <a:cs typeface="Open Sans 1" panose="020B0604020202020204" charset="0"/>
              </a:rPr>
              <a:t> pada </a:t>
            </a:r>
            <a:r>
              <a:rPr lang="en-US" sz="1800" dirty="0" err="1">
                <a:solidFill>
                  <a:schemeClr val="bg1"/>
                </a:solidFill>
                <a:latin typeface="Open Sans 1" panose="020B0604020202020204" charset="0"/>
                <a:ea typeface="Open Sans 1" panose="020B0604020202020204" charset="0"/>
                <a:cs typeface="Open Sans 1" panose="020B0604020202020204" charset="0"/>
              </a:rPr>
              <a:t>tinggi</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tanaman</a:t>
            </a:r>
            <a:r>
              <a:rPr lang="en-US" sz="1800" dirty="0">
                <a:solidFill>
                  <a:schemeClr val="bg1"/>
                </a:solidFill>
                <a:latin typeface="Open Sans 1" panose="020B0604020202020204" charset="0"/>
                <a:ea typeface="Open Sans 1" panose="020B0604020202020204" charset="0"/>
                <a:cs typeface="Open Sans 1" panose="020B0604020202020204" charset="0"/>
              </a:rPr>
              <a:t> (107.92%), </a:t>
            </a:r>
            <a:r>
              <a:rPr lang="en-US" sz="1800" dirty="0" err="1">
                <a:solidFill>
                  <a:schemeClr val="bg1"/>
                </a:solidFill>
                <a:latin typeface="Open Sans 1" panose="020B0604020202020204" charset="0"/>
                <a:ea typeface="Open Sans 1" panose="020B0604020202020204" charset="0"/>
                <a:cs typeface="Open Sans 1" panose="020B0604020202020204" charset="0"/>
              </a:rPr>
              <a:t>jumlah</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daun</a:t>
            </a:r>
            <a:r>
              <a:rPr lang="en-US" sz="1800" dirty="0">
                <a:solidFill>
                  <a:schemeClr val="bg1"/>
                </a:solidFill>
                <a:latin typeface="Open Sans 1" panose="020B0604020202020204" charset="0"/>
                <a:ea typeface="Open Sans 1" panose="020B0604020202020204" charset="0"/>
                <a:cs typeface="Open Sans 1" panose="020B0604020202020204" charset="0"/>
              </a:rPr>
              <a:t> (119.47%), dan </a:t>
            </a:r>
            <a:r>
              <a:rPr lang="en-US" sz="1800" dirty="0" err="1">
                <a:solidFill>
                  <a:schemeClr val="bg1"/>
                </a:solidFill>
                <a:latin typeface="Open Sans 1" panose="020B0604020202020204" charset="0"/>
                <a:ea typeface="Open Sans 1" panose="020B0604020202020204" charset="0"/>
                <a:cs typeface="Open Sans 1" panose="020B0604020202020204" charset="0"/>
              </a:rPr>
              <a:t>jumlah</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bunga</a:t>
            </a:r>
            <a:r>
              <a:rPr lang="en-US" sz="1800" dirty="0">
                <a:solidFill>
                  <a:schemeClr val="bg1"/>
                </a:solidFill>
                <a:latin typeface="Open Sans 1" panose="020B0604020202020204" charset="0"/>
                <a:ea typeface="Open Sans 1" panose="020B0604020202020204" charset="0"/>
                <a:cs typeface="Open Sans 1" panose="020B0604020202020204" charset="0"/>
              </a:rPr>
              <a:t> (250%) </a:t>
            </a:r>
            <a:r>
              <a:rPr lang="en-US" sz="1800" dirty="0" err="1">
                <a:solidFill>
                  <a:schemeClr val="bg1"/>
                </a:solidFill>
                <a:latin typeface="Open Sans 1" panose="020B0604020202020204" charset="0"/>
                <a:ea typeface="Open Sans 1" panose="020B0604020202020204" charset="0"/>
                <a:cs typeface="Open Sans 1" panose="020B0604020202020204" charset="0"/>
              </a:rPr>
              <a:t>dibandingkan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dengan</a:t>
            </a:r>
            <a:r>
              <a:rPr lang="en-US" sz="1800" dirty="0">
                <a:solidFill>
                  <a:schemeClr val="bg1"/>
                </a:solidFill>
                <a:latin typeface="Open Sans 1" panose="020B0604020202020204" charset="0"/>
                <a:ea typeface="Open Sans 1" panose="020B0604020202020204" charset="0"/>
                <a:cs typeface="Open Sans 1" panose="020B0604020202020204" charset="0"/>
              </a:rPr>
              <a:t> </a:t>
            </a:r>
            <a:r>
              <a:rPr lang="en-US" sz="1800" dirty="0" err="1">
                <a:solidFill>
                  <a:schemeClr val="bg1"/>
                </a:solidFill>
                <a:latin typeface="Open Sans 1" panose="020B0604020202020204" charset="0"/>
                <a:ea typeface="Open Sans 1" panose="020B0604020202020204" charset="0"/>
                <a:cs typeface="Open Sans 1" panose="020B0604020202020204" charset="0"/>
              </a:rPr>
              <a:t>bedeng</a:t>
            </a:r>
            <a:r>
              <a:rPr lang="en-US" sz="1800" dirty="0">
                <a:solidFill>
                  <a:schemeClr val="bg1"/>
                </a:solidFill>
                <a:latin typeface="Open Sans 1" panose="020B0604020202020204" charset="0"/>
                <a:ea typeface="Open Sans 1" panose="020B0604020202020204" charset="0"/>
                <a:cs typeface="Open Sans 1" panose="020B0604020202020204" charset="0"/>
              </a:rPr>
              <a:t> manual.</a:t>
            </a:r>
            <a:endParaRPr lang="en-US" sz="1800" dirty="0">
              <a:solidFill>
                <a:schemeClr val="bg1"/>
              </a:solidFill>
              <a:effectLst/>
              <a:latin typeface="Open Sans 1" panose="020B0604020202020204" charset="0"/>
              <a:ea typeface="Open Sans 1" panose="020B0604020202020204" charset="0"/>
              <a:cs typeface="Open Sans 1" panose="020B0604020202020204" charset="0"/>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32</a:t>
            </a:fld>
            <a:endParaRPr lang="en-US"/>
          </a:p>
        </p:txBody>
      </p:sp>
    </p:spTree>
    <p:extLst>
      <p:ext uri="{BB962C8B-B14F-4D97-AF65-F5344CB8AC3E}">
        <p14:creationId xmlns:p14="http://schemas.microsoft.com/office/powerpoint/2010/main" val="2152379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sz="1800" b="0" i="0" u="none" strike="noStrike" dirty="0">
                <a:solidFill>
                  <a:srgbClr val="000000"/>
                </a:solidFill>
                <a:effectLst/>
                <a:highlight>
                  <a:srgbClr val="FFFF00"/>
                </a:highlight>
                <a:latin typeface="Arial" panose="020B0604020202020204" pitchFamily="34" charset="0"/>
              </a:rPr>
              <a:t>Baca aja (Kesimpulan dan Saran)</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33</a:t>
            </a:fld>
            <a:endParaRPr lang="en-US"/>
          </a:p>
        </p:txBody>
      </p:sp>
    </p:spTree>
    <p:extLst>
      <p:ext uri="{BB962C8B-B14F-4D97-AF65-F5344CB8AC3E}">
        <p14:creationId xmlns:p14="http://schemas.microsoft.com/office/powerpoint/2010/main" val="3611046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800" b="0" i="0" u="none" strike="noStrike" dirty="0">
                <a:solidFill>
                  <a:srgbClr val="000000"/>
                </a:solidFill>
                <a:effectLst/>
                <a:latin typeface="Arial" panose="020B0604020202020204" pitchFamily="34" charset="0"/>
              </a:rPr>
              <a:t>Berikut merupakan daftar pustaka yang saya pakai.</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34</a:t>
            </a:fld>
            <a:endParaRPr lang="en-US"/>
          </a:p>
        </p:txBody>
      </p:sp>
    </p:spTree>
    <p:extLst>
      <p:ext uri="{BB962C8B-B14F-4D97-AF65-F5344CB8AC3E}">
        <p14:creationId xmlns:p14="http://schemas.microsoft.com/office/powerpoint/2010/main" val="75296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Baik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sekian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presentasi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riset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Terima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kasih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atas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perhatiannya</a:t>
            </a:r>
            <a:r>
              <a:rPr lang="en-US" sz="1800" b="0" i="0" u="none" strike="noStrike"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36</a:t>
            </a:fld>
            <a:endParaRPr lang="en-US"/>
          </a:p>
        </p:txBody>
      </p:sp>
    </p:spTree>
    <p:extLst>
      <p:ext uri="{BB962C8B-B14F-4D97-AF65-F5344CB8AC3E}">
        <p14:creationId xmlns:p14="http://schemas.microsoft.com/office/powerpoint/2010/main" val="621051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err="1">
                <a:solidFill>
                  <a:srgbClr val="000000"/>
                </a:solidFill>
                <a:effectLst/>
                <a:latin typeface="Arial" panose="020B0604020202020204" pitchFamily="34" charset="0"/>
              </a:rPr>
              <a:t>Tahap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selanjutnya</a:t>
            </a:r>
            <a:r>
              <a:rPr lang="en-US" sz="1800" b="0" i="0" u="none" strike="noStrike" dirty="0">
                <a:solidFill>
                  <a:srgbClr val="000000"/>
                </a:solidFill>
                <a:effectLst/>
                <a:latin typeface="Arial" panose="020B0604020202020204" pitchFamily="34" charset="0"/>
              </a:rPr>
              <a:t>, model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diuji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dataset </a:t>
            </a:r>
            <a:r>
              <a:rPr lang="en-US" sz="1800" b="0" i="0" u="none" strike="noStrike" dirty="0" err="1">
                <a:solidFill>
                  <a:srgbClr val="000000"/>
                </a:solidFill>
                <a:effectLst/>
                <a:latin typeface="Arial" panose="020B0604020202020204" pitchFamily="34" charset="0"/>
              </a:rPr>
              <a:t>baru</a:t>
            </a:r>
            <a:r>
              <a:rPr lang="en-US" sz="1800" b="0" i="0" u="none" strike="noStrike" dirty="0">
                <a:solidFill>
                  <a:srgbClr val="000000"/>
                </a:solidFill>
                <a:effectLst/>
                <a:latin typeface="Arial" panose="020B0604020202020204" pitchFamily="34" charset="0"/>
              </a:rPr>
              <a:t>, dataset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diambil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memprediksi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kebutuhan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2 </a:t>
            </a:r>
            <a:r>
              <a:rPr lang="en-US" sz="1800" b="0" i="0" u="none" strike="noStrike" dirty="0" err="1">
                <a:solidFill>
                  <a:srgbClr val="000000"/>
                </a:solidFill>
                <a:effectLst/>
                <a:latin typeface="Arial" panose="020B0604020202020204" pitchFamily="34" charset="0"/>
              </a:rPr>
              <a:t>hari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kedepan</a:t>
            </a:r>
            <a:r>
              <a:rPr lang="en-US" sz="1800" b="0" i="0" u="none" strike="noStrike" dirty="0">
                <a:solidFill>
                  <a:srgbClr val="000000"/>
                </a:solidFill>
                <a:effectLst/>
                <a:latin typeface="Arial" panose="020B0604020202020204" pitchFamily="34" charset="0"/>
              </a:rPr>
              <a:t> (HST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106 - 107). Dataset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diambil</a:t>
            </a:r>
            <a:r>
              <a:rPr lang="en-US" sz="1800" b="0" i="0" u="none" strike="noStrike" dirty="0">
                <a:solidFill>
                  <a:srgbClr val="000000"/>
                </a:solidFill>
                <a:effectLst/>
                <a:latin typeface="Arial" panose="020B0604020202020204" pitchFamily="34" charset="0"/>
              </a:rPr>
              <a:t> per jam.</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37</a:t>
            </a:fld>
            <a:endParaRPr lang="en-US"/>
          </a:p>
        </p:txBody>
      </p:sp>
    </p:spTree>
    <p:extLst>
      <p:ext uri="{BB962C8B-B14F-4D97-AF65-F5344CB8AC3E}">
        <p14:creationId xmlns:p14="http://schemas.microsoft.com/office/powerpoint/2010/main" val="514117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Pada </a:t>
            </a:r>
            <a:r>
              <a:rPr lang="en-US" sz="1200" b="0" i="0" u="none" strike="noStrike" dirty="0" err="1">
                <a:solidFill>
                  <a:srgbClr val="000000"/>
                </a:solidFill>
                <a:effectLst/>
                <a:latin typeface="Arial" panose="020B0604020202020204" pitchFamily="34" charset="0"/>
              </a:rPr>
              <a:t>penelitian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menggunakan</a:t>
            </a:r>
            <a:r>
              <a:rPr lang="en-US" sz="1200" b="0" i="0" u="none" strike="noStrike" dirty="0">
                <a:solidFill>
                  <a:srgbClr val="000000"/>
                </a:solidFill>
                <a:effectLst/>
                <a:latin typeface="Arial" panose="020B0604020202020204" pitchFamily="34" charset="0"/>
              </a:rPr>
              <a:t> proses tuning </a:t>
            </a:r>
            <a:r>
              <a:rPr lang="en-US" sz="1200" b="0" i="0" u="none" strike="noStrike" dirty="0" err="1">
                <a:solidFill>
                  <a:srgbClr val="000000"/>
                </a:solidFill>
                <a:effectLst/>
                <a:latin typeface="Arial" panose="020B0604020202020204" pitchFamily="34" charset="0"/>
              </a:rPr>
              <a:t>untuk</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menentukan</a:t>
            </a:r>
            <a:r>
              <a:rPr lang="en-US" sz="1200" b="0" i="0" u="none" strike="noStrike" dirty="0">
                <a:solidFill>
                  <a:srgbClr val="000000"/>
                </a:solidFill>
                <a:effectLst/>
                <a:latin typeface="Arial" panose="020B0604020202020204" pitchFamily="34" charset="0"/>
              </a:rPr>
              <a:t> parameter </a:t>
            </a:r>
            <a:r>
              <a:rPr lang="en-US" sz="1200" b="0" i="0" u="none" strike="noStrike" dirty="0" err="1">
                <a:solidFill>
                  <a:srgbClr val="000000"/>
                </a:solidFill>
                <a:effectLst/>
                <a:latin typeface="Arial" panose="020B0604020202020204" pitchFamily="34" charset="0"/>
              </a:rPr>
              <a:t>terbaik</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yaitu</a:t>
            </a:r>
            <a:r>
              <a:rPr lang="en-US" sz="1200" b="0" i="0" u="none" strike="noStrike" dirty="0">
                <a:solidFill>
                  <a:srgbClr val="000000"/>
                </a:solidFill>
                <a:effectLst/>
                <a:latin typeface="Arial" panose="020B0604020202020204" pitchFamily="34" charset="0"/>
              </a:rPr>
              <a:t> 200 dan 50 unit. Layer </a:t>
            </a:r>
            <a:r>
              <a:rPr lang="en-US" sz="1200" b="0" i="0" u="none" strike="noStrike" dirty="0" err="1">
                <a:solidFill>
                  <a:srgbClr val="000000"/>
                </a:solidFill>
                <a:effectLst/>
                <a:latin typeface="Arial" panose="020B0604020202020204" pitchFamily="34" charset="0"/>
              </a:rPr>
              <a:t>pertama</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bekerja</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dalam</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mempelajari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pola</a:t>
            </a:r>
            <a:r>
              <a:rPr lang="en-US" sz="1200" b="0" i="0" u="none" strike="noStrike" dirty="0">
                <a:solidFill>
                  <a:srgbClr val="000000"/>
                </a:solidFill>
                <a:effectLst/>
                <a:latin typeface="Arial" panose="020B0604020202020204" pitchFamily="34" charset="0"/>
              </a:rPr>
              <a:t> data pada </a:t>
            </a:r>
            <a:r>
              <a:rPr lang="en-US" sz="1200" b="0" i="0" u="none" strike="noStrike" dirty="0" err="1">
                <a:solidFill>
                  <a:srgbClr val="000000"/>
                </a:solidFill>
                <a:effectLst/>
                <a:latin typeface="Arial" panose="020B0604020202020204" pitchFamily="34" charset="0"/>
              </a:rPr>
              <a:t>keseluruhan</a:t>
            </a:r>
            <a:r>
              <a:rPr lang="en-US" sz="1200" b="0" i="0" u="none" strike="noStrike" dirty="0">
                <a:solidFill>
                  <a:srgbClr val="000000"/>
                </a:solidFill>
                <a:effectLst/>
                <a:latin typeface="Arial" panose="020B0604020202020204" pitchFamily="34" charset="0"/>
              </a:rPr>
              <a:t> data input, </a:t>
            </a:r>
            <a:r>
              <a:rPr lang="en-US" sz="1200" b="0" i="0" u="none" strike="noStrike" dirty="0" err="1">
                <a:solidFill>
                  <a:srgbClr val="000000"/>
                </a:solidFill>
                <a:effectLst/>
                <a:latin typeface="Arial" panose="020B0604020202020204" pitchFamily="34" charset="0"/>
              </a:rPr>
              <a:t>dilanjutkan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ke</a:t>
            </a:r>
            <a:r>
              <a:rPr lang="en-US" sz="1200" b="0" i="0" u="none" strike="noStrike" dirty="0">
                <a:solidFill>
                  <a:srgbClr val="000000"/>
                </a:solidFill>
                <a:effectLst/>
                <a:latin typeface="Arial" panose="020B0604020202020204" pitchFamily="34" charset="0"/>
              </a:rPr>
              <a:t> layer </a:t>
            </a:r>
            <a:r>
              <a:rPr lang="en-US" sz="1200" b="0" i="0" u="none" strike="noStrike" dirty="0" err="1">
                <a:solidFill>
                  <a:srgbClr val="000000"/>
                </a:solidFill>
                <a:effectLst/>
                <a:latin typeface="Arial" panose="020B0604020202020204" pitchFamily="34" charset="0"/>
              </a:rPr>
              <a:t>kedua</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untuk</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mengekstraksi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informasi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penting</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dari</a:t>
            </a:r>
            <a:r>
              <a:rPr lang="en-US" sz="1200" b="0" i="0" u="none" strike="noStrike" dirty="0">
                <a:solidFill>
                  <a:srgbClr val="000000"/>
                </a:solidFill>
                <a:effectLst/>
                <a:latin typeface="Arial" panose="020B0604020202020204" pitchFamily="34" charset="0"/>
              </a:rPr>
              <a:t> layer </a:t>
            </a:r>
            <a:r>
              <a:rPr lang="en-US" sz="1200" b="0" i="0" u="none" strike="noStrike" dirty="0" err="1">
                <a:solidFill>
                  <a:srgbClr val="000000"/>
                </a:solidFill>
                <a:effectLst/>
                <a:latin typeface="Arial" panose="020B0604020202020204" pitchFamily="34" charset="0"/>
              </a:rPr>
              <a:t>pertama</a:t>
            </a:r>
            <a:r>
              <a:rPr lang="en-US" sz="1200" b="0" i="0" u="none" strike="noStrike" dirty="0">
                <a:solidFill>
                  <a:srgbClr val="000000"/>
                </a:solidFill>
                <a:effectLst/>
                <a:latin typeface="Arial" panose="020B0604020202020204" pitchFamily="34" charset="0"/>
              </a:rPr>
              <a:t> agar </a:t>
            </a:r>
            <a:r>
              <a:rPr lang="en-US" sz="1200" b="0" i="0" u="none" strike="noStrike" dirty="0" err="1">
                <a:solidFill>
                  <a:srgbClr val="000000"/>
                </a:solidFill>
                <a:effectLst/>
                <a:latin typeface="Arial" panose="020B0604020202020204" pitchFamily="34" charset="0"/>
              </a:rPr>
              <a:t>dapat</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mengeluarkan</a:t>
            </a:r>
            <a:r>
              <a:rPr lang="en-US" sz="1200" b="0" i="0" u="none" strike="noStrike" dirty="0">
                <a:solidFill>
                  <a:srgbClr val="000000"/>
                </a:solidFill>
                <a:effectLst/>
                <a:latin typeface="Arial" panose="020B0604020202020204" pitchFamily="34" charset="0"/>
              </a:rPr>
              <a:t> output </a:t>
            </a:r>
            <a:r>
              <a:rPr lang="en-US" sz="1200" b="0" i="0" u="none" strike="noStrike" dirty="0" err="1">
                <a:solidFill>
                  <a:srgbClr val="000000"/>
                </a:solidFill>
                <a:effectLst/>
                <a:latin typeface="Arial" panose="020B0604020202020204" pitchFamily="34" charset="0"/>
              </a:rPr>
              <a:t>berupa</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pemberian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nutrisi</a:t>
            </a:r>
            <a:r>
              <a:rPr lang="en-US" sz="1200" b="0" i="0" u="none" strike="noStrike" dirty="0">
                <a:solidFill>
                  <a:srgbClr val="000000"/>
                </a:solidFill>
                <a:effectLst/>
                <a:latin typeface="Arial" panose="020B0604020202020204" pitchFamily="34" charset="0"/>
              </a:rPr>
              <a:t> natrium, </a:t>
            </a:r>
            <a:r>
              <a:rPr lang="en-US" sz="1200" b="0" i="0" u="none" strike="noStrike" dirty="0" err="1">
                <a:solidFill>
                  <a:srgbClr val="000000"/>
                </a:solidFill>
                <a:effectLst/>
                <a:latin typeface="Arial" panose="020B0604020202020204" pitchFamily="34" charset="0"/>
              </a:rPr>
              <a:t>nutrisi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fosfor</a:t>
            </a:r>
            <a:r>
              <a:rPr lang="en-US" sz="1200" b="0" i="0" u="none" strike="noStrike" dirty="0">
                <a:solidFill>
                  <a:srgbClr val="000000"/>
                </a:solidFill>
                <a:effectLst/>
                <a:latin typeface="Arial" panose="020B0604020202020204" pitchFamily="34" charset="0"/>
              </a:rPr>
              <a:t>, dan </a:t>
            </a:r>
            <a:r>
              <a:rPr lang="en-US" sz="1200" b="0" i="0" u="none" strike="noStrike" dirty="0" err="1">
                <a:solidFill>
                  <a:srgbClr val="000000"/>
                </a:solidFill>
                <a:effectLst/>
                <a:latin typeface="Arial" panose="020B0604020202020204" pitchFamily="34" charset="0"/>
              </a:rPr>
              <a:t>nutrisi</a:t>
            </a:r>
            <a:r>
              <a:rPr lang="en-US" sz="1200" b="0" i="0" u="none" strike="noStrike" dirty="0">
                <a:solidFill>
                  <a:srgbClr val="000000"/>
                </a:solidFill>
                <a:effectLst/>
                <a:latin typeface="Arial" panose="020B0604020202020204" pitchFamily="34" charset="0"/>
              </a:rPr>
              <a:t> kalium.</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38</a:t>
            </a:fld>
            <a:endParaRPr lang="en-US"/>
          </a:p>
        </p:txBody>
      </p:sp>
    </p:spTree>
    <p:extLst>
      <p:ext uri="{BB962C8B-B14F-4D97-AF65-F5344CB8AC3E}">
        <p14:creationId xmlns:p14="http://schemas.microsoft.com/office/powerpoint/2010/main" val="1783877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identifikasi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masalah</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pembatas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masalah</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diulas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highlight>
                  <a:srgbClr val="FFFF00"/>
                </a:highlight>
                <a:latin typeface="Arial" panose="020B0604020202020204" pitchFamily="34" charset="0"/>
              </a:rPr>
              <a:t>(</a:t>
            </a:r>
            <a:r>
              <a:rPr lang="en-US" sz="1800" b="0" i="0" u="none" strike="noStrike" dirty="0" err="1">
                <a:solidFill>
                  <a:srgbClr val="000000"/>
                </a:solidFill>
                <a:effectLst/>
                <a:highlight>
                  <a:srgbClr val="FFFF00"/>
                </a:highlight>
                <a:latin typeface="Arial" panose="020B0604020202020204" pitchFamily="34" charset="0"/>
              </a:rPr>
              <a:t>baca</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aja</a:t>
            </a:r>
            <a:r>
              <a:rPr lang="en-US" sz="1800" b="0" i="0" u="none" strike="noStrike" dirty="0">
                <a:solidFill>
                  <a:srgbClr val="000000"/>
                </a:solidFill>
                <a:effectLst/>
                <a:highlight>
                  <a:srgbClr val="FFFF00"/>
                </a:highligh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39</a:t>
            </a:fld>
            <a:endParaRPr lang="en-US"/>
          </a:p>
        </p:txBody>
      </p:sp>
    </p:spTree>
    <p:extLst>
      <p:ext uri="{BB962C8B-B14F-4D97-AF65-F5344CB8AC3E}">
        <p14:creationId xmlns:p14="http://schemas.microsoft.com/office/powerpoint/2010/main" val="147933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Pada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algoritma</a:t>
            </a:r>
            <a:r>
              <a:rPr lang="en-US" sz="1800" b="0" i="0" u="none" strike="noStrike" dirty="0">
                <a:solidFill>
                  <a:srgbClr val="000000"/>
                </a:solidFill>
                <a:effectLst/>
                <a:latin typeface="Arial" panose="020B0604020202020204" pitchFamily="34" charset="0"/>
              </a:rPr>
              <a:t> LSTM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proses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keunggulannya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mengingat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memori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jangan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waktu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panjang</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pendek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3 gate (forget gate, input gate, dan output gate).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Pada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proses tuning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menentukan</a:t>
            </a:r>
            <a:r>
              <a:rPr lang="en-US" sz="1800" b="0" i="0" u="none" strike="noStrike" dirty="0">
                <a:solidFill>
                  <a:srgbClr val="000000"/>
                </a:solidFill>
                <a:effectLst/>
                <a:latin typeface="Arial" panose="020B0604020202020204" pitchFamily="34" charset="0"/>
              </a:rPr>
              <a:t> parameter </a:t>
            </a:r>
            <a:r>
              <a:rPr lang="en-US" sz="1800" b="0" i="0" u="none" strike="noStrike" dirty="0" err="1">
                <a:solidFill>
                  <a:srgbClr val="000000"/>
                </a:solidFill>
                <a:effectLst/>
                <a:latin typeface="Arial" panose="020B0604020202020204" pitchFamily="34" charset="0"/>
              </a:rPr>
              <a:t>terbaik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200 dan 50 unit. Layer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bekerja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mempelajari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pola</a:t>
            </a:r>
            <a:r>
              <a:rPr lang="en-US" sz="1800" b="0" i="0" u="none" strike="noStrike" dirty="0">
                <a:solidFill>
                  <a:srgbClr val="000000"/>
                </a:solidFill>
                <a:effectLst/>
                <a:latin typeface="Arial" panose="020B0604020202020204" pitchFamily="34" charset="0"/>
              </a:rPr>
              <a:t> data pada </a:t>
            </a:r>
            <a:r>
              <a:rPr lang="en-US" sz="1800" b="0" i="0" u="none" strike="noStrike" dirty="0" err="1">
                <a:solidFill>
                  <a:srgbClr val="000000"/>
                </a:solidFill>
                <a:effectLst/>
                <a:latin typeface="Arial" panose="020B0604020202020204" pitchFamily="34" charset="0"/>
              </a:rPr>
              <a:t>keseluruhan</a:t>
            </a:r>
            <a:r>
              <a:rPr lang="en-US" sz="1800" b="0" i="0" u="none" strike="noStrike" dirty="0">
                <a:solidFill>
                  <a:srgbClr val="000000"/>
                </a:solidFill>
                <a:effectLst/>
                <a:latin typeface="Arial" panose="020B0604020202020204" pitchFamily="34" charset="0"/>
              </a:rPr>
              <a:t> data input, </a:t>
            </a:r>
            <a:r>
              <a:rPr lang="en-US" sz="1800" b="0" i="0" u="none" strike="noStrike" dirty="0" err="1">
                <a:solidFill>
                  <a:srgbClr val="000000"/>
                </a:solidFill>
                <a:effectLst/>
                <a:latin typeface="Arial" panose="020B0604020202020204" pitchFamily="34" charset="0"/>
              </a:rPr>
              <a:t>dilanjutkan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layer </a:t>
            </a:r>
            <a:r>
              <a:rPr lang="en-US" sz="1800" b="0" i="0" u="none" strike="noStrike" dirty="0" err="1">
                <a:solidFill>
                  <a:srgbClr val="000000"/>
                </a:solidFill>
                <a:effectLst/>
                <a:latin typeface="Arial" panose="020B0604020202020204" pitchFamily="34" charset="0"/>
              </a:rPr>
              <a:t>kedua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mengekstraksi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informasi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penting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layer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agar </a:t>
            </a:r>
            <a:r>
              <a:rPr lang="en-US" sz="1800" b="0" i="0" u="none" strike="noStrike" dirty="0" err="1">
                <a:solidFill>
                  <a:srgbClr val="000000"/>
                </a:solidFill>
                <a:effectLst/>
                <a:latin typeface="Arial" panose="020B0604020202020204" pitchFamily="34" charset="0"/>
              </a:rPr>
              <a:t>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mengeluarkan</a:t>
            </a:r>
            <a:r>
              <a:rPr lang="en-US" sz="1800" b="0" i="0" u="none" strike="noStrike" dirty="0">
                <a:solidFill>
                  <a:srgbClr val="000000"/>
                </a:solidFill>
                <a:effectLst/>
                <a:latin typeface="Arial" panose="020B0604020202020204" pitchFamily="34" charset="0"/>
              </a:rPr>
              <a:t> output yang </a:t>
            </a:r>
            <a:r>
              <a:rPr lang="en-US" sz="1800" b="0" i="0" u="none" strike="noStrike" dirty="0" err="1">
                <a:solidFill>
                  <a:srgbClr val="000000"/>
                </a:solidFill>
                <a:effectLst/>
                <a:latin typeface="Arial" panose="020B0604020202020204" pitchFamily="34" charset="0"/>
              </a:rPr>
              <a:t>sesuai</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40</a:t>
            </a:fld>
            <a:endParaRPr lang="en-US"/>
          </a:p>
        </p:txBody>
      </p:sp>
    </p:spTree>
    <p:extLst>
      <p:ext uri="{BB962C8B-B14F-4D97-AF65-F5344CB8AC3E}">
        <p14:creationId xmlns:p14="http://schemas.microsoft.com/office/powerpoint/2010/main" val="337883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kekurangan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sebelumnya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biaya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maintanance</a:t>
            </a:r>
            <a:r>
              <a:rPr lang="en-US" sz="1800" b="0" i="0" u="none" strike="noStrike" dirty="0">
                <a:solidFill>
                  <a:srgbClr val="000000"/>
                </a:solidFill>
                <a:effectLst/>
                <a:latin typeface="Arial" panose="020B0604020202020204" pitchFamily="34" charset="0"/>
              </a:rPr>
              <a:t> yang mahal </a:t>
            </a:r>
            <a:r>
              <a:rPr lang="en-US" sz="1800" b="0" i="0" u="none" strike="noStrike" dirty="0" err="1">
                <a:solidFill>
                  <a:srgbClr val="000000"/>
                </a:solidFill>
                <a:effectLst/>
                <a:latin typeface="Arial" panose="020B0604020202020204" pitchFamily="34" charset="0"/>
              </a:rPr>
              <a:t>karena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proses manual, </a:t>
            </a:r>
            <a:r>
              <a:rPr lang="en-US" sz="1800" b="0" i="0" u="none" strike="noStrike" dirty="0" err="1">
                <a:solidFill>
                  <a:srgbClr val="000000"/>
                </a:solidFill>
                <a:effectLst/>
                <a:latin typeface="Arial" panose="020B0604020202020204" pitchFamily="34" charset="0"/>
              </a:rPr>
              <a:t>hanya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melihat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1 parameter </a:t>
            </a:r>
            <a:r>
              <a:rPr lang="en-US" sz="1800" b="0" i="0" u="none" strike="noStrike" dirty="0" err="1">
                <a:solidFill>
                  <a:srgbClr val="000000"/>
                </a:solidFill>
                <a:effectLst/>
                <a:latin typeface="Arial" panose="020B0604020202020204" pitchFamily="34" charset="0"/>
              </a:rPr>
              <a:t>pengaruh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kelembaban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sehingga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dianggap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kurang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pemantauan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konvensional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turun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lapangan</a:t>
            </a:r>
            <a:r>
              <a:rPr lang="en-US" sz="1800" b="0" i="1"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data yang </a:t>
            </a:r>
            <a:r>
              <a:rPr lang="en-US" sz="1800" b="0" i="0" u="none" strike="noStrike" dirty="0" err="1">
                <a:solidFill>
                  <a:srgbClr val="000000"/>
                </a:solidFill>
                <a:effectLst/>
                <a:latin typeface="Arial" panose="020B0604020202020204" pitchFamily="34" charset="0"/>
              </a:rPr>
              <a:t>kurang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sehingga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mengurangi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ketepatan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4</a:t>
            </a:fld>
            <a:endParaRPr lang="en-US"/>
          </a:p>
        </p:txBody>
      </p:sp>
    </p:spTree>
    <p:extLst>
      <p:ext uri="{BB962C8B-B14F-4D97-AF65-F5344CB8AC3E}">
        <p14:creationId xmlns:p14="http://schemas.microsoft.com/office/powerpoint/2010/main" val="1428491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Pada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algoritma</a:t>
            </a:r>
            <a:r>
              <a:rPr lang="en-US" sz="1800" b="0" i="0" u="none" strike="noStrike" dirty="0">
                <a:solidFill>
                  <a:srgbClr val="000000"/>
                </a:solidFill>
                <a:effectLst/>
                <a:latin typeface="Arial" panose="020B0604020202020204" pitchFamily="34" charset="0"/>
              </a:rPr>
              <a:t> LSTM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proses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keunggulannya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mengingat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memori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jangan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waktu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panjang</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pendek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3 gate (forget gate, input gate, dan output gate).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Pada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proses tuning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menentukan</a:t>
            </a:r>
            <a:r>
              <a:rPr lang="en-US" sz="1800" b="0" i="0" u="none" strike="noStrike" dirty="0">
                <a:solidFill>
                  <a:srgbClr val="000000"/>
                </a:solidFill>
                <a:effectLst/>
                <a:latin typeface="Arial" panose="020B0604020202020204" pitchFamily="34" charset="0"/>
              </a:rPr>
              <a:t> parameter </a:t>
            </a:r>
            <a:r>
              <a:rPr lang="en-US" sz="1800" b="0" i="0" u="none" strike="noStrike" dirty="0" err="1">
                <a:solidFill>
                  <a:srgbClr val="000000"/>
                </a:solidFill>
                <a:effectLst/>
                <a:latin typeface="Arial" panose="020B0604020202020204" pitchFamily="34" charset="0"/>
              </a:rPr>
              <a:t>terbaik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200 dan 50 unit. Layer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bekerja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mempelajari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pola</a:t>
            </a:r>
            <a:r>
              <a:rPr lang="en-US" sz="1800" b="0" i="0" u="none" strike="noStrike" dirty="0">
                <a:solidFill>
                  <a:srgbClr val="000000"/>
                </a:solidFill>
                <a:effectLst/>
                <a:latin typeface="Arial" panose="020B0604020202020204" pitchFamily="34" charset="0"/>
              </a:rPr>
              <a:t> data pada </a:t>
            </a:r>
            <a:r>
              <a:rPr lang="en-US" sz="1800" b="0" i="0" u="none" strike="noStrike" dirty="0" err="1">
                <a:solidFill>
                  <a:srgbClr val="000000"/>
                </a:solidFill>
                <a:effectLst/>
                <a:latin typeface="Arial" panose="020B0604020202020204" pitchFamily="34" charset="0"/>
              </a:rPr>
              <a:t>keseluruhan</a:t>
            </a:r>
            <a:r>
              <a:rPr lang="en-US" sz="1800" b="0" i="0" u="none" strike="noStrike" dirty="0">
                <a:solidFill>
                  <a:srgbClr val="000000"/>
                </a:solidFill>
                <a:effectLst/>
                <a:latin typeface="Arial" panose="020B0604020202020204" pitchFamily="34" charset="0"/>
              </a:rPr>
              <a:t> data input, </a:t>
            </a:r>
            <a:r>
              <a:rPr lang="en-US" sz="1800" b="0" i="0" u="none" strike="noStrike" dirty="0" err="1">
                <a:solidFill>
                  <a:srgbClr val="000000"/>
                </a:solidFill>
                <a:effectLst/>
                <a:latin typeface="Arial" panose="020B0604020202020204" pitchFamily="34" charset="0"/>
              </a:rPr>
              <a:t>dilanjutkan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layer </a:t>
            </a:r>
            <a:r>
              <a:rPr lang="en-US" sz="1800" b="0" i="0" u="none" strike="noStrike" dirty="0" err="1">
                <a:solidFill>
                  <a:srgbClr val="000000"/>
                </a:solidFill>
                <a:effectLst/>
                <a:latin typeface="Arial" panose="020B0604020202020204" pitchFamily="34" charset="0"/>
              </a:rPr>
              <a:t>kedua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mengekstraksi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informasi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penting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layer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agar </a:t>
            </a:r>
            <a:r>
              <a:rPr lang="en-US" sz="1800" b="0" i="0" u="none" strike="noStrike" dirty="0" err="1">
                <a:solidFill>
                  <a:srgbClr val="000000"/>
                </a:solidFill>
                <a:effectLst/>
                <a:latin typeface="Arial" panose="020B0604020202020204" pitchFamily="34" charset="0"/>
              </a:rPr>
              <a:t>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mengeluarkan</a:t>
            </a:r>
            <a:r>
              <a:rPr lang="en-US" sz="1800" b="0" i="0" u="none" strike="noStrike" dirty="0">
                <a:solidFill>
                  <a:srgbClr val="000000"/>
                </a:solidFill>
                <a:effectLst/>
                <a:latin typeface="Arial" panose="020B0604020202020204" pitchFamily="34" charset="0"/>
              </a:rPr>
              <a:t> output yang </a:t>
            </a:r>
            <a:r>
              <a:rPr lang="en-US" sz="1800" b="0" i="0" u="none" strike="noStrike" dirty="0" err="1">
                <a:solidFill>
                  <a:srgbClr val="000000"/>
                </a:solidFill>
                <a:effectLst/>
                <a:latin typeface="Arial" panose="020B0604020202020204" pitchFamily="34" charset="0"/>
              </a:rPr>
              <a:t>sesuai</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41</a:t>
            </a:fld>
            <a:endParaRPr lang="en-US"/>
          </a:p>
        </p:txBody>
      </p:sp>
    </p:spTree>
    <p:extLst>
      <p:ext uri="{BB962C8B-B14F-4D97-AF65-F5344CB8AC3E}">
        <p14:creationId xmlns:p14="http://schemas.microsoft.com/office/powerpoint/2010/main" val="910067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Forget gate pada LSTM </a:t>
            </a:r>
            <a:r>
              <a:rPr lang="en-US" dirty="0" err="1"/>
              <a:t>menentukan</a:t>
            </a:r>
            <a:r>
              <a:rPr lang="en-US" dirty="0"/>
              <a:t> </a:t>
            </a:r>
            <a:r>
              <a:rPr lang="en-US" dirty="0" err="1"/>
              <a:t>informasi</a:t>
            </a:r>
            <a:r>
              <a:rPr lang="en-US" dirty="0"/>
              <a:t> mana yang </a:t>
            </a:r>
            <a:r>
              <a:rPr lang="en-US" dirty="0" err="1"/>
              <a:t>akan</a:t>
            </a:r>
            <a:r>
              <a:rPr lang="en-US" dirty="0"/>
              <a:t> </a:t>
            </a:r>
            <a:r>
              <a:rPr lang="en-US" dirty="0" err="1"/>
              <a:t>disimpan</a:t>
            </a:r>
            <a:r>
              <a:rPr lang="en-US" dirty="0"/>
              <a:t> </a:t>
            </a:r>
            <a:r>
              <a:rPr lang="en-US" dirty="0" err="1"/>
              <a:t>atau</a:t>
            </a:r>
            <a:r>
              <a:rPr lang="en-US" dirty="0"/>
              <a:t> </a:t>
            </a:r>
            <a:r>
              <a:rPr lang="en-US" dirty="0" err="1"/>
              <a:t>dibuang</a:t>
            </a:r>
            <a:r>
              <a:rPr lang="en-US" dirty="0"/>
              <a:t>. Gate </a:t>
            </a:r>
            <a:r>
              <a:rPr lang="en-US" dirty="0" err="1"/>
              <a:t>ini</a:t>
            </a:r>
            <a:r>
              <a:rPr lang="en-US" dirty="0"/>
              <a:t> </a:t>
            </a:r>
            <a:r>
              <a:rPr lang="en-US" dirty="0" err="1"/>
              <a:t>menerima</a:t>
            </a:r>
            <a:r>
              <a:rPr lang="en-US" dirty="0"/>
              <a:t> </a:t>
            </a:r>
            <a:r>
              <a:rPr lang="en-US" dirty="0" err="1"/>
              <a:t>informasi</a:t>
            </a:r>
            <a:r>
              <a:rPr lang="en-US" dirty="0"/>
              <a:t> </a:t>
            </a:r>
            <a:r>
              <a:rPr lang="en-US" dirty="0" err="1"/>
              <a:t>dari</a:t>
            </a:r>
            <a:r>
              <a:rPr lang="en-US" dirty="0"/>
              <a:t> hidden state </a:t>
            </a:r>
            <a:r>
              <a:rPr lang="en-US" dirty="0" err="1"/>
              <a:t>sebelumnya</a:t>
            </a:r>
            <a:r>
              <a:rPr lang="en-US" dirty="0"/>
              <a:t> dan input </a:t>
            </a:r>
            <a:r>
              <a:rPr lang="en-US" dirty="0" err="1"/>
              <a:t>saat</a:t>
            </a:r>
            <a:r>
              <a:rPr lang="en-US" dirty="0"/>
              <a:t> </a:t>
            </a:r>
            <a:r>
              <a:rPr lang="en-US" dirty="0" err="1"/>
              <a:t>ini</a:t>
            </a:r>
            <a:r>
              <a:rPr lang="en-US" dirty="0"/>
              <a:t>, </a:t>
            </a:r>
            <a:r>
              <a:rPr lang="en-US" dirty="0" err="1"/>
              <a:t>kemudian</a:t>
            </a:r>
            <a:r>
              <a:rPr lang="en-US" dirty="0"/>
              <a:t> </a:t>
            </a:r>
            <a:r>
              <a:rPr lang="en-US" dirty="0" err="1"/>
              <a:t>menggabungkan</a:t>
            </a:r>
            <a:r>
              <a:rPr lang="en-US" dirty="0"/>
              <a:t> dan </a:t>
            </a:r>
            <a:r>
              <a:rPr lang="en-US" dirty="0" err="1"/>
              <a:t>memprosesnya</a:t>
            </a:r>
            <a:r>
              <a:rPr lang="en-US" dirty="0"/>
              <a:t> </a:t>
            </a:r>
            <a:r>
              <a:rPr lang="en-US" dirty="0" err="1"/>
              <a:t>dengan</a:t>
            </a:r>
            <a:r>
              <a:rPr lang="en-US" dirty="0"/>
              <a:t> </a:t>
            </a:r>
            <a:r>
              <a:rPr lang="en-US" dirty="0" err="1"/>
              <a:t>fungsi</a:t>
            </a:r>
            <a:r>
              <a:rPr lang="en-US" dirty="0"/>
              <a:t> sigmoid, yang </a:t>
            </a:r>
            <a:r>
              <a:rPr lang="en-US" dirty="0" err="1"/>
              <a:t>menghasilkan</a:t>
            </a:r>
            <a:r>
              <a:rPr lang="en-US" dirty="0"/>
              <a:t> </a:t>
            </a:r>
            <a:r>
              <a:rPr lang="en-US" dirty="0" err="1"/>
              <a:t>nilai</a:t>
            </a:r>
            <a:r>
              <a:rPr lang="en-US" dirty="0"/>
              <a:t> </a:t>
            </a:r>
            <a:r>
              <a:rPr lang="en-US" dirty="0" err="1"/>
              <a:t>antara</a:t>
            </a:r>
            <a:r>
              <a:rPr lang="en-US" dirty="0"/>
              <a:t> 0 </a:t>
            </a:r>
            <a:r>
              <a:rPr lang="en-US" dirty="0" err="1"/>
              <a:t>hingga</a:t>
            </a:r>
            <a:r>
              <a:rPr lang="en-US" dirty="0"/>
              <a:t> 1. Nilai </a:t>
            </a:r>
            <a:r>
              <a:rPr lang="en-US" dirty="0" err="1"/>
              <a:t>mendekati</a:t>
            </a:r>
            <a:r>
              <a:rPr lang="en-US" dirty="0"/>
              <a:t> 0 </a:t>
            </a:r>
            <a:r>
              <a:rPr lang="en-US" dirty="0" err="1"/>
              <a:t>berarti</a:t>
            </a:r>
            <a:r>
              <a:rPr lang="en-US" dirty="0"/>
              <a:t> </a:t>
            </a:r>
            <a:r>
              <a:rPr lang="en-US" dirty="0" err="1"/>
              <a:t>informasi</a:t>
            </a:r>
            <a:r>
              <a:rPr lang="en-US" dirty="0"/>
              <a:t> </a:t>
            </a:r>
            <a:r>
              <a:rPr lang="en-US" dirty="0" err="1"/>
              <a:t>dibuang</a:t>
            </a:r>
            <a:r>
              <a:rPr lang="en-US" dirty="0"/>
              <a:t>, </a:t>
            </a:r>
            <a:r>
              <a:rPr lang="en-US" dirty="0" err="1"/>
              <a:t>sementara</a:t>
            </a:r>
            <a:r>
              <a:rPr lang="en-US" dirty="0"/>
              <a:t> </a:t>
            </a:r>
            <a:r>
              <a:rPr lang="en-US" dirty="0" err="1"/>
              <a:t>nilai</a:t>
            </a:r>
            <a:r>
              <a:rPr lang="en-US" dirty="0"/>
              <a:t> </a:t>
            </a:r>
            <a:r>
              <a:rPr lang="en-US" dirty="0" err="1"/>
              <a:t>mendekati</a:t>
            </a:r>
            <a:r>
              <a:rPr lang="en-US" dirty="0"/>
              <a:t> 1 </a:t>
            </a:r>
            <a:r>
              <a:rPr lang="en-US" dirty="0" err="1"/>
              <a:t>berarti</a:t>
            </a:r>
            <a:r>
              <a:rPr lang="en-US" dirty="0"/>
              <a:t> </a:t>
            </a:r>
            <a:r>
              <a:rPr lang="en-US" dirty="0" err="1"/>
              <a:t>informasi</a:t>
            </a:r>
            <a:r>
              <a:rPr lang="en-US" dirty="0"/>
              <a:t> </a:t>
            </a:r>
            <a:r>
              <a:rPr lang="en-US" dirty="0" err="1"/>
              <a:t>disimpan</a:t>
            </a:r>
            <a:r>
              <a:rPr lang="en-US" dirty="0"/>
              <a:t>.</a:t>
            </a:r>
          </a:p>
          <a:p>
            <a:endParaRPr lang="en-US" dirty="0"/>
          </a:p>
          <a:p>
            <a:r>
              <a:rPr lang="en-US" dirty="0"/>
              <a:t>Input gate </a:t>
            </a:r>
            <a:r>
              <a:rPr lang="en-US" dirty="0" err="1"/>
              <a:t>menerima</a:t>
            </a:r>
            <a:r>
              <a:rPr lang="en-US" dirty="0"/>
              <a:t> </a:t>
            </a:r>
            <a:r>
              <a:rPr lang="en-US" dirty="0" err="1"/>
              <a:t>informasi</a:t>
            </a:r>
            <a:r>
              <a:rPr lang="en-US" dirty="0"/>
              <a:t> </a:t>
            </a:r>
            <a:r>
              <a:rPr lang="en-US" dirty="0" err="1"/>
              <a:t>dari</a:t>
            </a:r>
            <a:r>
              <a:rPr lang="en-US" dirty="0"/>
              <a:t> hidden state </a:t>
            </a:r>
            <a:r>
              <a:rPr lang="en-US" dirty="0" err="1"/>
              <a:t>sebelumnya</a:t>
            </a:r>
            <a:r>
              <a:rPr lang="en-US" dirty="0"/>
              <a:t> dan input </a:t>
            </a:r>
            <a:r>
              <a:rPr lang="en-US" dirty="0" err="1"/>
              <a:t>saat</a:t>
            </a:r>
            <a:r>
              <a:rPr lang="en-US" dirty="0"/>
              <a:t> </a:t>
            </a:r>
            <a:r>
              <a:rPr lang="en-US" dirty="0" err="1"/>
              <a:t>ini</a:t>
            </a:r>
            <a:r>
              <a:rPr lang="en-US" dirty="0"/>
              <a:t>, </a:t>
            </a:r>
            <a:r>
              <a:rPr lang="en-US" dirty="0" err="1"/>
              <a:t>kemudian</a:t>
            </a:r>
            <a:r>
              <a:rPr lang="en-US" dirty="0"/>
              <a:t> </a:t>
            </a:r>
            <a:r>
              <a:rPr lang="en-US" dirty="0" err="1"/>
              <a:t>memprosesnya</a:t>
            </a:r>
            <a:r>
              <a:rPr lang="en-US" dirty="0"/>
              <a:t> </a:t>
            </a:r>
            <a:r>
              <a:rPr lang="en-US" dirty="0" err="1"/>
              <a:t>menggunakan</a:t>
            </a:r>
            <a:r>
              <a:rPr lang="en-US" dirty="0"/>
              <a:t> </a:t>
            </a:r>
            <a:r>
              <a:rPr lang="en-US" dirty="0" err="1"/>
              <a:t>fungsi</a:t>
            </a:r>
            <a:r>
              <a:rPr lang="en-US" dirty="0"/>
              <a:t> sigmoid dan tanh. </a:t>
            </a:r>
            <a:r>
              <a:rPr lang="en-US" dirty="0" err="1"/>
              <a:t>Fungsi</a:t>
            </a:r>
            <a:r>
              <a:rPr lang="en-US" dirty="0"/>
              <a:t> sigmoid </a:t>
            </a:r>
            <a:r>
              <a:rPr lang="en-US" dirty="0" err="1"/>
              <a:t>menghasilkan</a:t>
            </a:r>
            <a:r>
              <a:rPr lang="en-US" dirty="0"/>
              <a:t> </a:t>
            </a:r>
            <a:r>
              <a:rPr lang="en-US" dirty="0" err="1"/>
              <a:t>nilai</a:t>
            </a:r>
            <a:r>
              <a:rPr lang="en-US" dirty="0"/>
              <a:t> </a:t>
            </a:r>
            <a:r>
              <a:rPr lang="en-US" dirty="0" err="1"/>
              <a:t>antara</a:t>
            </a:r>
            <a:r>
              <a:rPr lang="en-US" dirty="0"/>
              <a:t> 0 </a:t>
            </a:r>
            <a:r>
              <a:rPr lang="en-US" dirty="0" err="1"/>
              <a:t>hingga</a:t>
            </a:r>
            <a:r>
              <a:rPr lang="en-US" dirty="0"/>
              <a:t> 1 </a:t>
            </a:r>
            <a:r>
              <a:rPr lang="en-US" dirty="0" err="1"/>
              <a:t>untuk</a:t>
            </a:r>
            <a:r>
              <a:rPr lang="en-US" dirty="0"/>
              <a:t> </a:t>
            </a:r>
            <a:r>
              <a:rPr lang="en-US" dirty="0" err="1"/>
              <a:t>menentukan</a:t>
            </a:r>
            <a:r>
              <a:rPr lang="en-US" dirty="0"/>
              <a:t> </a:t>
            </a:r>
            <a:r>
              <a:rPr lang="en-US" dirty="0" err="1"/>
              <a:t>pentingnya</a:t>
            </a:r>
            <a:r>
              <a:rPr lang="en-US" dirty="0"/>
              <a:t> </a:t>
            </a:r>
            <a:r>
              <a:rPr lang="en-US" dirty="0" err="1"/>
              <a:t>informasi</a:t>
            </a:r>
            <a:r>
              <a:rPr lang="en-US" dirty="0"/>
              <a:t>, </a:t>
            </a:r>
            <a:r>
              <a:rPr lang="en-US" dirty="0" err="1"/>
              <a:t>sedangkan</a:t>
            </a:r>
            <a:r>
              <a:rPr lang="en-US" dirty="0"/>
              <a:t> </a:t>
            </a:r>
            <a:r>
              <a:rPr lang="en-US" dirty="0" err="1"/>
              <a:t>fungsi</a:t>
            </a:r>
            <a:r>
              <a:rPr lang="en-US" dirty="0"/>
              <a:t> tanh </a:t>
            </a:r>
            <a:r>
              <a:rPr lang="en-US" dirty="0" err="1"/>
              <a:t>mengubah</a:t>
            </a:r>
            <a:r>
              <a:rPr lang="en-US" dirty="0"/>
              <a:t> </a:t>
            </a:r>
            <a:r>
              <a:rPr lang="en-US" dirty="0" err="1"/>
              <a:t>informasi</a:t>
            </a:r>
            <a:r>
              <a:rPr lang="en-US" dirty="0"/>
              <a:t> </a:t>
            </a:r>
            <a:r>
              <a:rPr lang="en-US" dirty="0" err="1"/>
              <a:t>menjadi</a:t>
            </a:r>
            <a:r>
              <a:rPr lang="en-US" dirty="0"/>
              <a:t> </a:t>
            </a:r>
            <a:r>
              <a:rPr lang="en-US" dirty="0" err="1"/>
              <a:t>rentang</a:t>
            </a:r>
            <a:r>
              <a:rPr lang="en-US" dirty="0"/>
              <a:t> -1 </a:t>
            </a:r>
            <a:r>
              <a:rPr lang="en-US" dirty="0" err="1"/>
              <a:t>hingga</a:t>
            </a:r>
            <a:r>
              <a:rPr lang="en-US" dirty="0"/>
              <a:t> 1 </a:t>
            </a:r>
            <a:r>
              <a:rPr lang="en-US" dirty="0" err="1"/>
              <a:t>untuk</a:t>
            </a:r>
            <a:r>
              <a:rPr lang="en-US" dirty="0"/>
              <a:t> </a:t>
            </a:r>
            <a:r>
              <a:rPr lang="en-US" dirty="0" err="1"/>
              <a:t>membantu</a:t>
            </a:r>
            <a:r>
              <a:rPr lang="en-US" dirty="0"/>
              <a:t> cell </a:t>
            </a:r>
            <a:r>
              <a:rPr lang="en-US" dirty="0" err="1"/>
              <a:t>mempelajari</a:t>
            </a:r>
            <a:r>
              <a:rPr lang="en-US" dirty="0"/>
              <a:t> </a:t>
            </a:r>
            <a:r>
              <a:rPr lang="en-US" dirty="0" err="1"/>
              <a:t>informasi</a:t>
            </a:r>
            <a:r>
              <a:rPr lang="en-US" dirty="0"/>
              <a:t> </a:t>
            </a:r>
            <a:r>
              <a:rPr lang="en-US" dirty="0" err="1"/>
              <a:t>dengan</a:t>
            </a:r>
            <a:r>
              <a:rPr lang="en-US" dirty="0"/>
              <a:t> </a:t>
            </a:r>
            <a:r>
              <a:rPr lang="en-US" dirty="0" err="1"/>
              <a:t>lebih</a:t>
            </a:r>
            <a:r>
              <a:rPr lang="en-US" dirty="0"/>
              <a:t> </a:t>
            </a:r>
            <a:r>
              <a:rPr lang="en-US" dirty="0" err="1"/>
              <a:t>baik</a:t>
            </a:r>
            <a:r>
              <a:rPr lang="en-US" dirty="0"/>
              <a:t>.</a:t>
            </a:r>
          </a:p>
        </p:txBody>
      </p:sp>
      <p:sp>
        <p:nvSpPr>
          <p:cNvPr id="4" name="Slide Number Placeholder 3"/>
          <p:cNvSpPr>
            <a:spLocks noGrp="1"/>
          </p:cNvSpPr>
          <p:nvPr>
            <p:ph type="sldNum" sz="quarter" idx="5"/>
          </p:nvPr>
        </p:nvSpPr>
        <p:spPr/>
        <p:txBody>
          <a:bodyPr/>
          <a:lstStyle/>
          <a:p>
            <a:fld id="{EA626855-B5ED-4887-A40F-9ECA68298807}" type="slidenum">
              <a:rPr lang="en-US" smtClean="0"/>
              <a:t>42</a:t>
            </a:fld>
            <a:endParaRPr lang="en-US"/>
          </a:p>
        </p:txBody>
      </p:sp>
    </p:spTree>
    <p:extLst>
      <p:ext uri="{BB962C8B-B14F-4D97-AF65-F5344CB8AC3E}">
        <p14:creationId xmlns:p14="http://schemas.microsoft.com/office/powerpoint/2010/main" val="1026694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err="1">
                <a:solidFill>
                  <a:srgbClr val="242424"/>
                </a:solidFill>
                <a:effectLst/>
                <a:highlight>
                  <a:srgbClr val="FFFFFF"/>
                </a:highlight>
                <a:latin typeface="source-serif-pro"/>
              </a:rPr>
              <a:t>Operasi</a:t>
            </a:r>
            <a:r>
              <a:rPr lang="en-US" b="0" i="1" dirty="0">
                <a:solidFill>
                  <a:srgbClr val="242424"/>
                </a:solidFill>
                <a:effectLst/>
                <a:highlight>
                  <a:srgbClr val="FFFFFF"/>
                </a:highlight>
                <a:latin typeface="source-serif-pro"/>
              </a:rPr>
              <a:t> Cell state</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merupakan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alat</a:t>
            </a:r>
            <a:r>
              <a:rPr lang="en-US" b="0" i="0" dirty="0">
                <a:solidFill>
                  <a:srgbClr val="242424"/>
                </a:solidFill>
                <a:effectLst/>
                <a:highlight>
                  <a:srgbClr val="FFFFFF"/>
                </a:highlight>
                <a:latin typeface="source-serif-pro"/>
              </a:rPr>
              <a:t> yang </a:t>
            </a:r>
            <a:r>
              <a:rPr lang="en-US" b="0" i="0" dirty="0" err="1">
                <a:solidFill>
                  <a:srgbClr val="242424"/>
                </a:solidFill>
                <a:effectLst/>
                <a:highlight>
                  <a:srgbClr val="FFFFFF"/>
                </a:highlight>
                <a:latin typeface="source-serif-pro"/>
              </a:rPr>
              <a:t>berfungsi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membawa</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informasi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penting</a:t>
            </a:r>
            <a:r>
              <a:rPr lang="en-US" b="0" i="0" dirty="0">
                <a:solidFill>
                  <a:srgbClr val="242424"/>
                </a:solidFill>
                <a:effectLst/>
                <a:highlight>
                  <a:srgbClr val="FFFFFF"/>
                </a:highlight>
                <a:latin typeface="source-serif-pro"/>
              </a:rPr>
              <a:t> yang </a:t>
            </a:r>
            <a:r>
              <a:rPr lang="en-US" b="0" i="0" dirty="0" err="1">
                <a:solidFill>
                  <a:srgbClr val="242424"/>
                </a:solidFill>
                <a:effectLst/>
                <a:highlight>
                  <a:srgbClr val="FFFFFF"/>
                </a:highlight>
                <a:latin typeface="source-serif-pro"/>
              </a:rPr>
              <a:t>sudah</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melalui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seluruh</a:t>
            </a:r>
            <a:r>
              <a:rPr lang="en-US" b="0" i="0" dirty="0">
                <a:solidFill>
                  <a:srgbClr val="242424"/>
                </a:solidFill>
                <a:effectLst/>
                <a:highlight>
                  <a:srgbClr val="FFFFFF"/>
                </a:highlight>
                <a:latin typeface="source-serif-pro"/>
              </a:rPr>
              <a:t> </a:t>
            </a:r>
            <a:r>
              <a:rPr lang="en-US" b="0" i="1" dirty="0">
                <a:solidFill>
                  <a:srgbClr val="242424"/>
                </a:solidFill>
                <a:effectLst/>
                <a:highlight>
                  <a:srgbClr val="FFFFFF"/>
                </a:highlight>
                <a:latin typeface="source-serif-pro"/>
              </a:rPr>
              <a:t>gates</a:t>
            </a:r>
            <a:r>
              <a:rPr lang="en-US" b="0" i="0" dirty="0">
                <a:solidFill>
                  <a:srgbClr val="242424"/>
                </a:solidFill>
                <a:effectLst/>
                <a:highlight>
                  <a:srgbClr val="FFFFFF"/>
                </a:highlight>
                <a:latin typeface="source-serif-pro"/>
              </a:rPr>
              <a:t> pada 1 </a:t>
            </a:r>
            <a:r>
              <a:rPr lang="en-US" b="0" i="1" dirty="0">
                <a:solidFill>
                  <a:srgbClr val="242424"/>
                </a:solidFill>
                <a:effectLst/>
                <a:highlight>
                  <a:srgbClr val="FFFFFF"/>
                </a:highlight>
                <a:latin typeface="source-serif-pro"/>
              </a:rPr>
              <a:t>cell </a:t>
            </a:r>
            <a:r>
              <a:rPr lang="en-US" b="0" i="0" dirty="0">
                <a:solidFill>
                  <a:srgbClr val="242424"/>
                </a:solidFill>
                <a:effectLst/>
                <a:highlight>
                  <a:srgbClr val="FFFFFF"/>
                </a:highlight>
                <a:latin typeface="source-serif-pro"/>
              </a:rPr>
              <a:t>LSTM </a:t>
            </a:r>
            <a:r>
              <a:rPr lang="en-US" b="0" i="0" dirty="0" err="1">
                <a:solidFill>
                  <a:srgbClr val="242424"/>
                </a:solidFill>
                <a:effectLst/>
                <a:highlight>
                  <a:srgbClr val="FFFFFF"/>
                </a:highlight>
                <a:latin typeface="source-serif-pro"/>
              </a:rPr>
              <a:t>menuju</a:t>
            </a:r>
            <a:r>
              <a:rPr lang="en-US" b="0" i="0" dirty="0">
                <a:solidFill>
                  <a:srgbClr val="242424"/>
                </a:solidFill>
                <a:effectLst/>
                <a:highlight>
                  <a:srgbClr val="FFFFFF"/>
                </a:highlight>
                <a:latin typeface="source-serif-pro"/>
              </a:rPr>
              <a:t> </a:t>
            </a:r>
            <a:r>
              <a:rPr lang="en-US" b="0" i="1" dirty="0">
                <a:solidFill>
                  <a:srgbClr val="242424"/>
                </a:solidFill>
                <a:effectLst/>
                <a:highlight>
                  <a:srgbClr val="FFFFFF"/>
                </a:highlight>
                <a:latin typeface="source-serif-pro"/>
              </a:rPr>
              <a:t>cell </a:t>
            </a:r>
            <a:r>
              <a:rPr lang="en-US" b="0" i="0" dirty="0" err="1">
                <a:solidFill>
                  <a:srgbClr val="242424"/>
                </a:solidFill>
                <a:effectLst/>
                <a:highlight>
                  <a:srgbClr val="FFFFFF"/>
                </a:highlight>
                <a:latin typeface="source-serif-pro"/>
              </a:rPr>
              <a:t>berikutnya</a:t>
            </a:r>
            <a:r>
              <a:rPr lang="en-US" b="0" i="0" dirty="0">
                <a:solidFill>
                  <a:srgbClr val="242424"/>
                </a:solidFill>
                <a:effectLst/>
                <a:highlight>
                  <a:srgbClr val="FFFFFF"/>
                </a:highlight>
                <a:latin typeface="source-serif-pro"/>
              </a:rPr>
              <a:t>.</a:t>
            </a:r>
          </a:p>
          <a:p>
            <a:endParaRPr lang="en-US" b="0" i="0" dirty="0">
              <a:solidFill>
                <a:srgbClr val="242424"/>
              </a:solidFill>
              <a:effectLst/>
              <a:highlight>
                <a:srgbClr val="FFFFFF"/>
              </a:highlight>
              <a:latin typeface="source-serif-pro"/>
            </a:endParaRPr>
          </a:p>
          <a:p>
            <a:r>
              <a:rPr lang="en-US" b="0" i="0" dirty="0">
                <a:solidFill>
                  <a:srgbClr val="242424"/>
                </a:solidFill>
                <a:effectLst/>
                <a:highlight>
                  <a:srgbClr val="FFFFFF"/>
                </a:highlight>
                <a:latin typeface="source-serif-pro"/>
              </a:rPr>
              <a:t>Output gate pada LSTM </a:t>
            </a:r>
            <a:r>
              <a:rPr lang="en-US" b="0" i="0" dirty="0" err="1">
                <a:solidFill>
                  <a:srgbClr val="242424"/>
                </a:solidFill>
                <a:effectLst/>
                <a:highlight>
                  <a:srgbClr val="FFFFFF"/>
                </a:highlight>
                <a:latin typeface="source-serif-pro"/>
              </a:rPr>
              <a:t>menentukan</a:t>
            </a:r>
            <a:r>
              <a:rPr lang="en-US" b="0" i="0" dirty="0">
                <a:solidFill>
                  <a:srgbClr val="242424"/>
                </a:solidFill>
                <a:effectLst/>
                <a:highlight>
                  <a:srgbClr val="FFFFFF"/>
                </a:highlight>
                <a:latin typeface="source-serif-pro"/>
              </a:rPr>
              <a:t> hidden state yang </a:t>
            </a:r>
            <a:r>
              <a:rPr lang="en-US" b="0" i="0" dirty="0" err="1">
                <a:solidFill>
                  <a:srgbClr val="242424"/>
                </a:solidFill>
                <a:effectLst/>
                <a:highlight>
                  <a:srgbClr val="FFFFFF"/>
                </a:highlight>
                <a:latin typeface="source-serif-pro"/>
              </a:rPr>
              <a:t>akan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diteruskan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ke</a:t>
            </a:r>
            <a:r>
              <a:rPr lang="en-US" b="0" i="0" dirty="0">
                <a:solidFill>
                  <a:srgbClr val="242424"/>
                </a:solidFill>
                <a:effectLst/>
                <a:highlight>
                  <a:srgbClr val="FFFFFF"/>
                </a:highlight>
                <a:latin typeface="source-serif-pro"/>
              </a:rPr>
              <a:t> cell </a:t>
            </a:r>
            <a:r>
              <a:rPr lang="en-US" b="0" i="0" dirty="0" err="1">
                <a:solidFill>
                  <a:srgbClr val="242424"/>
                </a:solidFill>
                <a:effectLst/>
                <a:highlight>
                  <a:srgbClr val="FFFFFF"/>
                </a:highlight>
                <a:latin typeface="source-serif-pro"/>
              </a:rPr>
              <a:t>berikutnya</a:t>
            </a:r>
            <a:r>
              <a:rPr lang="en-US" b="0" i="0" dirty="0">
                <a:solidFill>
                  <a:srgbClr val="242424"/>
                </a:solidFill>
                <a:effectLst/>
                <a:highlight>
                  <a:srgbClr val="FFFFFF"/>
                </a:highlight>
                <a:latin typeface="source-serif-pro"/>
              </a:rPr>
              <a:t>. Gate </a:t>
            </a:r>
            <a:r>
              <a:rPr lang="en-US" b="0" i="0" dirty="0" err="1">
                <a:solidFill>
                  <a:srgbClr val="242424"/>
                </a:solidFill>
                <a:effectLst/>
                <a:highlight>
                  <a:srgbClr val="FFFFFF"/>
                </a:highlight>
                <a:latin typeface="source-serif-pro"/>
              </a:rPr>
              <a:t>ini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menerima</a:t>
            </a:r>
            <a:r>
              <a:rPr lang="en-US" b="0" i="0" dirty="0">
                <a:solidFill>
                  <a:srgbClr val="242424"/>
                </a:solidFill>
                <a:effectLst/>
                <a:highlight>
                  <a:srgbClr val="FFFFFF"/>
                </a:highlight>
                <a:latin typeface="source-serif-pro"/>
              </a:rPr>
              <a:t> dan </a:t>
            </a:r>
            <a:r>
              <a:rPr lang="en-US" b="0" i="0" dirty="0" err="1">
                <a:solidFill>
                  <a:srgbClr val="242424"/>
                </a:solidFill>
                <a:effectLst/>
                <a:highlight>
                  <a:srgbClr val="FFFFFF"/>
                </a:highlight>
                <a:latin typeface="source-serif-pro"/>
              </a:rPr>
              <a:t>menggabungkan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informasi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dari</a:t>
            </a:r>
            <a:r>
              <a:rPr lang="en-US" b="0" i="0" dirty="0">
                <a:solidFill>
                  <a:srgbClr val="242424"/>
                </a:solidFill>
                <a:effectLst/>
                <a:highlight>
                  <a:srgbClr val="FFFFFF"/>
                </a:highlight>
                <a:latin typeface="source-serif-pro"/>
              </a:rPr>
              <a:t> hidden state </a:t>
            </a:r>
            <a:r>
              <a:rPr lang="en-US" b="0" i="0" dirty="0" err="1">
                <a:solidFill>
                  <a:srgbClr val="242424"/>
                </a:solidFill>
                <a:effectLst/>
                <a:highlight>
                  <a:srgbClr val="FFFFFF"/>
                </a:highlight>
                <a:latin typeface="source-serif-pro"/>
              </a:rPr>
              <a:t>sebelumnya</a:t>
            </a:r>
            <a:r>
              <a:rPr lang="en-US" b="0" i="0" dirty="0">
                <a:solidFill>
                  <a:srgbClr val="242424"/>
                </a:solidFill>
                <a:effectLst/>
                <a:highlight>
                  <a:srgbClr val="FFFFFF"/>
                </a:highlight>
                <a:latin typeface="source-serif-pro"/>
              </a:rPr>
              <a:t> dan input </a:t>
            </a:r>
            <a:r>
              <a:rPr lang="en-US" b="0" i="0" dirty="0" err="1">
                <a:solidFill>
                  <a:srgbClr val="242424"/>
                </a:solidFill>
                <a:effectLst/>
                <a:highlight>
                  <a:srgbClr val="FFFFFF"/>
                </a:highlight>
                <a:latin typeface="source-serif-pro"/>
              </a:rPr>
              <a:t>saat</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ini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kemudian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memprosesnya</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dengan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fungsi</a:t>
            </a:r>
            <a:r>
              <a:rPr lang="en-US" b="0" i="0" dirty="0">
                <a:solidFill>
                  <a:srgbClr val="242424"/>
                </a:solidFill>
                <a:effectLst/>
                <a:highlight>
                  <a:srgbClr val="FFFFFF"/>
                </a:highlight>
                <a:latin typeface="source-serif-pro"/>
              </a:rPr>
              <a:t> sigmoid. Cell state </a:t>
            </a:r>
            <a:r>
              <a:rPr lang="en-US" b="0" i="0" dirty="0" err="1">
                <a:solidFill>
                  <a:srgbClr val="242424"/>
                </a:solidFill>
                <a:effectLst/>
                <a:highlight>
                  <a:srgbClr val="FFFFFF"/>
                </a:highlight>
                <a:latin typeface="source-serif-pro"/>
              </a:rPr>
              <a:t>baru</a:t>
            </a:r>
            <a:r>
              <a:rPr lang="en-US" b="0" i="0" dirty="0">
                <a:solidFill>
                  <a:srgbClr val="242424"/>
                </a:solidFill>
                <a:effectLst/>
                <a:highlight>
                  <a:srgbClr val="FFFFFF"/>
                </a:highlight>
                <a:latin typeface="source-serif-pro"/>
              </a:rPr>
              <a:t> juga </a:t>
            </a:r>
            <a:r>
              <a:rPr lang="en-US" b="0" i="0" dirty="0" err="1">
                <a:solidFill>
                  <a:srgbClr val="242424"/>
                </a:solidFill>
                <a:effectLst/>
                <a:highlight>
                  <a:srgbClr val="FFFFFF"/>
                </a:highlight>
                <a:latin typeface="source-serif-pro"/>
              </a:rPr>
              <a:t>diproses</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dengan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fungsi</a:t>
            </a:r>
            <a:r>
              <a:rPr lang="en-US" b="0" i="0" dirty="0">
                <a:solidFill>
                  <a:srgbClr val="242424"/>
                </a:solidFill>
                <a:effectLst/>
                <a:highlight>
                  <a:srgbClr val="FFFFFF"/>
                </a:highlight>
                <a:latin typeface="source-serif-pro"/>
              </a:rPr>
              <a:t> tanh, dan </a:t>
            </a:r>
            <a:r>
              <a:rPr lang="en-US" b="0" i="0" dirty="0" err="1">
                <a:solidFill>
                  <a:srgbClr val="242424"/>
                </a:solidFill>
                <a:effectLst/>
                <a:highlight>
                  <a:srgbClr val="FFFFFF"/>
                </a:highlight>
                <a:latin typeface="source-serif-pro"/>
              </a:rPr>
              <a:t>hasilnya</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dikalikan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dengan</a:t>
            </a:r>
            <a:r>
              <a:rPr lang="en-US" b="0" i="0" dirty="0">
                <a:solidFill>
                  <a:srgbClr val="242424"/>
                </a:solidFill>
                <a:effectLst/>
                <a:highlight>
                  <a:srgbClr val="FFFFFF"/>
                </a:highlight>
                <a:latin typeface="source-serif-pro"/>
              </a:rPr>
              <a:t> output </a:t>
            </a:r>
            <a:r>
              <a:rPr lang="en-US" b="0" i="0" dirty="0" err="1">
                <a:solidFill>
                  <a:srgbClr val="242424"/>
                </a:solidFill>
                <a:effectLst/>
                <a:highlight>
                  <a:srgbClr val="FFFFFF"/>
                </a:highlight>
                <a:latin typeface="source-serif-pro"/>
              </a:rPr>
              <a:t>dari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fungsi</a:t>
            </a:r>
            <a:r>
              <a:rPr lang="en-US" b="0" i="0" dirty="0">
                <a:solidFill>
                  <a:srgbClr val="242424"/>
                </a:solidFill>
                <a:effectLst/>
                <a:highlight>
                  <a:srgbClr val="FFFFFF"/>
                </a:highlight>
                <a:latin typeface="source-serif-pro"/>
              </a:rPr>
              <a:t> sigmoid </a:t>
            </a:r>
            <a:r>
              <a:rPr lang="en-US" b="0" i="0" dirty="0" err="1">
                <a:solidFill>
                  <a:srgbClr val="242424"/>
                </a:solidFill>
                <a:effectLst/>
                <a:highlight>
                  <a:srgbClr val="FFFFFF"/>
                </a:highlight>
                <a:latin typeface="source-serif-pro"/>
              </a:rPr>
              <a:t>untuk</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menentukan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informasi</a:t>
            </a:r>
            <a:r>
              <a:rPr lang="en-US" b="0" i="0" dirty="0">
                <a:solidFill>
                  <a:srgbClr val="242424"/>
                </a:solidFill>
                <a:effectLst/>
                <a:highlight>
                  <a:srgbClr val="FFFFFF"/>
                </a:highlight>
                <a:latin typeface="source-serif-pro"/>
              </a:rPr>
              <a:t> yang </a:t>
            </a:r>
            <a:r>
              <a:rPr lang="en-US" b="0" i="0" dirty="0" err="1">
                <a:solidFill>
                  <a:srgbClr val="242424"/>
                </a:solidFill>
                <a:effectLst/>
                <a:highlight>
                  <a:srgbClr val="FFFFFF"/>
                </a:highlight>
                <a:latin typeface="source-serif-pro"/>
              </a:rPr>
              <a:t>disimpan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dalam</a:t>
            </a:r>
            <a:r>
              <a:rPr lang="en-US" b="0" i="0" dirty="0">
                <a:solidFill>
                  <a:srgbClr val="242424"/>
                </a:solidFill>
                <a:effectLst/>
                <a:highlight>
                  <a:srgbClr val="FFFFFF"/>
                </a:highlight>
                <a:latin typeface="source-serif-pro"/>
              </a:rPr>
              <a:t> hidden state </a:t>
            </a:r>
            <a:r>
              <a:rPr lang="en-US" b="0" i="0" dirty="0" err="1">
                <a:solidFill>
                  <a:srgbClr val="242424"/>
                </a:solidFill>
                <a:effectLst/>
                <a:highlight>
                  <a:srgbClr val="FFFFFF"/>
                </a:highlight>
                <a:latin typeface="source-serif-pro"/>
              </a:rPr>
              <a:t>baru</a:t>
            </a:r>
            <a:r>
              <a:rPr lang="en-US" b="0" i="0" dirty="0">
                <a:solidFill>
                  <a:srgbClr val="242424"/>
                </a:solidFill>
                <a:effectLst/>
                <a:highlight>
                  <a:srgbClr val="FFFFFF"/>
                </a:highlight>
                <a:latin typeface="source-serif-pro"/>
              </a:rPr>
              <a:t>. Hidden state dan cell state </a:t>
            </a:r>
            <a:r>
              <a:rPr lang="en-US" b="0" i="0" dirty="0" err="1">
                <a:solidFill>
                  <a:srgbClr val="242424"/>
                </a:solidFill>
                <a:effectLst/>
                <a:highlight>
                  <a:srgbClr val="FFFFFF"/>
                </a:highlight>
                <a:latin typeface="source-serif-pro"/>
              </a:rPr>
              <a:t>ini</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kemudian</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dikirim</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ke</a:t>
            </a:r>
            <a:r>
              <a:rPr lang="en-US" b="0" i="0" dirty="0">
                <a:solidFill>
                  <a:srgbClr val="242424"/>
                </a:solidFill>
                <a:effectLst/>
                <a:highlight>
                  <a:srgbClr val="FFFFFF"/>
                </a:highlight>
                <a:latin typeface="source-serif-pro"/>
              </a:rPr>
              <a:t> cell </a:t>
            </a:r>
            <a:r>
              <a:rPr lang="en-US" b="0" i="0" dirty="0" err="1">
                <a:solidFill>
                  <a:srgbClr val="242424"/>
                </a:solidFill>
                <a:effectLst/>
                <a:highlight>
                  <a:srgbClr val="FFFFFF"/>
                </a:highlight>
                <a:latin typeface="source-serif-pro"/>
              </a:rPr>
              <a:t>selanjutnya</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dalam</a:t>
            </a:r>
            <a:r>
              <a:rPr lang="en-US" b="0" i="0" dirty="0">
                <a:solidFill>
                  <a:srgbClr val="242424"/>
                </a:solidFill>
                <a:effectLst/>
                <a:highlight>
                  <a:srgbClr val="FFFFFF"/>
                </a:highlight>
                <a:latin typeface="source-serif-pro"/>
              </a:rPr>
              <a:t> </a:t>
            </a:r>
            <a:r>
              <a:rPr lang="en-US" b="0" i="0" dirty="0" err="1">
                <a:solidFill>
                  <a:srgbClr val="242424"/>
                </a:solidFill>
                <a:effectLst/>
                <a:highlight>
                  <a:srgbClr val="FFFFFF"/>
                </a:highlight>
                <a:latin typeface="source-serif-pro"/>
              </a:rPr>
              <a:t>jaringan</a:t>
            </a:r>
            <a:r>
              <a:rPr lang="en-US" b="0" i="0" dirty="0">
                <a:solidFill>
                  <a:srgbClr val="242424"/>
                </a:solidFill>
                <a:effectLst/>
                <a:highlight>
                  <a:srgbClr val="FFFFFF"/>
                </a:highlight>
                <a:latin typeface="source-serif-pro"/>
              </a:rPr>
              <a:t>.</a:t>
            </a:r>
          </a:p>
          <a:p>
            <a:endParaRPr lang="en-US" b="0" i="0" dirty="0">
              <a:solidFill>
                <a:srgbClr val="242424"/>
              </a:solidFill>
              <a:effectLst/>
              <a:highlight>
                <a:srgbClr val="FFFFFF"/>
              </a:highlight>
              <a:latin typeface="source-serif-pro"/>
            </a:endParaRPr>
          </a:p>
          <a:p>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43</a:t>
            </a:fld>
            <a:endParaRPr lang="en-US"/>
          </a:p>
        </p:txBody>
      </p:sp>
    </p:spTree>
    <p:extLst>
      <p:ext uri="{BB962C8B-B14F-4D97-AF65-F5344CB8AC3E}">
        <p14:creationId xmlns:p14="http://schemas.microsoft.com/office/powerpoint/2010/main" val="952377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pengujian</a:t>
            </a:r>
            <a:r>
              <a:rPr lang="en-US" sz="1800" b="0" i="0" u="none" strike="noStrike" dirty="0">
                <a:solidFill>
                  <a:srgbClr val="000000"/>
                </a:solidFill>
                <a:effectLst/>
                <a:latin typeface="Arial" panose="020B0604020202020204" pitchFamily="34" charset="0"/>
              </a:rPr>
              <a:t> pada model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membandingkan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aktual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metrik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MSE,RMSE, MAE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tabel</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93.2%,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penurunan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0.7%</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44</a:t>
            </a:fld>
            <a:endParaRPr lang="en-US"/>
          </a:p>
        </p:txBody>
      </p:sp>
    </p:spTree>
    <p:extLst>
      <p:ext uri="{BB962C8B-B14F-4D97-AF65-F5344CB8AC3E}">
        <p14:creationId xmlns:p14="http://schemas.microsoft.com/office/powerpoint/2010/main" val="2587625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dataset </a:t>
            </a:r>
            <a:r>
              <a:rPr lang="en-US" sz="1800" b="0" i="0" u="none" strike="noStrike" dirty="0" err="1">
                <a:solidFill>
                  <a:srgbClr val="000000"/>
                </a:solidFill>
                <a:effectLst/>
                <a:latin typeface="Arial" panose="020B0604020202020204" pitchFamily="34" charset="0"/>
              </a:rPr>
              <a:t>perbandingan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aktual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terkadung</a:t>
            </a:r>
            <a:r>
              <a:rPr lang="en-US" sz="1800" b="0" i="0" u="none" strike="noStrike" dirty="0">
                <a:solidFill>
                  <a:srgbClr val="000000"/>
                </a:solidFill>
                <a:effectLst/>
                <a:latin typeface="Arial" panose="020B0604020202020204" pitchFamily="34" charset="0"/>
              </a:rPr>
              <a:t> di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pemberian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batas </a:t>
            </a:r>
            <a:r>
              <a:rPr lang="en-US" sz="1800" b="0" i="0" u="none" strike="noStrike" dirty="0" err="1">
                <a:solidFill>
                  <a:srgbClr val="000000"/>
                </a:solidFill>
                <a:effectLst/>
                <a:latin typeface="Arial" panose="020B0604020202020204" pitchFamily="34" charset="0"/>
              </a:rPr>
              <a:t>nilai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toleransi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dibawah</a:t>
            </a:r>
            <a:r>
              <a:rPr lang="en-US" sz="1800" b="0" i="0" u="none" strike="noStrike" dirty="0">
                <a:solidFill>
                  <a:srgbClr val="000000"/>
                </a:solidFill>
                <a:effectLst/>
                <a:latin typeface="Arial" panose="020B0604020202020204" pitchFamily="34" charset="0"/>
              </a:rPr>
              <a:t> 10% pada MAPE, dan </a:t>
            </a:r>
            <a:r>
              <a:rPr lang="en-US" sz="1800" b="0" i="0" u="none" strike="noStrike" dirty="0" err="1">
                <a:solidFill>
                  <a:srgbClr val="000000"/>
                </a:solidFill>
                <a:effectLst/>
                <a:latin typeface="Arial" panose="020B0604020202020204" pitchFamily="34" charset="0"/>
              </a:rPr>
              <a:t>dibawah</a:t>
            </a:r>
            <a:r>
              <a:rPr lang="en-US" sz="1800" b="0" i="0" u="none" strike="noStrike" dirty="0">
                <a:solidFill>
                  <a:srgbClr val="000000"/>
                </a:solidFill>
                <a:effectLst/>
                <a:latin typeface="Arial" panose="020B0604020202020204" pitchFamily="34" charset="0"/>
              </a:rPr>
              <a:t> 1 pada </a:t>
            </a:r>
            <a:r>
              <a:rPr lang="en-US" sz="1800" b="0" i="0" u="none" strike="noStrike" dirty="0" err="1">
                <a:solidFill>
                  <a:srgbClr val="000000"/>
                </a:solidFill>
                <a:effectLst/>
                <a:latin typeface="Arial" panose="020B0604020202020204" pitchFamily="34" charset="0"/>
              </a:rPr>
              <a:t>nilai</a:t>
            </a:r>
            <a:r>
              <a:rPr lang="en-US" sz="1800" b="0" i="0" u="none" strike="noStrike" dirty="0">
                <a:solidFill>
                  <a:srgbClr val="000000"/>
                </a:solidFill>
                <a:effectLst/>
                <a:latin typeface="Arial" panose="020B0604020202020204" pitchFamily="34" charset="0"/>
              </a:rPr>
              <a:t> MSE, RMSE, dan MAE.</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45</a:t>
            </a:fld>
            <a:endParaRPr lang="en-US"/>
          </a:p>
        </p:txBody>
      </p:sp>
    </p:spTree>
    <p:extLst>
      <p:ext uri="{BB962C8B-B14F-4D97-AF65-F5344CB8AC3E}">
        <p14:creationId xmlns:p14="http://schemas.microsoft.com/office/powerpoint/2010/main" val="4141741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pengujian</a:t>
            </a:r>
            <a:r>
              <a:rPr lang="en-US" sz="1800" b="0" i="0" u="none" strike="noStrike" dirty="0">
                <a:solidFill>
                  <a:srgbClr val="000000"/>
                </a:solidFill>
                <a:effectLst/>
                <a:latin typeface="Arial" panose="020B0604020202020204" pitchFamily="34" charset="0"/>
              </a:rPr>
              <a:t> pada model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membandingkan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aktual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prediksi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metrik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evaluasi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MSE,RMSE, MAE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tabel</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93.2%,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penurunan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akurasi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sebesar</a:t>
            </a:r>
            <a:r>
              <a:rPr lang="en-US" sz="1800" b="0" i="0" u="none" strike="noStrike" dirty="0">
                <a:solidFill>
                  <a:srgbClr val="000000"/>
                </a:solidFill>
                <a:effectLst/>
                <a:latin typeface="Arial" panose="020B0604020202020204" pitchFamily="34" charset="0"/>
              </a:rPr>
              <a:t> 0.7%</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46</a:t>
            </a:fld>
            <a:endParaRPr lang="en-US"/>
          </a:p>
        </p:txBody>
      </p:sp>
    </p:spTree>
    <p:extLst>
      <p:ext uri="{BB962C8B-B14F-4D97-AF65-F5344CB8AC3E}">
        <p14:creationId xmlns:p14="http://schemas.microsoft.com/office/powerpoint/2010/main" val="29344624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highlight>
                  <a:srgbClr val="FFFF00"/>
                </a:highlight>
                <a:latin typeface="Arial" panose="020B0604020202020204" pitchFamily="34" charset="0"/>
              </a:rPr>
              <a:t>Gambar di </a:t>
            </a:r>
            <a:r>
              <a:rPr lang="en-US" sz="1800" b="0" i="0" u="none" strike="noStrike" dirty="0" err="1">
                <a:solidFill>
                  <a:srgbClr val="000000"/>
                </a:solidFill>
                <a:effectLst/>
                <a:highlight>
                  <a:srgbClr val="FFFF00"/>
                </a:highlight>
                <a:latin typeface="Arial" panose="020B0604020202020204" pitchFamily="34" charset="0"/>
              </a:rPr>
              <a:t>sebelah</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kanan</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merupakan</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perancangan</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sistem</a:t>
            </a:r>
            <a:r>
              <a:rPr lang="en-US" sz="1800" b="0" i="0" u="none" strike="noStrike" dirty="0">
                <a:solidFill>
                  <a:srgbClr val="000000"/>
                </a:solidFill>
                <a:effectLst/>
                <a:highlight>
                  <a:srgbClr val="FFFF00"/>
                </a:highlight>
                <a:latin typeface="Arial" panose="020B0604020202020204" pitchFamily="34" charset="0"/>
              </a:rPr>
              <a:t> smart farming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node </a:t>
            </a:r>
            <a:r>
              <a:rPr lang="en-US" sz="1800" b="0" i="0" u="none" strike="noStrike" dirty="0" err="1">
                <a:solidFill>
                  <a:srgbClr val="000000"/>
                </a:solidFill>
                <a:effectLst/>
                <a:latin typeface="Arial" panose="020B0604020202020204" pitchFamily="34" charset="0"/>
              </a:rPr>
              <a:t>mcu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membaca</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melalui</a:t>
            </a:r>
            <a:r>
              <a:rPr lang="en-US" sz="1800" b="0" i="0" u="none" strike="noStrike" dirty="0">
                <a:solidFill>
                  <a:srgbClr val="000000"/>
                </a:solidFill>
                <a:effectLst/>
                <a:latin typeface="Arial" panose="020B0604020202020204" pitchFamily="34" charset="0"/>
              </a:rPr>
              <a:t> sensor-sensor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NPK, Soil Moisture, pH sensor </a:t>
            </a:r>
            <a:r>
              <a:rPr lang="en-US" sz="1800" b="0" i="0" u="none" strike="noStrike" dirty="0" err="1">
                <a:solidFill>
                  <a:srgbClr val="000000"/>
                </a:solidFill>
                <a:effectLst/>
                <a:latin typeface="Arial" panose="020B0604020202020204" pitchFamily="34" charset="0"/>
              </a:rPr>
              <a:t>sebagai</a:t>
            </a:r>
            <a:r>
              <a:rPr lang="en-US" sz="1800" b="0" i="0" u="none" strike="noStrike" dirty="0">
                <a:solidFill>
                  <a:srgbClr val="000000"/>
                </a:solidFill>
                <a:effectLst/>
                <a:latin typeface="Arial" panose="020B0604020202020204" pitchFamily="34" charset="0"/>
              </a:rPr>
              <a:t> input parameter, yang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dikirim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cloud server </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sebagai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databse</a:t>
            </a:r>
            <a:r>
              <a:rPr lang="en-US" sz="1800" b="0" i="0" u="none" strike="noStrike" dirty="0">
                <a:solidFill>
                  <a:srgbClr val="000000"/>
                </a:solidFill>
                <a:effectLst/>
                <a:latin typeface="Arial" panose="020B0604020202020204" pitchFamily="34" charset="0"/>
              </a:rPr>
              <a:t> server </a:t>
            </a:r>
            <a:r>
              <a:rPr lang="en-US" sz="1800" b="0" i="0" u="none" strike="noStrike" dirty="0" err="1">
                <a:solidFill>
                  <a:srgbClr val="000000"/>
                </a:solidFill>
                <a:effectLst/>
                <a:latin typeface="Arial" panose="020B0604020202020204" pitchFamily="34" charset="0"/>
              </a:rPr>
              <a:t>melalui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wifi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disambungkan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user.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err="1">
                <a:solidFill>
                  <a:srgbClr val="000000"/>
                </a:solidFill>
                <a:effectLst/>
                <a:latin typeface="Arial" panose="020B0604020202020204" pitchFamily="34" charset="0"/>
              </a:rPr>
              <a:t>Selanjutnya</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disimpan</a:t>
            </a:r>
            <a:r>
              <a:rPr lang="en-US" sz="1800" b="0" i="0" u="none" strike="noStrike" dirty="0">
                <a:solidFill>
                  <a:srgbClr val="000000"/>
                </a:solidFill>
                <a:effectLst/>
                <a:latin typeface="Arial" panose="020B0604020202020204" pitchFamily="34" charset="0"/>
              </a:rPr>
              <a:t> pada database </a:t>
            </a:r>
            <a:r>
              <a:rPr lang="en-US" sz="1800" b="0" i="0" u="none" strike="noStrike" dirty="0" err="1">
                <a:solidFill>
                  <a:srgbClr val="000000"/>
                </a:solidFill>
                <a:effectLst/>
                <a:latin typeface="Arial" panose="020B0604020202020204" pitchFamily="34" charset="0"/>
              </a:rPr>
              <a:t>sebagai</a:t>
            </a:r>
            <a:r>
              <a:rPr lang="en-US" sz="1800" b="0" i="0" u="none" strike="noStrike" dirty="0">
                <a:solidFill>
                  <a:srgbClr val="000000"/>
                </a:solidFill>
                <a:effectLst/>
                <a:latin typeface="Arial" panose="020B0604020202020204" pitchFamily="34" charset="0"/>
              </a:rPr>
              <a:t> parameter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melakukan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estimasii</a:t>
            </a:r>
            <a:r>
              <a:rPr lang="en-US" sz="1800" b="0" i="0" u="none" strike="noStrike" dirty="0">
                <a:solidFill>
                  <a:srgbClr val="000000"/>
                </a:solidFill>
                <a:effectLst/>
                <a:latin typeface="Arial" panose="020B0604020202020204" pitchFamily="34" charset="0"/>
              </a:rPr>
              <a:t>. Lalu, </a:t>
            </a:r>
            <a:r>
              <a:rPr lang="en-US" sz="1800" b="0" i="0" u="none" strike="noStrike" dirty="0" err="1">
                <a:solidFill>
                  <a:srgbClr val="000000"/>
                </a:solidFill>
                <a:effectLst/>
                <a:latin typeface="Arial" panose="020B0604020202020204" pitchFamily="34" charset="0"/>
              </a:rPr>
              <a:t>nantinya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metode</a:t>
            </a:r>
            <a:r>
              <a:rPr lang="en-US" sz="1800" b="0" i="0" u="none" strike="noStrike" dirty="0">
                <a:solidFill>
                  <a:srgbClr val="000000"/>
                </a:solidFill>
                <a:effectLst/>
                <a:latin typeface="Arial" panose="020B0604020202020204" pitchFamily="34" charset="0"/>
              </a:rPr>
              <a:t> LSTM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memberikan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kebutuhan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terung</a:t>
            </a:r>
            <a:r>
              <a:rPr lang="en-US" sz="1800" b="0" i="0" u="none" strike="noStrike" dirty="0">
                <a:solidFill>
                  <a:srgbClr val="000000"/>
                </a:solidFill>
                <a:effectLst/>
                <a:latin typeface="Arial" panose="020B0604020202020204" pitchFamily="34" charset="0"/>
              </a:rPr>
              <a:t> di </a:t>
            </a:r>
            <a:r>
              <a:rPr lang="en-US" sz="1800" b="0" i="0" u="none" strike="noStrike" dirty="0" err="1">
                <a:solidFill>
                  <a:srgbClr val="000000"/>
                </a:solidFill>
                <a:effectLst/>
                <a:latin typeface="Arial" panose="020B0604020202020204" pitchFamily="34" charset="0"/>
              </a:rPr>
              <a:t>waktu</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mendatang</a:t>
            </a:r>
            <a:endParaRPr lang="en-US" b="0" dirty="0">
              <a:effectLst/>
            </a:endParaRPr>
          </a:p>
          <a:p>
            <a:pPr algn="just" rtl="0">
              <a:spcBef>
                <a:spcPts val="0"/>
              </a:spcBef>
              <a:spcAft>
                <a:spcPts val="0"/>
              </a:spcAft>
            </a:pPr>
            <a:br>
              <a:rPr lang="en-US" b="0" dirty="0">
                <a:effectLst/>
              </a:rPr>
            </a:br>
            <a:r>
              <a:rPr lang="en-US" sz="1800" b="0" i="0" u="none" strike="noStrike" dirty="0" err="1">
                <a:solidFill>
                  <a:srgbClr val="000000"/>
                </a:solidFill>
                <a:effectLst/>
                <a:latin typeface="Times New Roman" panose="02020603050405020304" pitchFamily="18" charset="0"/>
              </a:rPr>
              <a:t>Berdasarkan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ahli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pertanian</a:t>
            </a:r>
            <a:r>
              <a:rPr lang="en-US" sz="1800" b="0" i="0" u="none" strike="noStrike" dirty="0">
                <a:solidFill>
                  <a:srgbClr val="000000"/>
                </a:solidFill>
                <a:effectLst/>
                <a:latin typeface="Times New Roman" panose="02020603050405020304" pitchFamily="18" charset="0"/>
              </a:rPr>
              <a:t> dan </a:t>
            </a:r>
            <a:r>
              <a:rPr lang="en-US" sz="1800" b="0" i="0" u="none" strike="noStrike" dirty="0" err="1">
                <a:solidFill>
                  <a:srgbClr val="000000"/>
                </a:solidFill>
                <a:effectLst/>
                <a:latin typeface="Times New Roman" panose="02020603050405020304" pitchFamily="18" charset="0"/>
              </a:rPr>
              <a:t>jurnal</a:t>
            </a:r>
            <a:r>
              <a:rPr lang="en-US" sz="1800" b="0" i="0" u="none" strike="noStrike" dirty="0">
                <a:solidFill>
                  <a:srgbClr val="000000"/>
                </a:solidFill>
                <a:effectLst/>
                <a:latin typeface="Times New Roman" panose="02020603050405020304" pitchFamily="18" charset="0"/>
              </a:rPr>
              <a:t> yang </a:t>
            </a:r>
            <a:r>
              <a:rPr lang="en-US" sz="1800" b="0" i="0" u="none" strike="noStrike" dirty="0" err="1">
                <a:solidFill>
                  <a:srgbClr val="000000"/>
                </a:solidFill>
                <a:effectLst/>
                <a:latin typeface="Times New Roman" panose="02020603050405020304" pitchFamily="18" charset="0"/>
              </a:rPr>
              <a:t>telah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dibaca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perkiraan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untuk</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kebutuhan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nutrisi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terung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dalam</a:t>
            </a:r>
            <a:r>
              <a:rPr lang="en-US" sz="1800" b="0" i="0" u="none" strike="noStrike" dirty="0">
                <a:solidFill>
                  <a:srgbClr val="000000"/>
                </a:solidFill>
                <a:effectLst/>
                <a:latin typeface="Times New Roman" panose="02020603050405020304" pitchFamily="18" charset="0"/>
              </a:rPr>
              <a:t> ppm (parts per million)</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47</a:t>
            </a:fld>
            <a:endParaRPr lang="en-US"/>
          </a:p>
        </p:txBody>
      </p:sp>
    </p:spTree>
    <p:extLst>
      <p:ext uri="{BB962C8B-B14F-4D97-AF65-F5344CB8AC3E}">
        <p14:creationId xmlns:p14="http://schemas.microsoft.com/office/powerpoint/2010/main" val="12857210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dataset </a:t>
            </a:r>
            <a:r>
              <a:rPr lang="en-US" sz="1800" b="0" i="0" u="none" strike="noStrike" dirty="0" err="1">
                <a:solidFill>
                  <a:srgbClr val="000000"/>
                </a:solidFill>
                <a:effectLst/>
                <a:latin typeface="Arial" panose="020B0604020202020204" pitchFamily="34" charset="0"/>
              </a:rPr>
              <a:t>perbandingan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aktual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batas </a:t>
            </a:r>
            <a:r>
              <a:rPr lang="en-US" sz="1800" b="0" i="0" u="none" strike="noStrike" dirty="0" err="1">
                <a:solidFill>
                  <a:srgbClr val="000000"/>
                </a:solidFill>
                <a:effectLst/>
                <a:latin typeface="Arial" panose="020B0604020202020204" pitchFamily="34" charset="0"/>
              </a:rPr>
              <a:t>nilai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toleransi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dibawah</a:t>
            </a:r>
            <a:r>
              <a:rPr lang="en-US" sz="1800" b="0" i="0" u="none" strike="noStrike" dirty="0">
                <a:solidFill>
                  <a:srgbClr val="000000"/>
                </a:solidFill>
                <a:effectLst/>
                <a:latin typeface="Arial" panose="020B0604020202020204" pitchFamily="34" charset="0"/>
              </a:rPr>
              <a:t> 10% pada MAPE, dan </a:t>
            </a:r>
            <a:r>
              <a:rPr lang="en-US" sz="1800" b="0" i="0" u="none" strike="noStrike" dirty="0" err="1">
                <a:solidFill>
                  <a:srgbClr val="000000"/>
                </a:solidFill>
                <a:effectLst/>
                <a:latin typeface="Arial" panose="020B0604020202020204" pitchFamily="34" charset="0"/>
              </a:rPr>
              <a:t>dibawah</a:t>
            </a:r>
            <a:r>
              <a:rPr lang="en-US" sz="1800" b="0" i="0" u="none" strike="noStrike" dirty="0">
                <a:solidFill>
                  <a:srgbClr val="000000"/>
                </a:solidFill>
                <a:effectLst/>
                <a:latin typeface="Arial" panose="020B0604020202020204" pitchFamily="34" charset="0"/>
              </a:rPr>
              <a:t> 1 pada </a:t>
            </a:r>
            <a:r>
              <a:rPr lang="en-US" sz="1800" b="0" i="0" u="none" strike="noStrike" dirty="0" err="1">
                <a:solidFill>
                  <a:srgbClr val="000000"/>
                </a:solidFill>
                <a:effectLst/>
                <a:latin typeface="Arial" panose="020B0604020202020204" pitchFamily="34" charset="0"/>
              </a:rPr>
              <a:t>nilai</a:t>
            </a:r>
            <a:r>
              <a:rPr lang="en-US" sz="1800" b="0" i="0" u="none" strike="noStrike" dirty="0">
                <a:solidFill>
                  <a:srgbClr val="000000"/>
                </a:solidFill>
                <a:effectLst/>
                <a:latin typeface="Arial" panose="020B0604020202020204" pitchFamily="34" charset="0"/>
              </a:rPr>
              <a:t> MSE, RMSE, dan MAE.</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48</a:t>
            </a:fld>
            <a:endParaRPr lang="en-US"/>
          </a:p>
        </p:txBody>
      </p:sp>
    </p:spTree>
    <p:extLst>
      <p:ext uri="{BB962C8B-B14F-4D97-AF65-F5344CB8AC3E}">
        <p14:creationId xmlns:p14="http://schemas.microsoft.com/office/powerpoint/2010/main" val="25424950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sz="1800" b="0" i="0" u="none" strike="noStrike" dirty="0">
                <a:solidFill>
                  <a:srgbClr val="000000"/>
                </a:solidFill>
                <a:effectLst/>
                <a:latin typeface="Arial" panose="020B0604020202020204" pitchFamily="34" charset="0"/>
              </a:rPr>
              <a:t>Berikut merupakan identifikasi tujuan dan kegunaan pada penelitian yaitu. </a:t>
            </a:r>
            <a:r>
              <a:rPr lang="fi-FI" sz="1800" b="0" i="0" u="none" strike="noStrike" dirty="0">
                <a:solidFill>
                  <a:srgbClr val="000000"/>
                </a:solidFill>
                <a:effectLst/>
                <a:highlight>
                  <a:srgbClr val="FFFF00"/>
                </a:highlight>
                <a:latin typeface="Arial" panose="020B0604020202020204" pitchFamily="34" charset="0"/>
              </a:rPr>
              <a:t>(baca aja)</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49</a:t>
            </a:fld>
            <a:endParaRPr lang="en-US"/>
          </a:p>
        </p:txBody>
      </p:sp>
    </p:spTree>
    <p:extLst>
      <p:ext uri="{BB962C8B-B14F-4D97-AF65-F5344CB8AC3E}">
        <p14:creationId xmlns:p14="http://schemas.microsoft.com/office/powerpoint/2010/main" val="2486893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tata </a:t>
            </a:r>
            <a:r>
              <a:rPr lang="en-US" sz="1800" b="0" i="0" u="none" strike="noStrike" dirty="0" err="1">
                <a:solidFill>
                  <a:srgbClr val="000000"/>
                </a:solidFill>
                <a:effectLst/>
                <a:latin typeface="Arial" panose="020B0604020202020204" pitchFamily="34" charset="0"/>
              </a:rPr>
              <a:t>peletakan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rancangan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di rooftop,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toren</a:t>
            </a:r>
            <a:r>
              <a:rPr lang="en-US" sz="1800" b="0" i="0" u="none" strike="noStrike" dirty="0">
                <a:solidFill>
                  <a:srgbClr val="000000"/>
                </a:solidFill>
                <a:effectLst/>
                <a:latin typeface="Arial" panose="020B0604020202020204" pitchFamily="34" charset="0"/>
              </a:rPr>
              <a:t> air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mengaliri</a:t>
            </a:r>
            <a:r>
              <a:rPr lang="en-US" sz="1800" b="0" i="0" u="none" strike="noStrike" dirty="0">
                <a:solidFill>
                  <a:srgbClr val="000000"/>
                </a:solidFill>
                <a:effectLst/>
                <a:latin typeface="Arial" panose="020B0604020202020204" pitchFamily="34" charset="0"/>
              </a:rPr>
              <a:t> air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pipa drip, dan 12 polybag yang </a:t>
            </a:r>
            <a:r>
              <a:rPr lang="en-US" sz="1800" b="0" i="0" u="none" strike="noStrike" dirty="0" err="1">
                <a:solidFill>
                  <a:srgbClr val="000000"/>
                </a:solidFill>
                <a:effectLst/>
                <a:latin typeface="Arial" panose="020B0604020202020204" pitchFamily="34" charset="0"/>
              </a:rPr>
              <a:t>digunakan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2 </a:t>
            </a:r>
            <a:r>
              <a:rPr lang="en-US" sz="1800" b="0" i="0" u="none" strike="noStrike" dirty="0" err="1">
                <a:solidFill>
                  <a:srgbClr val="000000"/>
                </a:solidFill>
                <a:effectLst/>
                <a:latin typeface="Arial" panose="020B0604020202020204" pitchFamily="34" charset="0"/>
              </a:rPr>
              <a:t>perlakuan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terbuka</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tertutup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Setiap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bedeng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terdapat</a:t>
            </a:r>
            <a:r>
              <a:rPr lang="en-US" sz="1800" b="0" i="0" u="none" strike="noStrike" dirty="0">
                <a:solidFill>
                  <a:srgbClr val="000000"/>
                </a:solidFill>
                <a:effectLst/>
                <a:latin typeface="Arial" panose="020B0604020202020204" pitchFamily="34" charset="0"/>
              </a:rPr>
              <a:t> 6 polybag, pada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input </a:t>
            </a:r>
            <a:r>
              <a:rPr lang="en-US" sz="1800" b="0" i="0" u="none" strike="noStrike" dirty="0" err="1">
                <a:solidFill>
                  <a:srgbClr val="000000"/>
                </a:solidFill>
                <a:effectLst/>
                <a:latin typeface="Arial" panose="020B0604020202020204" pitchFamily="34" charset="0"/>
              </a:rPr>
              <a:t>penyiraman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berasal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penyiraman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control valve, </a:t>
            </a:r>
            <a:r>
              <a:rPr lang="en-US" sz="1800" b="0" i="0" u="none" strike="noStrike" dirty="0" err="1">
                <a:solidFill>
                  <a:srgbClr val="000000"/>
                </a:solidFill>
                <a:effectLst/>
                <a:latin typeface="Arial" panose="020B0604020202020204" pitchFamily="34" charset="0"/>
              </a:rPr>
              <a:t>sedangkan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plastik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uv</a:t>
            </a:r>
            <a:r>
              <a:rPr lang="en-US" sz="1800" b="0" i="0" u="none" strike="noStrike" dirty="0">
                <a:solidFill>
                  <a:srgbClr val="000000"/>
                </a:solidFill>
                <a:effectLst/>
                <a:latin typeface="Arial" panose="020B0604020202020204" pitchFamily="34" charset="0"/>
              </a:rPr>
              <a:t> dan input </a:t>
            </a:r>
            <a:r>
              <a:rPr lang="en-US" sz="1800" b="0" i="0" u="none" strike="noStrike" dirty="0" err="1">
                <a:solidFill>
                  <a:srgbClr val="000000"/>
                </a:solidFill>
                <a:effectLst/>
                <a:latin typeface="Arial" panose="020B0604020202020204" pitchFamily="34" charset="0"/>
              </a:rPr>
              <a:t>penyiraman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berasal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control valve </a:t>
            </a:r>
            <a:r>
              <a:rPr lang="en-US" sz="1800" b="0" i="0" u="none" strike="noStrike" dirty="0" err="1">
                <a:solidFill>
                  <a:srgbClr val="000000"/>
                </a:solidFill>
                <a:effectLst/>
                <a:latin typeface="Arial" panose="020B0604020202020204" pitchFamily="34" charset="0"/>
              </a:rPr>
              <a:t>saja</a:t>
            </a:r>
            <a:r>
              <a:rPr lang="en-US" sz="1800" b="0" i="0" u="none" strike="noStrike" dirty="0">
                <a:solidFill>
                  <a:srgbClr val="000000"/>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50</a:t>
            </a:fld>
            <a:endParaRPr lang="en-US"/>
          </a:p>
        </p:txBody>
      </p:sp>
    </p:spTree>
    <p:extLst>
      <p:ext uri="{BB962C8B-B14F-4D97-AF65-F5344CB8AC3E}">
        <p14:creationId xmlns:p14="http://schemas.microsoft.com/office/powerpoint/2010/main" val="448054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dilakukan</a:t>
            </a:r>
            <a:r>
              <a:rPr lang="en-US" sz="1800" b="0" i="0" u="none" strike="noStrike" dirty="0">
                <a:solidFill>
                  <a:srgbClr val="000000"/>
                </a:solidFill>
                <a:effectLst/>
                <a:latin typeface="Arial" panose="020B0604020202020204" pitchFamily="34" charset="0"/>
              </a:rPr>
              <a:t> di </a:t>
            </a:r>
            <a:r>
              <a:rPr lang="en-US" sz="1800" b="0" i="1" u="none" strike="noStrike" dirty="0">
                <a:solidFill>
                  <a:srgbClr val="000000"/>
                </a:solidFill>
                <a:effectLst/>
                <a:latin typeface="Arial" panose="020B0604020202020204" pitchFamily="34" charset="0"/>
              </a:rPr>
              <a:t>rooftop </a:t>
            </a:r>
            <a:r>
              <a:rPr lang="en-US" sz="1800" b="0" i="0" u="none" strike="noStrike" dirty="0">
                <a:solidFill>
                  <a:srgbClr val="000000"/>
                </a:solidFill>
                <a:effectLst/>
                <a:latin typeface="Arial" panose="020B0604020202020204" pitchFamily="34" charset="0"/>
              </a:rPr>
              <a:t>dan di </a:t>
            </a:r>
            <a:r>
              <a:rPr lang="en-US" sz="1800" b="0" i="0" u="none" strike="noStrike" dirty="0" err="1">
                <a:solidFill>
                  <a:srgbClr val="000000"/>
                </a:solidFill>
                <a:effectLst/>
                <a:latin typeface="Arial" panose="020B0604020202020204" pitchFamily="34" charset="0"/>
              </a:rPr>
              <a:t>laboratorium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gedung</a:t>
            </a:r>
            <a:r>
              <a:rPr lang="en-US" sz="1800" b="0" i="0" u="none" strike="noStrike" dirty="0">
                <a:solidFill>
                  <a:srgbClr val="000000"/>
                </a:solidFill>
                <a:effectLst/>
                <a:latin typeface="Arial" panose="020B0604020202020204" pitchFamily="34" charset="0"/>
              </a:rPr>
              <a:t> PPBS C,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terdapat</a:t>
            </a:r>
            <a:r>
              <a:rPr lang="en-US" sz="1800" b="0" i="0" u="none" strike="noStrike" dirty="0">
                <a:solidFill>
                  <a:srgbClr val="000000"/>
                </a:solidFill>
                <a:effectLst/>
                <a:latin typeface="Arial" panose="020B0604020202020204" pitchFamily="34" charset="0"/>
              </a:rPr>
              <a:t> 12 polybag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2 </a:t>
            </a:r>
            <a:r>
              <a:rPr lang="en-US" sz="1800" b="0" i="0" u="none" strike="noStrike" dirty="0" err="1">
                <a:solidFill>
                  <a:srgbClr val="000000"/>
                </a:solidFill>
                <a:effectLst/>
                <a:latin typeface="Arial" panose="020B0604020202020204" pitchFamily="34" charset="0"/>
              </a:rPr>
              <a:t>perlakuan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hujan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kemarau</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diatur</a:t>
            </a:r>
            <a:r>
              <a:rPr lang="en-US" sz="1800" b="0" i="0" u="none" strike="noStrike" dirty="0">
                <a:solidFill>
                  <a:srgbClr val="000000"/>
                </a:solidFill>
                <a:effectLst/>
                <a:latin typeface="Arial" panose="020B0604020202020204" pitchFamily="34" charset="0"/>
              </a:rPr>
              <a:t> oleh </a:t>
            </a:r>
            <a:r>
              <a:rPr lang="en-US" sz="1800" b="0" i="0" u="none" strike="noStrike" dirty="0" err="1">
                <a:solidFill>
                  <a:srgbClr val="000000"/>
                </a:solidFill>
                <a:effectLst/>
                <a:latin typeface="Arial" panose="020B0604020202020204" pitchFamily="34" charset="0"/>
              </a:rPr>
              <a:t>teknologi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otomasi</a:t>
            </a:r>
            <a:r>
              <a:rPr lang="en-US" sz="1800" b="0" i="0" u="none" strike="noStrike" dirty="0">
                <a:solidFill>
                  <a:srgbClr val="000000"/>
                </a:solidFill>
                <a:effectLst/>
                <a:latin typeface="Arial" panose="020B0604020202020204" pitchFamily="34" charset="0"/>
              </a:rPr>
              <a:t>.</a:t>
            </a:r>
          </a:p>
          <a:p>
            <a:pPr algn="just" rtl="0">
              <a:spcBef>
                <a:spcPts val="0"/>
              </a:spcBef>
              <a:spcAft>
                <a:spcPts val="0"/>
              </a:spcAft>
            </a:pPr>
            <a:endParaRPr lang="en-US" b="0" dirty="0">
              <a:effectLst/>
            </a:endParaRPr>
          </a:p>
          <a:p>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dipengaruhi</a:t>
            </a:r>
            <a:r>
              <a:rPr lang="en-US" sz="1800" b="0" i="0" u="none" strike="noStrike" dirty="0">
                <a:solidFill>
                  <a:srgbClr val="000000"/>
                </a:solidFill>
                <a:effectLst/>
                <a:latin typeface="Arial" panose="020B0604020202020204" pitchFamily="34" charset="0"/>
              </a:rPr>
              <a:t> oleh 4 </a:t>
            </a:r>
            <a:r>
              <a:rPr lang="en-US" sz="1800" b="0" i="0" u="none" strike="noStrike" dirty="0" err="1">
                <a:solidFill>
                  <a:srgbClr val="000000"/>
                </a:solidFill>
                <a:effectLst/>
                <a:latin typeface="Arial" panose="020B0604020202020204" pitchFamily="34" charset="0"/>
              </a:rPr>
              <a:t>aspek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NPK, </a:t>
            </a:r>
            <a:r>
              <a:rPr lang="en-US" sz="1800" b="0" i="0" u="none" strike="noStrike" dirty="0" err="1">
                <a:solidFill>
                  <a:srgbClr val="000000"/>
                </a:solidFill>
                <a:effectLst/>
                <a:latin typeface="Arial" panose="020B0604020202020204" pitchFamily="34" charset="0"/>
              </a:rPr>
              <a:t>kelembaban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tanah</a:t>
            </a:r>
            <a:r>
              <a:rPr lang="en-US" sz="1800" b="0" i="0" u="none" strike="noStrike" dirty="0">
                <a:solidFill>
                  <a:srgbClr val="000000"/>
                </a:solidFill>
                <a:effectLst/>
                <a:latin typeface="Arial" panose="020B0604020202020204" pitchFamily="34" charset="0"/>
              </a:rPr>
              <a:t>, pH, dan </a:t>
            </a:r>
            <a:r>
              <a:rPr lang="en-US" sz="1800" b="0" i="0" u="none" strike="noStrike" dirty="0" err="1">
                <a:solidFill>
                  <a:srgbClr val="000000"/>
                </a:solidFill>
                <a:effectLst/>
                <a:latin typeface="Arial" panose="020B0604020202020204" pitchFamily="34" charset="0"/>
              </a:rPr>
              <a:t>usia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fase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generatif</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atau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fase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pembungaan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perangkat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lunak</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multiplexer, box panel, router </a:t>
            </a:r>
            <a:r>
              <a:rPr lang="en-US" sz="1800" b="0" i="0" u="none" strike="noStrike" dirty="0" err="1">
                <a:solidFill>
                  <a:srgbClr val="000000"/>
                </a:solidFill>
                <a:effectLst/>
                <a:latin typeface="Arial" panose="020B0604020202020204" pitchFamily="34" charset="0"/>
              </a:rPr>
              <a:t>wifi</a:t>
            </a:r>
            <a:r>
              <a:rPr lang="en-US" sz="1800" b="0" i="0" u="none" strike="noStrike" dirty="0">
                <a:solidFill>
                  <a:srgbClr val="000000"/>
                </a:solidFill>
                <a:effectLst/>
                <a:latin typeface="Arial" panose="020B0604020202020204" pitchFamily="34" charset="0"/>
              </a:rPr>
              <a:t>, dan power supply.</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5</a:t>
            </a:fld>
            <a:endParaRPr lang="en-US"/>
          </a:p>
        </p:txBody>
      </p:sp>
    </p:spTree>
    <p:extLst>
      <p:ext uri="{BB962C8B-B14F-4D97-AF65-F5344CB8AC3E}">
        <p14:creationId xmlns:p14="http://schemas.microsoft.com/office/powerpoint/2010/main" val="36940630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Pada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proses tuning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menentukan</a:t>
            </a:r>
            <a:r>
              <a:rPr lang="en-US" sz="1800" b="0" i="0" u="none" strike="noStrike" dirty="0">
                <a:solidFill>
                  <a:srgbClr val="000000"/>
                </a:solidFill>
                <a:effectLst/>
                <a:latin typeface="Arial" panose="020B0604020202020204" pitchFamily="34" charset="0"/>
              </a:rPr>
              <a:t> parameter </a:t>
            </a:r>
            <a:r>
              <a:rPr lang="en-US" sz="1800" b="0" i="0" u="none" strike="noStrike" dirty="0" err="1">
                <a:solidFill>
                  <a:srgbClr val="000000"/>
                </a:solidFill>
                <a:effectLst/>
                <a:latin typeface="Arial" panose="020B0604020202020204" pitchFamily="34" charset="0"/>
              </a:rPr>
              <a:t>terbaik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yaitu</a:t>
            </a:r>
            <a:r>
              <a:rPr lang="en-US" sz="1800" b="0" i="0" u="none" strike="noStrike" dirty="0">
                <a:solidFill>
                  <a:srgbClr val="000000"/>
                </a:solidFill>
                <a:effectLst/>
                <a:latin typeface="Arial" panose="020B0604020202020204" pitchFamily="34" charset="0"/>
              </a:rPr>
              <a:t> 200 dan 50 unit. Layer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bekerja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mempelajari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pola</a:t>
            </a:r>
            <a:r>
              <a:rPr lang="en-US" sz="1800" b="0" i="0" u="none" strike="noStrike" dirty="0">
                <a:solidFill>
                  <a:srgbClr val="000000"/>
                </a:solidFill>
                <a:effectLst/>
                <a:latin typeface="Arial" panose="020B0604020202020204" pitchFamily="34" charset="0"/>
              </a:rPr>
              <a:t> data pada </a:t>
            </a:r>
            <a:r>
              <a:rPr lang="en-US" sz="1800" b="0" i="0" u="none" strike="noStrike" dirty="0" err="1">
                <a:solidFill>
                  <a:srgbClr val="000000"/>
                </a:solidFill>
                <a:effectLst/>
                <a:latin typeface="Arial" panose="020B0604020202020204" pitchFamily="34" charset="0"/>
              </a:rPr>
              <a:t>keseluruhan</a:t>
            </a:r>
            <a:r>
              <a:rPr lang="en-US" sz="1800" b="0" i="0" u="none" strike="noStrike" dirty="0">
                <a:solidFill>
                  <a:srgbClr val="000000"/>
                </a:solidFill>
                <a:effectLst/>
                <a:latin typeface="Arial" panose="020B0604020202020204" pitchFamily="34" charset="0"/>
              </a:rPr>
              <a:t> data input, </a:t>
            </a:r>
            <a:r>
              <a:rPr lang="en-US" sz="1800" b="0" i="0" u="none" strike="noStrike" dirty="0" err="1">
                <a:solidFill>
                  <a:srgbClr val="000000"/>
                </a:solidFill>
                <a:effectLst/>
                <a:latin typeface="Arial" panose="020B0604020202020204" pitchFamily="34" charset="0"/>
              </a:rPr>
              <a:t>dilanjutkan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layer </a:t>
            </a:r>
            <a:r>
              <a:rPr lang="en-US" sz="1800" b="0" i="0" u="none" strike="noStrike" dirty="0" err="1">
                <a:solidFill>
                  <a:srgbClr val="000000"/>
                </a:solidFill>
                <a:effectLst/>
                <a:latin typeface="Arial" panose="020B0604020202020204" pitchFamily="34" charset="0"/>
              </a:rPr>
              <a:t>kedua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mengekstraksi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informasi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penting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layer </a:t>
            </a:r>
            <a:r>
              <a:rPr lang="en-US" sz="1800" b="0" i="0" u="none" strike="noStrike" dirty="0" err="1">
                <a:solidFill>
                  <a:srgbClr val="000000"/>
                </a:solidFill>
                <a:effectLst/>
                <a:latin typeface="Arial" panose="020B0604020202020204" pitchFamily="34" charset="0"/>
              </a:rPr>
              <a:t>pertama</a:t>
            </a:r>
            <a:r>
              <a:rPr lang="en-US" sz="1800" b="0" i="0" u="none" strike="noStrike" dirty="0">
                <a:solidFill>
                  <a:srgbClr val="000000"/>
                </a:solidFill>
                <a:effectLst/>
                <a:latin typeface="Arial" panose="020B0604020202020204" pitchFamily="34" charset="0"/>
              </a:rPr>
              <a:t> agar </a:t>
            </a:r>
            <a:r>
              <a:rPr lang="en-US" sz="1800" b="0" i="0" u="none" strike="noStrike" dirty="0" err="1">
                <a:solidFill>
                  <a:srgbClr val="000000"/>
                </a:solidFill>
                <a:effectLst/>
                <a:latin typeface="Arial" panose="020B0604020202020204" pitchFamily="34" charset="0"/>
              </a:rPr>
              <a:t>dapat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mengeluarkan</a:t>
            </a:r>
            <a:r>
              <a:rPr lang="en-US" sz="1800" b="0" i="0" u="none" strike="noStrike" dirty="0">
                <a:solidFill>
                  <a:srgbClr val="000000"/>
                </a:solidFill>
                <a:effectLst/>
                <a:latin typeface="Arial" panose="020B0604020202020204" pitchFamily="34" charset="0"/>
              </a:rPr>
              <a:t> output yang </a:t>
            </a:r>
            <a:r>
              <a:rPr lang="en-US" sz="1800" b="0" i="0" u="none" strike="noStrike" dirty="0" err="1">
                <a:solidFill>
                  <a:srgbClr val="000000"/>
                </a:solidFill>
                <a:effectLst/>
                <a:latin typeface="Arial" panose="020B0604020202020204" pitchFamily="34" charset="0"/>
              </a:rPr>
              <a:t>sesuai</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51</a:t>
            </a:fld>
            <a:endParaRPr lang="en-US"/>
          </a:p>
        </p:txBody>
      </p:sp>
    </p:spTree>
    <p:extLst>
      <p:ext uri="{BB962C8B-B14F-4D97-AF65-F5344CB8AC3E}">
        <p14:creationId xmlns:p14="http://schemas.microsoft.com/office/powerpoint/2010/main" val="3106651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Arial" panose="020B0604020202020204" pitchFamily="34" charset="0"/>
              </a:rPr>
              <a:t>Berikut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merupakan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dataset </a:t>
            </a:r>
            <a:r>
              <a:rPr lang="en-US" sz="1800" b="0" i="0" u="none" strike="noStrike" dirty="0" err="1">
                <a:solidFill>
                  <a:srgbClr val="000000"/>
                </a:solidFill>
                <a:effectLst/>
                <a:latin typeface="Arial" panose="020B0604020202020204" pitchFamily="34" charset="0"/>
              </a:rPr>
              <a:t>perbandingan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aktual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terkadung</a:t>
            </a:r>
            <a:r>
              <a:rPr lang="en-US" sz="1800" b="0" i="0" u="none" strike="noStrike" dirty="0">
                <a:solidFill>
                  <a:srgbClr val="000000"/>
                </a:solidFill>
                <a:effectLst/>
                <a:latin typeface="Arial" panose="020B0604020202020204" pitchFamily="34" charset="0"/>
              </a:rPr>
              <a:t> di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pemberian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terung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batas </a:t>
            </a:r>
            <a:r>
              <a:rPr lang="en-US" sz="1800" b="0" i="0" u="none" strike="noStrike" dirty="0" err="1">
                <a:solidFill>
                  <a:srgbClr val="000000"/>
                </a:solidFill>
                <a:effectLst/>
                <a:latin typeface="Arial" panose="020B0604020202020204" pitchFamily="34" charset="0"/>
              </a:rPr>
              <a:t>nilai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toleransi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dibawah</a:t>
            </a:r>
            <a:r>
              <a:rPr lang="en-US" sz="1800" b="0" i="0" u="none" strike="noStrike" dirty="0">
                <a:solidFill>
                  <a:srgbClr val="000000"/>
                </a:solidFill>
                <a:effectLst/>
                <a:latin typeface="Arial" panose="020B0604020202020204" pitchFamily="34" charset="0"/>
              </a:rPr>
              <a:t> 10% pada MAPE, dan </a:t>
            </a:r>
            <a:r>
              <a:rPr lang="en-US" sz="1800" b="0" i="0" u="none" strike="noStrike" dirty="0" err="1">
                <a:solidFill>
                  <a:srgbClr val="000000"/>
                </a:solidFill>
                <a:effectLst/>
                <a:latin typeface="Arial" panose="020B0604020202020204" pitchFamily="34" charset="0"/>
              </a:rPr>
              <a:t>dibawah</a:t>
            </a:r>
            <a:r>
              <a:rPr lang="en-US" sz="1800" b="0" i="0" u="none" strike="noStrike" dirty="0">
                <a:solidFill>
                  <a:srgbClr val="000000"/>
                </a:solidFill>
                <a:effectLst/>
                <a:latin typeface="Arial" panose="020B0604020202020204" pitchFamily="34" charset="0"/>
              </a:rPr>
              <a:t> 1 pada </a:t>
            </a:r>
            <a:r>
              <a:rPr lang="en-US" sz="1800" b="0" i="0" u="none" strike="noStrike" dirty="0" err="1">
                <a:solidFill>
                  <a:srgbClr val="000000"/>
                </a:solidFill>
                <a:effectLst/>
                <a:latin typeface="Arial" panose="020B0604020202020204" pitchFamily="34" charset="0"/>
              </a:rPr>
              <a:t>nilai</a:t>
            </a:r>
            <a:r>
              <a:rPr lang="en-US" sz="1800" b="0" i="0" u="none" strike="noStrike" dirty="0">
                <a:solidFill>
                  <a:srgbClr val="000000"/>
                </a:solidFill>
                <a:effectLst/>
                <a:latin typeface="Arial" panose="020B0604020202020204" pitchFamily="34" charset="0"/>
              </a:rPr>
              <a:t> MSE, RMSE, dan MAE.</a:t>
            </a:r>
            <a:endParaRPr lang="en-US" dirty="0"/>
          </a:p>
        </p:txBody>
      </p:sp>
      <p:sp>
        <p:nvSpPr>
          <p:cNvPr id="4" name="Slide Number Placeholder 3"/>
          <p:cNvSpPr>
            <a:spLocks noGrp="1"/>
          </p:cNvSpPr>
          <p:nvPr>
            <p:ph type="sldNum" sz="quarter" idx="5"/>
          </p:nvPr>
        </p:nvSpPr>
        <p:spPr/>
        <p:txBody>
          <a:bodyPr/>
          <a:lstStyle/>
          <a:p>
            <a:fld id="{EA626855-B5ED-4887-A40F-9ECA68298807}" type="slidenum">
              <a:rPr lang="en-US" smtClean="0"/>
              <a:t>52</a:t>
            </a:fld>
            <a:endParaRPr lang="en-US"/>
          </a:p>
        </p:txBody>
      </p:sp>
    </p:spTree>
    <p:extLst>
      <p:ext uri="{BB962C8B-B14F-4D97-AF65-F5344CB8AC3E}">
        <p14:creationId xmlns:p14="http://schemas.microsoft.com/office/powerpoint/2010/main" val="3258300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err="1">
                <a:solidFill>
                  <a:srgbClr val="000000"/>
                </a:solidFill>
                <a:effectLst/>
                <a:latin typeface="Arial" panose="020B0604020202020204" pitchFamily="34" charset="0"/>
              </a:rPr>
              <a:t>Mengapa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menjadi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penting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Bahwa</a:t>
            </a:r>
            <a:r>
              <a:rPr lang="en-US" sz="1800" b="0" i="0" u="none" strike="noStrike" dirty="0">
                <a:solidFill>
                  <a:srgbClr val="000000"/>
                </a:solidFill>
                <a:effectLst/>
                <a:highlight>
                  <a:srgbClr val="FFFF00"/>
                </a:highlight>
                <a:latin typeface="Arial" panose="020B0604020202020204" pitchFamily="34" charset="0"/>
              </a:rPr>
              <a:t> pada </a:t>
            </a:r>
            <a:r>
              <a:rPr lang="en-US" sz="1800" b="0" i="0" u="none" strike="noStrike" dirty="0" err="1">
                <a:solidFill>
                  <a:srgbClr val="000000"/>
                </a:solidFill>
                <a:effectLst/>
                <a:highlight>
                  <a:srgbClr val="FFFF00"/>
                </a:highlight>
                <a:latin typeface="Arial" panose="020B0604020202020204" pitchFamily="34" charset="0"/>
              </a:rPr>
              <a:t>hasil</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riset</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tahun</a:t>
            </a:r>
            <a:r>
              <a:rPr lang="en-US" sz="1800" b="0" i="0" u="none" strike="noStrike" dirty="0">
                <a:solidFill>
                  <a:srgbClr val="000000"/>
                </a:solidFill>
                <a:effectLst/>
                <a:highlight>
                  <a:srgbClr val="FFFF00"/>
                </a:highlight>
                <a:latin typeface="Arial" panose="020B0604020202020204" pitchFamily="34" charset="0"/>
              </a:rPr>
              <a:t> 2023, 88.89% </a:t>
            </a:r>
            <a:r>
              <a:rPr lang="en-US" sz="1800" b="0" i="0" u="none" strike="noStrike" dirty="0" err="1">
                <a:solidFill>
                  <a:srgbClr val="000000"/>
                </a:solidFill>
                <a:effectLst/>
                <a:highlight>
                  <a:srgbClr val="FFFF00"/>
                </a:highlight>
                <a:latin typeface="Arial" panose="020B0604020202020204" pitchFamily="34" charset="0"/>
              </a:rPr>
              <a:t>penduduk</a:t>
            </a:r>
            <a:r>
              <a:rPr lang="en-US" sz="1800" b="0" i="0" u="none" strike="noStrike" dirty="0">
                <a:solidFill>
                  <a:srgbClr val="000000"/>
                </a:solidFill>
                <a:effectLst/>
                <a:highlight>
                  <a:srgbClr val="FFFF00"/>
                </a:highlight>
                <a:latin typeface="Arial" panose="020B0604020202020204" pitchFamily="34" charset="0"/>
              </a:rPr>
              <a:t> Indonesia </a:t>
            </a:r>
            <a:r>
              <a:rPr lang="en-US" sz="1800" b="0" i="0" u="none" strike="noStrike" dirty="0" err="1">
                <a:solidFill>
                  <a:srgbClr val="000000"/>
                </a:solidFill>
                <a:effectLst/>
                <a:highlight>
                  <a:srgbClr val="FFFF00"/>
                </a:highlight>
                <a:latin typeface="Arial" panose="020B0604020202020204" pitchFamily="34" charset="0"/>
              </a:rPr>
              <a:t>bekerja</a:t>
            </a:r>
            <a:r>
              <a:rPr lang="en-US" sz="1800" b="0" i="0" u="none" strike="noStrike" dirty="0">
                <a:solidFill>
                  <a:srgbClr val="000000"/>
                </a:solidFill>
                <a:effectLst/>
                <a:highlight>
                  <a:srgbClr val="FFFF00"/>
                </a:highlight>
                <a:latin typeface="Arial" panose="020B0604020202020204" pitchFamily="34" charset="0"/>
              </a:rPr>
              <a:t> di </a:t>
            </a:r>
            <a:r>
              <a:rPr lang="en-US" sz="1800" b="0" i="0" u="none" strike="noStrike" dirty="0" err="1">
                <a:solidFill>
                  <a:srgbClr val="000000"/>
                </a:solidFill>
                <a:effectLst/>
                <a:highlight>
                  <a:srgbClr val="FFFF00"/>
                </a:highlight>
                <a:latin typeface="Arial" panose="020B0604020202020204" pitchFamily="34" charset="0"/>
              </a:rPr>
              <a:t>sektor</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pertanian</a:t>
            </a:r>
            <a:r>
              <a:rPr lang="en-US" sz="1800" b="0" i="0" u="none" strike="noStrike" dirty="0">
                <a:solidFill>
                  <a:srgbClr val="000000"/>
                </a:solidFill>
                <a:effectLst/>
                <a:highlight>
                  <a:srgbClr val="FFFF00"/>
                </a:highlight>
                <a:latin typeface="Arial" panose="020B0604020202020204" pitchFamily="34" charset="0"/>
              </a:rPr>
              <a:t>.</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pentingnya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sektor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memenuhi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kebutuhan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pokok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masyarakat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Pertumbuhan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penduduk</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pesat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meningkatkan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permintaan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pangan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termasuk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hortikultura</a:t>
            </a:r>
            <a:r>
              <a:rPr lang="en-US" sz="1800" b="0" i="0" u="none" strike="noStrike" dirty="0">
                <a:solidFill>
                  <a:srgbClr val="000000"/>
                </a:solidFill>
                <a:effectLst/>
                <a:latin typeface="Arial" panose="020B0604020202020204" pitchFamily="34" charset="0"/>
              </a:rPr>
              <a:t>.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menjawab</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tantangan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pertanian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konvensional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perlu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beralih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pertanian</a:t>
            </a:r>
            <a:r>
              <a:rPr lang="en-US" sz="1800" b="0" i="0" u="none" strike="noStrike" dirty="0">
                <a:solidFill>
                  <a:srgbClr val="000000"/>
                </a:solidFill>
                <a:effectLst/>
                <a:latin typeface="Arial" panose="020B0604020202020204" pitchFamily="34" charset="0"/>
              </a:rPr>
              <a:t> modern. </a:t>
            </a:r>
            <a:r>
              <a:rPr lang="en-US" sz="1800" b="0" i="0" u="none" strike="noStrike" dirty="0" err="1">
                <a:solidFill>
                  <a:srgbClr val="000000"/>
                </a:solidFill>
                <a:effectLst/>
                <a:latin typeface="Arial" panose="020B0604020202020204" pitchFamily="34" charset="0"/>
              </a:rPr>
              <a:t>Saat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petani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metode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konvensional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memberikan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NPK </a:t>
            </a:r>
            <a:r>
              <a:rPr lang="en-US" sz="1800" b="0" i="0" u="none" strike="noStrike" dirty="0" err="1">
                <a:solidFill>
                  <a:srgbClr val="000000"/>
                </a:solidFill>
                <a:effectLst/>
                <a:latin typeface="Arial" panose="020B0604020202020204" pitchFamily="34" charset="0"/>
              </a:rPr>
              <a:t>belum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terarah</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belum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sesuai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kebutuhan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petani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masih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harus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turun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lahan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memantau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kondisi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a:t>
            </a:r>
            <a:endParaRPr lang="en-US" b="0" dirty="0">
              <a:effectLst/>
            </a:endParaRPr>
          </a:p>
          <a:p>
            <a:pPr algn="just" rtl="0">
              <a:spcBef>
                <a:spcPts val="0"/>
              </a:spcBef>
              <a:spcAft>
                <a:spcPts val="0"/>
              </a:spcAft>
            </a:pPr>
            <a:br>
              <a:rPr lang="en-US" b="0" dirty="0">
                <a:effectLst/>
              </a:rPr>
            </a:br>
            <a:r>
              <a:rPr lang="en-US" sz="1800" b="0" i="0" u="none" strike="noStrike" dirty="0" err="1">
                <a:solidFill>
                  <a:srgbClr val="000000"/>
                </a:solidFill>
                <a:effectLst/>
                <a:latin typeface="Arial" panose="020B0604020202020204" pitchFamily="34" charset="0"/>
              </a:rPr>
              <a:t>Namun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sistem</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diusulkan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dalam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penelitian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sistem</a:t>
            </a:r>
            <a:r>
              <a:rPr lang="en-US" sz="1800" b="0" i="0" u="none" strike="noStrike" dirty="0">
                <a:solidFill>
                  <a:srgbClr val="000000"/>
                </a:solidFill>
                <a:effectLst/>
                <a:latin typeface="Arial" panose="020B0604020202020204" pitchFamily="34" charset="0"/>
              </a:rPr>
              <a:t> IoT yang </a:t>
            </a:r>
            <a:r>
              <a:rPr lang="en-US" sz="1800" b="0" i="0" u="none" strike="noStrike" dirty="0" err="1">
                <a:solidFill>
                  <a:srgbClr val="000000"/>
                </a:solidFill>
                <a:effectLst/>
                <a:latin typeface="Arial" panose="020B0604020202020204" pitchFamily="34" charset="0"/>
              </a:rPr>
              <a:t>terintegrasi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kecerdasan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buatan</a:t>
            </a:r>
            <a:r>
              <a:rPr lang="en-US" sz="1800" b="0" i="0" u="none" strike="noStrike" dirty="0">
                <a:solidFill>
                  <a:srgbClr val="000000"/>
                </a:solidFill>
                <a:effectLst/>
                <a:latin typeface="Arial" panose="020B0604020202020204" pitchFamily="34" charset="0"/>
              </a:rPr>
              <a:t> (AI)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mendapatkan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kebutuhan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lebih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tepat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sasaran</a:t>
            </a:r>
            <a:r>
              <a:rPr lang="en-US" sz="1800" b="0" i="0" u="none" strike="noStrike" dirty="0">
                <a:solidFill>
                  <a:srgbClr val="000000"/>
                </a:solidFill>
                <a:effectLst/>
                <a:latin typeface="Arial" panose="020B0604020202020204" pitchFamily="34" charset="0"/>
              </a:rPr>
              <a:t> dan optimal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pertumbuhan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Sistem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ini</a:t>
            </a:r>
            <a:r>
              <a:rPr lang="en-US" sz="1800" b="0" i="0" u="none" strike="noStrike" dirty="0">
                <a:solidFill>
                  <a:srgbClr val="000000"/>
                </a:solidFill>
                <a:effectLst/>
                <a:latin typeface="Arial" panose="020B0604020202020204" pitchFamily="34" charset="0"/>
              </a:rPr>
              <a:t> juga </a:t>
            </a:r>
            <a:r>
              <a:rPr lang="en-US" sz="1800" b="0" i="0" u="none" strike="noStrike" dirty="0" err="1">
                <a:solidFill>
                  <a:srgbClr val="000000"/>
                </a:solidFill>
                <a:effectLst/>
                <a:latin typeface="Arial" panose="020B0604020202020204" pitchFamily="34" charset="0"/>
              </a:rPr>
              <a:t>mencakup</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penggunaan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berbagai</a:t>
            </a:r>
            <a:r>
              <a:rPr lang="en-US" sz="1800" b="0" i="0" u="none" strike="noStrike" dirty="0">
                <a:solidFill>
                  <a:srgbClr val="000000"/>
                </a:solidFill>
                <a:effectLst/>
                <a:latin typeface="Arial" panose="020B0604020202020204" pitchFamily="34" charset="0"/>
              </a:rPr>
              <a:t> sensor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mengukur</a:t>
            </a:r>
            <a:r>
              <a:rPr lang="en-US" sz="1800" b="0" i="0" u="none" strike="noStrike" dirty="0">
                <a:solidFill>
                  <a:srgbClr val="000000"/>
                </a:solidFill>
                <a:effectLst/>
                <a:latin typeface="Arial" panose="020B0604020202020204" pitchFamily="34" charset="0"/>
              </a:rPr>
              <a:t> parameter </a:t>
            </a:r>
            <a:r>
              <a:rPr lang="en-US" sz="1800" b="0" i="0" u="none" strike="noStrike" dirty="0" err="1">
                <a:solidFill>
                  <a:srgbClr val="000000"/>
                </a:solidFill>
                <a:effectLst/>
                <a:latin typeface="Arial" panose="020B0604020202020204" pitchFamily="34" charset="0"/>
              </a:rPr>
              <a:t>lingkungan</a:t>
            </a:r>
            <a:r>
              <a:rPr lang="en-US" sz="1800" b="0" i="0" u="none" strike="noStrike" dirty="0">
                <a:solidFill>
                  <a:srgbClr val="000000"/>
                </a:solidFill>
                <a:effectLst/>
                <a:latin typeface="Arial" panose="020B0604020202020204" pitchFamily="34" charset="0"/>
              </a:rPr>
              <a:t> dan </a:t>
            </a:r>
            <a:r>
              <a:rPr lang="en-US" sz="1800" b="0" i="0" u="none" strike="noStrike" dirty="0" err="1">
                <a:solidFill>
                  <a:srgbClr val="000000"/>
                </a:solidFill>
                <a:effectLst/>
                <a:latin typeface="Arial" panose="020B0604020202020204" pitchFamily="34" charset="0"/>
              </a:rPr>
              <a:t>merekam</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secara</a:t>
            </a:r>
            <a:r>
              <a:rPr lang="en-US" sz="1800" b="0" i="0" u="none" strike="noStrike" dirty="0">
                <a:solidFill>
                  <a:srgbClr val="000000"/>
                </a:solidFill>
                <a:effectLst/>
                <a:latin typeface="Arial" panose="020B0604020202020204" pitchFamily="34" charset="0"/>
              </a:rPr>
              <a:t> real-time. </a:t>
            </a:r>
          </a:p>
        </p:txBody>
      </p:sp>
      <p:sp>
        <p:nvSpPr>
          <p:cNvPr id="4" name="Slide Number Placeholder 3"/>
          <p:cNvSpPr>
            <a:spLocks noGrp="1"/>
          </p:cNvSpPr>
          <p:nvPr>
            <p:ph type="sldNum" sz="quarter" idx="5"/>
          </p:nvPr>
        </p:nvSpPr>
        <p:spPr/>
        <p:txBody>
          <a:bodyPr/>
          <a:lstStyle/>
          <a:p>
            <a:fld id="{EA626855-B5ED-4887-A40F-9ECA68298807}" type="slidenum">
              <a:rPr lang="en-US" smtClean="0"/>
              <a:t>54</a:t>
            </a:fld>
            <a:endParaRPr lang="en-US"/>
          </a:p>
        </p:txBody>
      </p:sp>
    </p:spTree>
    <p:extLst>
      <p:ext uri="{BB962C8B-B14F-4D97-AF65-F5344CB8AC3E}">
        <p14:creationId xmlns:p14="http://schemas.microsoft.com/office/powerpoint/2010/main" val="292438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Gambar di </a:t>
            </a:r>
            <a:r>
              <a:rPr lang="en-US" sz="1800" b="0" i="0" u="none" strike="noStrike" dirty="0" err="1">
                <a:solidFill>
                  <a:srgbClr val="000000"/>
                </a:solidFill>
                <a:effectLst/>
                <a:latin typeface="Arial" panose="020B0604020202020204" pitchFamily="34" charset="0"/>
              </a:rPr>
              <a:t>atas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menunjukkan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arsitektur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sistem</a:t>
            </a:r>
            <a:r>
              <a:rPr lang="en-US" sz="1800" b="0" i="0" u="none" strike="noStrike" dirty="0">
                <a:solidFill>
                  <a:srgbClr val="000000"/>
                </a:solidFill>
                <a:effectLst/>
                <a:latin typeface="Arial" panose="020B0604020202020204" pitchFamily="34" charset="0"/>
              </a:rPr>
              <a:t> IoT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tiga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lapisan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utama</a:t>
            </a:r>
            <a:r>
              <a:rPr lang="en-US" sz="1800" b="0" i="0" u="none" strike="noStrike" dirty="0">
                <a:solidFill>
                  <a:srgbClr val="000000"/>
                </a:solidFill>
                <a:effectLst/>
                <a:latin typeface="Arial" panose="020B0604020202020204" pitchFamily="34" charset="0"/>
              </a:rPr>
              <a:t>: Middleware Layer, Network Layer, dan Perception Layer.</a:t>
            </a:r>
          </a:p>
          <a:p>
            <a:pPr algn="just" rtl="0">
              <a:spcBef>
                <a:spcPts val="0"/>
              </a:spcBef>
              <a:spcAft>
                <a:spcPts val="0"/>
              </a:spcAft>
            </a:pPr>
            <a:endParaRPr lang="en-US" b="0" dirty="0">
              <a:effectLst/>
            </a:endParaRPr>
          </a:p>
          <a:p>
            <a:pPr rtl="0" fontAlgn="base">
              <a:spcBef>
                <a:spcPts val="120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Middleware Layer </a:t>
            </a:r>
            <a:r>
              <a:rPr lang="en-US" sz="1800" b="0" i="0" u="none" strike="noStrike" dirty="0" err="1">
                <a:solidFill>
                  <a:srgbClr val="000000"/>
                </a:solidFill>
                <a:effectLst/>
                <a:latin typeface="Arial" panose="020B0604020202020204" pitchFamily="34" charset="0"/>
              </a:rPr>
              <a:t>sebagai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interaksi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perangkat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keras</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Terdiri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Node.js (platform JavaScript server-side), MongoDB (database NoSQL), dan REST API. Node.js </a:t>
            </a:r>
            <a:r>
              <a:rPr lang="en-US" sz="1800" b="0" i="0" u="none" strike="noStrike" dirty="0" err="1">
                <a:solidFill>
                  <a:srgbClr val="000000"/>
                </a:solidFill>
                <a:effectLst/>
                <a:latin typeface="Arial" panose="020B0604020202020204" pitchFamily="34" charset="0"/>
              </a:rPr>
              <a:t>menangani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komunikasi</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sensor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server, MongoDB </a:t>
            </a:r>
            <a:r>
              <a:rPr lang="en-US" sz="1800" b="0" i="0" u="none" strike="noStrike" dirty="0" err="1">
                <a:solidFill>
                  <a:srgbClr val="000000"/>
                </a:solidFill>
                <a:effectLst/>
                <a:latin typeface="Arial" panose="020B0604020202020204" pitchFamily="34" charset="0"/>
              </a:rPr>
              <a:t>menyimpan</a:t>
            </a:r>
            <a:r>
              <a:rPr lang="en-US" sz="1800" b="0" i="0" u="none" strike="noStrike" dirty="0">
                <a:solidFill>
                  <a:srgbClr val="000000"/>
                </a:solidFill>
                <a:effectLst/>
                <a:latin typeface="Arial" panose="020B0604020202020204" pitchFamily="34" charset="0"/>
              </a:rPr>
              <a:t> data sensor, dan REST API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mengolah</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dengan</a:t>
            </a:r>
            <a:r>
              <a:rPr lang="en-US" sz="1800" b="0" i="0" u="none" strike="noStrike" dirty="0">
                <a:solidFill>
                  <a:srgbClr val="000000"/>
                </a:solidFill>
                <a:effectLst/>
                <a:latin typeface="Arial" panose="020B0604020202020204" pitchFamily="34" charset="0"/>
              </a:rPr>
              <a:t> model LSTM dan </a:t>
            </a:r>
            <a:r>
              <a:rPr lang="en-US" sz="1800" b="0" i="0" u="none" strike="noStrike" dirty="0" err="1">
                <a:solidFill>
                  <a:srgbClr val="000000"/>
                </a:solidFill>
                <a:effectLst/>
                <a:latin typeface="Arial" panose="020B0604020202020204" pitchFamily="34" charset="0"/>
              </a:rPr>
              <a:t>mengirimkannya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kembali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webserver.</a:t>
            </a:r>
          </a:p>
          <a:p>
            <a:pPr rtl="0" fontAlgn="base">
              <a:spcBef>
                <a:spcPts val="120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Network Layer: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MQTT dan </a:t>
            </a:r>
            <a:r>
              <a:rPr lang="en-US" sz="1800" b="0" i="0" u="none" strike="noStrike" dirty="0" err="1">
                <a:solidFill>
                  <a:srgbClr val="000000"/>
                </a:solidFill>
                <a:effectLst/>
                <a:latin typeface="Arial" panose="020B0604020202020204" pitchFamily="34" charset="0"/>
              </a:rPr>
              <a:t>WiFi</a:t>
            </a:r>
            <a:r>
              <a:rPr lang="en-US" sz="1800" b="0" i="0" u="none" strike="noStrike" dirty="0">
                <a:solidFill>
                  <a:srgbClr val="000000"/>
                </a:solidFill>
                <a:effectLst/>
                <a:latin typeface="Arial" panose="020B0604020202020204" pitchFamily="34" charset="0"/>
              </a:rPr>
              <a:t>. MQTT </a:t>
            </a:r>
            <a:r>
              <a:rPr lang="en-US" sz="1800" b="0" i="0" u="none" strike="noStrike" dirty="0" err="1">
                <a:solidFill>
                  <a:srgbClr val="000000"/>
                </a:solidFill>
                <a:effectLst/>
                <a:latin typeface="Arial" panose="020B0604020202020204" pitchFamily="34" charset="0"/>
              </a:rPr>
              <a:t>adalah</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protokol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pesan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ringan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mengirim</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sensor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server, </a:t>
            </a:r>
            <a:r>
              <a:rPr lang="en-US" sz="1800" b="0" i="0" u="none" strike="noStrike" dirty="0" err="1">
                <a:solidFill>
                  <a:srgbClr val="000000"/>
                </a:solidFill>
                <a:effectLst/>
                <a:latin typeface="Arial" panose="020B0604020202020204" pitchFamily="34" charset="0"/>
              </a:rPr>
              <a:t>sementara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WiFi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menghubungkan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perangkat</a:t>
            </a:r>
            <a:r>
              <a:rPr lang="en-US" sz="1800" b="0" i="0" u="none" strike="noStrike" dirty="0">
                <a:solidFill>
                  <a:srgbClr val="000000"/>
                </a:solidFill>
                <a:effectLst/>
                <a:latin typeface="Arial" panose="020B0604020202020204" pitchFamily="34" charset="0"/>
              </a:rPr>
              <a:t> sensor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jaringan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lokal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atau</a:t>
            </a:r>
            <a:r>
              <a:rPr lang="en-US" sz="1800" b="0" i="0" u="none" strike="noStrike" dirty="0">
                <a:solidFill>
                  <a:srgbClr val="000000"/>
                </a:solidFill>
                <a:effectLst/>
                <a:latin typeface="Arial" panose="020B0604020202020204" pitchFamily="34" charset="0"/>
              </a:rPr>
              <a:t> internet.</a:t>
            </a:r>
          </a:p>
          <a:p>
            <a:pPr rtl="0" fontAlgn="base">
              <a:spcBef>
                <a:spcPts val="0"/>
              </a:spcBef>
              <a:spcAft>
                <a:spcPts val="0"/>
              </a:spcAft>
              <a:buFont typeface="Arial" panose="020B0604020202020204" pitchFamily="34" charset="0"/>
              <a:buNone/>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Perception Layer: </a:t>
            </a:r>
            <a:r>
              <a:rPr lang="en-US" sz="1800" b="0" i="0" u="none" strike="noStrike" dirty="0" err="1">
                <a:solidFill>
                  <a:srgbClr val="000000"/>
                </a:solidFill>
                <a:effectLst/>
                <a:latin typeface="Arial" panose="020B0604020202020204" pitchFamily="34" charset="0"/>
              </a:rPr>
              <a:t>Terdiri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sensor-sensor </a:t>
            </a:r>
            <a:r>
              <a:rPr lang="en-US" sz="1800" b="0" i="0" u="none" strike="noStrike" dirty="0" err="1">
                <a:solidFill>
                  <a:srgbClr val="000000"/>
                </a:solidFill>
                <a:effectLst/>
                <a:latin typeface="Arial" panose="020B0604020202020204" pitchFamily="34" charset="0"/>
              </a:rPr>
              <a:t>seperti</a:t>
            </a:r>
            <a:r>
              <a:rPr lang="en-US" sz="1800" b="0" i="0" u="none" strike="noStrike" dirty="0">
                <a:solidFill>
                  <a:srgbClr val="000000"/>
                </a:solidFill>
                <a:effectLst/>
                <a:latin typeface="Arial" panose="020B0604020202020204" pitchFamily="34" charset="0"/>
              </a:rPr>
              <a:t> PH Sensor Soil, NPK Sensor, dan sensor soil moisture, yang </a:t>
            </a:r>
            <a:r>
              <a:rPr lang="en-US" sz="1800" b="0" i="0" u="none" strike="noStrike" dirty="0" err="1">
                <a:solidFill>
                  <a:srgbClr val="000000"/>
                </a:solidFill>
                <a:effectLst/>
                <a:latin typeface="Arial" panose="020B0604020202020204" pitchFamily="34" charset="0"/>
              </a:rPr>
              <a:t>mengumpulkan</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lingkungan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fisik</a:t>
            </a:r>
            <a:r>
              <a:rPr lang="en-US" sz="1800" b="0" i="0" u="none" strike="noStrike" dirty="0">
                <a:solidFill>
                  <a:srgbClr val="000000"/>
                </a:solidFill>
                <a:effectLst/>
                <a:latin typeface="Arial" panose="020B0604020202020204" pitchFamily="34" charset="0"/>
              </a:rPr>
              <a:t>.</a:t>
            </a:r>
          </a:p>
        </p:txBody>
      </p:sp>
      <p:sp>
        <p:nvSpPr>
          <p:cNvPr id="4" name="Slide Number Placeholder 3"/>
          <p:cNvSpPr>
            <a:spLocks noGrp="1"/>
          </p:cNvSpPr>
          <p:nvPr>
            <p:ph type="sldNum" sz="quarter" idx="5"/>
          </p:nvPr>
        </p:nvSpPr>
        <p:spPr/>
        <p:txBody>
          <a:bodyPr/>
          <a:lstStyle/>
          <a:p>
            <a:fld id="{EA626855-B5ED-4887-A40F-9ECA68298807}" type="slidenum">
              <a:rPr lang="en-US" smtClean="0"/>
              <a:t>6</a:t>
            </a:fld>
            <a:endParaRPr lang="en-US"/>
          </a:p>
        </p:txBody>
      </p:sp>
    </p:spTree>
    <p:extLst>
      <p:ext uri="{BB962C8B-B14F-4D97-AF65-F5344CB8AC3E}">
        <p14:creationId xmlns:p14="http://schemas.microsoft.com/office/powerpoint/2010/main" val="63619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2800" dirty="0"/>
              <a:t>Proses </a:t>
            </a:r>
            <a:r>
              <a:rPr lang="en-US" sz="2800" dirty="0" err="1"/>
              <a:t>penelitian</a:t>
            </a:r>
            <a:r>
              <a:rPr lang="en-US" sz="2800" dirty="0"/>
              <a:t> </a:t>
            </a:r>
            <a:r>
              <a:rPr lang="en-US" sz="2800" dirty="0" err="1"/>
              <a:t>dimulai</a:t>
            </a:r>
            <a:r>
              <a:rPr lang="en-US" sz="2800" dirty="0"/>
              <a:t> </a:t>
            </a:r>
            <a:r>
              <a:rPr lang="en-US" sz="2800" dirty="0" err="1"/>
              <a:t>dengan</a:t>
            </a:r>
            <a:r>
              <a:rPr lang="en-US" sz="2800" dirty="0"/>
              <a:t> </a:t>
            </a:r>
            <a:r>
              <a:rPr lang="en-US" sz="2800" dirty="0" err="1"/>
              <a:t>mendesain</a:t>
            </a:r>
            <a:r>
              <a:rPr lang="en-US" sz="2800" dirty="0"/>
              <a:t> </a:t>
            </a:r>
            <a:r>
              <a:rPr lang="en-US" sz="2800" dirty="0" err="1"/>
              <a:t>alat</a:t>
            </a:r>
            <a:r>
              <a:rPr lang="en-US" sz="2800" dirty="0"/>
              <a:t>, </a:t>
            </a:r>
            <a:r>
              <a:rPr lang="en-US" sz="2800" dirty="0" err="1"/>
              <a:t>lalu</a:t>
            </a:r>
            <a:r>
              <a:rPr lang="en-US" sz="2800" dirty="0"/>
              <a:t> </a:t>
            </a:r>
            <a:r>
              <a:rPr lang="en-US" sz="2800" dirty="0" err="1"/>
              <a:t>perancangan</a:t>
            </a:r>
            <a:r>
              <a:rPr lang="en-US" sz="2800" dirty="0"/>
              <a:t> </a:t>
            </a:r>
            <a:r>
              <a:rPr lang="en-US" sz="2800" dirty="0" err="1"/>
              <a:t>pembuatan</a:t>
            </a:r>
            <a:r>
              <a:rPr lang="en-US" sz="2800" dirty="0"/>
              <a:t> panel, </a:t>
            </a:r>
            <a:r>
              <a:rPr lang="en-US" sz="2800" dirty="0" err="1"/>
              <a:t>lalu</a:t>
            </a:r>
            <a:r>
              <a:rPr lang="en-US" sz="2800" dirty="0"/>
              <a:t> </a:t>
            </a:r>
            <a:r>
              <a:rPr lang="en-US" sz="2800" dirty="0" err="1"/>
              <a:t>mengumpulkan</a:t>
            </a:r>
            <a:r>
              <a:rPr lang="en-US" sz="2800" dirty="0"/>
              <a:t> data. Data yang </a:t>
            </a:r>
            <a:r>
              <a:rPr lang="en-US" sz="2800" dirty="0" err="1"/>
              <a:t>terkumpul</a:t>
            </a:r>
            <a:r>
              <a:rPr lang="en-US" sz="2800" dirty="0"/>
              <a:t> </a:t>
            </a:r>
            <a:r>
              <a:rPr lang="en-US" sz="2800" dirty="0" err="1"/>
              <a:t>kemudian</a:t>
            </a:r>
            <a:r>
              <a:rPr lang="en-US" sz="2800" dirty="0"/>
              <a:t> </a:t>
            </a:r>
            <a:r>
              <a:rPr lang="en-US" sz="2800" dirty="0" err="1"/>
              <a:t>digunakan</a:t>
            </a:r>
            <a:r>
              <a:rPr lang="en-US" sz="2800" dirty="0"/>
              <a:t> </a:t>
            </a:r>
            <a:r>
              <a:rPr lang="en-US" sz="2800" dirty="0" err="1"/>
              <a:t>dalam</a:t>
            </a:r>
            <a:r>
              <a:rPr lang="en-US" sz="2800" dirty="0"/>
              <a:t> proses (Maintenance) </a:t>
            </a:r>
            <a:r>
              <a:rPr lang="en-US" sz="2800" dirty="0" err="1"/>
              <a:t>untuk</a:t>
            </a:r>
            <a:r>
              <a:rPr lang="en-US" sz="2800" dirty="0"/>
              <a:t> </a:t>
            </a:r>
            <a:r>
              <a:rPr lang="en-US" sz="2800" dirty="0" err="1"/>
              <a:t>memastikan</a:t>
            </a:r>
            <a:r>
              <a:rPr lang="en-US" sz="2800" dirty="0"/>
              <a:t> </a:t>
            </a:r>
            <a:r>
              <a:rPr lang="en-US" sz="2800" dirty="0" err="1"/>
              <a:t>alat</a:t>
            </a:r>
            <a:r>
              <a:rPr lang="en-US" sz="2800" dirty="0"/>
              <a:t> dan data </a:t>
            </a:r>
            <a:r>
              <a:rPr lang="en-US" sz="2800" dirty="0" err="1"/>
              <a:t>tetap</a:t>
            </a:r>
            <a:r>
              <a:rPr lang="en-US" sz="2800" dirty="0"/>
              <a:t> </a:t>
            </a:r>
            <a:r>
              <a:rPr lang="en-US" sz="2800" dirty="0" err="1"/>
              <a:t>bekerja</a:t>
            </a:r>
            <a:r>
              <a:rPr lang="en-US" sz="2800" dirty="0"/>
              <a:t> </a:t>
            </a:r>
            <a:r>
              <a:rPr lang="en-US" sz="2800" dirty="0" err="1"/>
              <a:t>dengan</a:t>
            </a:r>
            <a:r>
              <a:rPr lang="en-US" sz="2800" dirty="0"/>
              <a:t> </a:t>
            </a:r>
            <a:r>
              <a:rPr lang="en-US" sz="2800" dirty="0" err="1"/>
              <a:t>baik</a:t>
            </a:r>
            <a:r>
              <a:rPr lang="en-US" sz="2800" dirty="0"/>
              <a:t>. Lalu, </a:t>
            </a:r>
            <a:r>
              <a:rPr lang="en-US" sz="2800" dirty="0" err="1"/>
              <a:t>memperbaiki</a:t>
            </a:r>
            <a:r>
              <a:rPr lang="en-US" sz="2800" dirty="0"/>
              <a:t> dan </a:t>
            </a:r>
            <a:r>
              <a:rPr lang="en-US" sz="2800" dirty="0" err="1"/>
              <a:t>menyempurnakan</a:t>
            </a:r>
            <a:r>
              <a:rPr lang="en-US" sz="2800" dirty="0"/>
              <a:t> proses </a:t>
            </a:r>
            <a:r>
              <a:rPr lang="en-US" sz="2800" dirty="0" err="1"/>
              <a:t>secara</a:t>
            </a:r>
            <a:r>
              <a:rPr lang="en-US" sz="2800" dirty="0"/>
              <a:t> </a:t>
            </a:r>
            <a:r>
              <a:rPr lang="en-US" sz="2800" dirty="0" err="1"/>
              <a:t>keseluruhan</a:t>
            </a:r>
            <a:r>
              <a:rPr lang="en-US" sz="2800" dirty="0"/>
              <a:t>.</a:t>
            </a:r>
          </a:p>
          <a:p>
            <a:pPr algn="just" rtl="0">
              <a:spcBef>
                <a:spcPts val="0"/>
              </a:spcBef>
              <a:spcAft>
                <a:spcPts val="0"/>
              </a:spcAft>
            </a:pPr>
            <a:endParaRPr lang="en-US" sz="2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2800" dirty="0" err="1"/>
              <a:t>tahap</a:t>
            </a:r>
            <a:r>
              <a:rPr lang="en-US" sz="2800" dirty="0"/>
              <a:t> </a:t>
            </a:r>
            <a:r>
              <a:rPr lang="en-US" sz="2800" dirty="0" err="1"/>
              <a:t>berikutnya</a:t>
            </a:r>
            <a:r>
              <a:rPr lang="en-US" sz="2800" dirty="0"/>
              <a:t> </a:t>
            </a:r>
            <a:r>
              <a:rPr lang="en-US" sz="2800" dirty="0" err="1"/>
              <a:t>adalah</a:t>
            </a:r>
            <a:r>
              <a:rPr lang="en-US" sz="2800" dirty="0"/>
              <a:t> </a:t>
            </a:r>
            <a:r>
              <a:rPr lang="en-US" sz="2800" dirty="0" err="1"/>
              <a:t>melatih</a:t>
            </a:r>
            <a:r>
              <a:rPr lang="en-US" sz="2800" dirty="0"/>
              <a:t> model dan </a:t>
            </a:r>
            <a:r>
              <a:rPr lang="en-US" sz="2800" dirty="0" err="1"/>
              <a:t>menguji</a:t>
            </a:r>
            <a:r>
              <a:rPr lang="en-US" sz="2800" dirty="0"/>
              <a:t> model </a:t>
            </a:r>
            <a:r>
              <a:rPr lang="en-US" sz="2800" dirty="0" err="1"/>
              <a:t>untuk</a:t>
            </a:r>
            <a:r>
              <a:rPr lang="en-US" sz="2800" dirty="0"/>
              <a:t> </a:t>
            </a:r>
            <a:r>
              <a:rPr lang="en-US" sz="2800" dirty="0" err="1"/>
              <a:t>memastikan</a:t>
            </a:r>
            <a:r>
              <a:rPr lang="en-US" sz="2800" dirty="0"/>
              <a:t> </a:t>
            </a:r>
            <a:r>
              <a:rPr lang="en-US" sz="2800" dirty="0" err="1"/>
              <a:t>akurasinya</a:t>
            </a:r>
            <a:r>
              <a:rPr lang="en-US" sz="2800" dirty="0"/>
              <a:t>. Model yang </a:t>
            </a:r>
            <a:r>
              <a:rPr lang="en-US" sz="2800" dirty="0" err="1"/>
              <a:t>sudah</a:t>
            </a:r>
            <a:r>
              <a:rPr lang="en-US" sz="2800" dirty="0"/>
              <a:t> </a:t>
            </a:r>
            <a:r>
              <a:rPr lang="en-US" sz="2800" dirty="0" err="1"/>
              <a:t>diuji</a:t>
            </a:r>
            <a:r>
              <a:rPr lang="en-US" sz="2800" dirty="0"/>
              <a:t> </a:t>
            </a:r>
            <a:r>
              <a:rPr lang="en-US" sz="2800" dirty="0" err="1"/>
              <a:t>ini</a:t>
            </a:r>
            <a:r>
              <a:rPr lang="en-US" sz="2800" dirty="0"/>
              <a:t> </a:t>
            </a:r>
            <a:r>
              <a:rPr lang="en-US" sz="2800" dirty="0" err="1"/>
              <a:t>kemudian</a:t>
            </a:r>
            <a:r>
              <a:rPr lang="en-US" sz="2800" dirty="0"/>
              <a:t> </a:t>
            </a:r>
            <a:r>
              <a:rPr lang="en-US" sz="2800" dirty="0" err="1"/>
              <a:t>diterapkan</a:t>
            </a:r>
            <a:r>
              <a:rPr lang="en-US" sz="2800" dirty="0"/>
              <a:t> </a:t>
            </a:r>
            <a:r>
              <a:rPr lang="en-US" sz="2800" dirty="0" err="1"/>
              <a:t>dalam</a:t>
            </a:r>
            <a:r>
              <a:rPr lang="en-US" sz="2800" dirty="0"/>
              <a:t> dua </a:t>
            </a:r>
            <a:r>
              <a:rPr lang="en-US" sz="2800" dirty="0" err="1"/>
              <a:t>cara</a:t>
            </a:r>
            <a:r>
              <a:rPr lang="en-US" sz="2800" dirty="0"/>
              <a:t> </a:t>
            </a:r>
            <a:r>
              <a:rPr lang="en-US" sz="2800" dirty="0" err="1"/>
              <a:t>prediksi</a:t>
            </a:r>
            <a:r>
              <a:rPr lang="en-US" sz="2800" dirty="0"/>
              <a:t>: </a:t>
            </a:r>
            <a:r>
              <a:rPr lang="en-US" sz="2800" dirty="0" err="1"/>
              <a:t>prediksi</a:t>
            </a:r>
            <a:r>
              <a:rPr lang="en-US" sz="2800" dirty="0"/>
              <a:t> </a:t>
            </a:r>
            <a:r>
              <a:rPr lang="en-US" sz="2800" dirty="0" err="1"/>
              <a:t>pengujian</a:t>
            </a:r>
            <a:r>
              <a:rPr lang="en-US" sz="2800" dirty="0"/>
              <a:t> online dan </a:t>
            </a:r>
            <a:r>
              <a:rPr lang="en-US" sz="2800" dirty="0" err="1"/>
              <a:t>prediksi</a:t>
            </a:r>
            <a:r>
              <a:rPr lang="en-US" sz="2800" dirty="0"/>
              <a:t> </a:t>
            </a:r>
            <a:r>
              <a:rPr lang="en-US" sz="2800" dirty="0" err="1"/>
              <a:t>pengujian</a:t>
            </a:r>
            <a:r>
              <a:rPr lang="en-US" sz="2800" dirty="0"/>
              <a:t> offline. </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7</a:t>
            </a:fld>
            <a:endParaRPr lang="en-US"/>
          </a:p>
        </p:txBody>
      </p:sp>
    </p:spTree>
    <p:extLst>
      <p:ext uri="{BB962C8B-B14F-4D97-AF65-F5344CB8AC3E}">
        <p14:creationId xmlns:p14="http://schemas.microsoft.com/office/powerpoint/2010/main" val="209277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2800" dirty="0" err="1"/>
              <a:t>tahapan</a:t>
            </a:r>
            <a:r>
              <a:rPr lang="en-US" sz="2800" dirty="0"/>
              <a:t> </a:t>
            </a:r>
            <a:r>
              <a:rPr lang="en-US" sz="2800" dirty="0" err="1"/>
              <a:t>alur</a:t>
            </a:r>
            <a:r>
              <a:rPr lang="en-US" sz="2800" dirty="0"/>
              <a:t> model yang </a:t>
            </a:r>
            <a:r>
              <a:rPr lang="en-US" sz="2800" dirty="0" err="1"/>
              <a:t>terdiri</a:t>
            </a:r>
            <a:r>
              <a:rPr lang="en-US" sz="2800" dirty="0"/>
              <a:t> </a:t>
            </a:r>
            <a:r>
              <a:rPr lang="en-US" sz="2800" dirty="0" err="1"/>
              <a:t>dari</a:t>
            </a:r>
            <a:r>
              <a:rPr lang="en-US" sz="2800" dirty="0"/>
              <a:t> </a:t>
            </a:r>
            <a:r>
              <a:rPr lang="en-US" sz="2800" dirty="0" err="1"/>
              <a:t>tiga</a:t>
            </a:r>
            <a:r>
              <a:rPr lang="en-US" sz="2800" dirty="0"/>
              <a:t> </a:t>
            </a:r>
            <a:r>
              <a:rPr lang="en-US" sz="2800" dirty="0" err="1"/>
              <a:t>bagian</a:t>
            </a:r>
            <a:r>
              <a:rPr lang="en-US" sz="2800" dirty="0"/>
              <a:t> </a:t>
            </a:r>
            <a:r>
              <a:rPr lang="en-US" sz="2800" dirty="0" err="1"/>
              <a:t>utama</a:t>
            </a:r>
            <a:r>
              <a:rPr lang="en-US" sz="2800" dirty="0"/>
              <a:t>: preprocessing, processing, dan postprocessing</a:t>
            </a:r>
          </a:p>
          <a:p>
            <a:pPr algn="just" rtl="0">
              <a:spcBef>
                <a:spcPts val="0"/>
              </a:spcBef>
              <a:spcAft>
                <a:spcPts val="0"/>
              </a:spcAft>
            </a:pPr>
            <a:endParaRPr lang="en-US" sz="2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2800" dirty="0"/>
              <a:t>preprocessing, di mana data </a:t>
            </a:r>
            <a:r>
              <a:rPr lang="en-US" sz="2800" dirty="0" err="1"/>
              <a:t>mentah</a:t>
            </a:r>
            <a:r>
              <a:rPr lang="en-US" sz="2800" dirty="0"/>
              <a:t> </a:t>
            </a:r>
            <a:r>
              <a:rPr lang="en-US" sz="2800" dirty="0" err="1"/>
              <a:t>melalui</a:t>
            </a:r>
            <a:r>
              <a:rPr lang="en-US" sz="2800" dirty="0"/>
              <a:t> proses filtering </a:t>
            </a:r>
            <a:r>
              <a:rPr lang="en-US" sz="2800" dirty="0" err="1"/>
              <a:t>untuk</a:t>
            </a:r>
            <a:r>
              <a:rPr lang="en-US" sz="2800" dirty="0"/>
              <a:t> </a:t>
            </a:r>
            <a:r>
              <a:rPr lang="en-US" sz="2800" dirty="0" err="1"/>
              <a:t>membersihkan</a:t>
            </a:r>
            <a:r>
              <a:rPr lang="en-US" sz="2800" dirty="0"/>
              <a:t> data </a:t>
            </a:r>
            <a:r>
              <a:rPr lang="en-US" sz="2800" dirty="0" err="1"/>
              <a:t>dari</a:t>
            </a:r>
            <a:r>
              <a:rPr lang="en-US" sz="2800" dirty="0"/>
              <a:t> noise, </a:t>
            </a:r>
            <a:r>
              <a:rPr lang="en-US" sz="2800" dirty="0" err="1"/>
              <a:t>diikuti</a:t>
            </a:r>
            <a:r>
              <a:rPr lang="en-US" sz="2800" dirty="0"/>
              <a:t> </a:t>
            </a:r>
            <a:r>
              <a:rPr lang="en-US" sz="2800" dirty="0" err="1"/>
              <a:t>dengan</a:t>
            </a:r>
            <a:r>
              <a:rPr lang="en-US" sz="2800" dirty="0"/>
              <a:t> scaling </a:t>
            </a:r>
            <a:r>
              <a:rPr lang="en-US" sz="2800" dirty="0" err="1"/>
              <a:t>menggunakan</a:t>
            </a:r>
            <a:r>
              <a:rPr lang="en-US" sz="2800" dirty="0"/>
              <a:t> </a:t>
            </a:r>
            <a:r>
              <a:rPr lang="en-US" sz="2800" dirty="0" err="1"/>
              <a:t>StandardScaler</a:t>
            </a:r>
            <a:r>
              <a:rPr lang="en-US" sz="2800" dirty="0"/>
              <a:t> </a:t>
            </a:r>
            <a:r>
              <a:rPr lang="en-US" sz="2800" dirty="0" err="1"/>
              <a:t>untuk</a:t>
            </a:r>
            <a:r>
              <a:rPr lang="en-US" sz="2800" dirty="0"/>
              <a:t> </a:t>
            </a:r>
            <a:r>
              <a:rPr lang="en-US" sz="2800" dirty="0" err="1"/>
              <a:t>memastikan</a:t>
            </a:r>
            <a:r>
              <a:rPr lang="en-US" sz="2800" dirty="0"/>
              <a:t> data </a:t>
            </a:r>
            <a:r>
              <a:rPr lang="en-US" sz="2800" dirty="0" err="1"/>
              <a:t>berada</a:t>
            </a:r>
            <a:r>
              <a:rPr lang="en-US" sz="2800" dirty="0"/>
              <a:t> </a:t>
            </a:r>
            <a:r>
              <a:rPr lang="en-US" sz="2800" dirty="0" err="1"/>
              <a:t>dalam</a:t>
            </a:r>
            <a:r>
              <a:rPr lang="en-US" sz="2800" dirty="0"/>
              <a:t> </a:t>
            </a:r>
            <a:r>
              <a:rPr lang="en-US" sz="2800" dirty="0" err="1"/>
              <a:t>rentang</a:t>
            </a:r>
            <a:r>
              <a:rPr lang="en-US" sz="2800" dirty="0"/>
              <a:t> yang </a:t>
            </a:r>
            <a:r>
              <a:rPr lang="en-US" sz="2800" dirty="0" err="1"/>
              <a:t>konsisten</a:t>
            </a:r>
            <a:r>
              <a:rPr lang="en-US" sz="2800" dirty="0"/>
              <a:t>. </a:t>
            </a:r>
          </a:p>
          <a:p>
            <a:pPr algn="just" rtl="0">
              <a:spcBef>
                <a:spcPts val="0"/>
              </a:spcBef>
              <a:spcAft>
                <a:spcPts val="0"/>
              </a:spcAft>
            </a:pPr>
            <a:endParaRPr lang="en-US" sz="2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2800" dirty="0" err="1"/>
              <a:t>Selanjutnya</a:t>
            </a:r>
            <a:r>
              <a:rPr lang="en-US" sz="2800" dirty="0"/>
              <a:t>, </a:t>
            </a:r>
            <a:r>
              <a:rPr lang="en-US" sz="2800" dirty="0" err="1"/>
              <a:t>tahap</a:t>
            </a:r>
            <a:r>
              <a:rPr lang="en-US" sz="2800" dirty="0"/>
              <a:t> processing, data yang </a:t>
            </a:r>
            <a:r>
              <a:rPr lang="en-US" sz="2800" dirty="0" err="1"/>
              <a:t>sudah</a:t>
            </a:r>
            <a:r>
              <a:rPr lang="en-US" sz="2800" dirty="0"/>
              <a:t> </a:t>
            </a:r>
            <a:r>
              <a:rPr lang="en-US" sz="2800" dirty="0" err="1"/>
              <a:t>diproses</a:t>
            </a:r>
            <a:r>
              <a:rPr lang="en-US" sz="2800" dirty="0"/>
              <a:t> </a:t>
            </a:r>
            <a:r>
              <a:rPr lang="en-US" sz="2800" dirty="0" err="1"/>
              <a:t>dibagi</a:t>
            </a:r>
            <a:r>
              <a:rPr lang="en-US" sz="2800" dirty="0"/>
              <a:t> set </a:t>
            </a:r>
            <a:r>
              <a:rPr lang="en-US" sz="2800" dirty="0" err="1"/>
              <a:t>pelatihan</a:t>
            </a:r>
            <a:r>
              <a:rPr lang="en-US" sz="2800" dirty="0"/>
              <a:t> dan set </a:t>
            </a:r>
            <a:r>
              <a:rPr lang="en-US" sz="2800" dirty="0" err="1"/>
              <a:t>pengujian</a:t>
            </a:r>
            <a:r>
              <a:rPr lang="en-US" sz="2800" dirty="0"/>
              <a:t> 80:20. Lalu, Model </a:t>
            </a:r>
            <a:r>
              <a:rPr lang="en-US" sz="2800" dirty="0" err="1"/>
              <a:t>dibangun</a:t>
            </a:r>
            <a:r>
              <a:rPr lang="en-US" sz="2800" dirty="0"/>
              <a:t> dan </a:t>
            </a:r>
            <a:r>
              <a:rPr lang="en-US" sz="2800" dirty="0" err="1"/>
              <a:t>dilatih</a:t>
            </a:r>
            <a:r>
              <a:rPr lang="en-US" sz="2800" dirty="0"/>
              <a:t> </a:t>
            </a:r>
            <a:r>
              <a:rPr lang="en-US" sz="2800" dirty="0" err="1"/>
              <a:t>menggunakan</a:t>
            </a:r>
            <a:r>
              <a:rPr lang="en-US" sz="2800" dirty="0"/>
              <a:t> layer 25 dan 35 unit, </a:t>
            </a:r>
            <a:r>
              <a:rPr lang="en-US" sz="2800" dirty="0" err="1"/>
              <a:t>lapisan</a:t>
            </a:r>
            <a:r>
              <a:rPr lang="en-US" sz="2800" dirty="0"/>
              <a:t> dropout </a:t>
            </a:r>
            <a:r>
              <a:rPr lang="en-US" sz="2800" dirty="0" err="1"/>
              <a:t>untuk</a:t>
            </a:r>
            <a:r>
              <a:rPr lang="en-US" sz="2800" dirty="0"/>
              <a:t> </a:t>
            </a:r>
            <a:r>
              <a:rPr lang="en-US" sz="2800" dirty="0" err="1"/>
              <a:t>mencegah</a:t>
            </a:r>
            <a:r>
              <a:rPr lang="en-US" sz="2800" dirty="0"/>
              <a:t> overfitting, dan </a:t>
            </a:r>
            <a:r>
              <a:rPr lang="en-US" sz="2800" dirty="0" err="1"/>
              <a:t>lapisan</a:t>
            </a:r>
            <a:r>
              <a:rPr lang="en-US" sz="2800" dirty="0"/>
              <a:t> dense </a:t>
            </a:r>
            <a:r>
              <a:rPr lang="en-US" sz="2800" dirty="0" err="1"/>
              <a:t>untuk</a:t>
            </a:r>
            <a:r>
              <a:rPr lang="en-US" sz="2800" dirty="0"/>
              <a:t> output. </a:t>
            </a:r>
          </a:p>
          <a:p>
            <a:pPr algn="just" rtl="0">
              <a:spcBef>
                <a:spcPts val="0"/>
              </a:spcBef>
              <a:spcAft>
                <a:spcPts val="0"/>
              </a:spcAft>
            </a:pPr>
            <a:endParaRPr lang="en-US" sz="2800" b="0" i="0" u="none" strike="noStrike" dirty="0">
              <a:solidFill>
                <a:srgbClr val="000000"/>
              </a:solidFill>
              <a:effectLst/>
              <a:latin typeface="Arial" panose="020B0604020202020204" pitchFamily="34" charset="0"/>
            </a:endParaRPr>
          </a:p>
          <a:p>
            <a:pPr algn="just" rtl="0">
              <a:spcBef>
                <a:spcPts val="0"/>
              </a:spcBef>
              <a:spcAft>
                <a:spcPts val="0"/>
              </a:spcAft>
            </a:pPr>
            <a:r>
              <a:rPr lang="nl-NL" sz="2800" dirty="0"/>
              <a:t>tahap postprocessing, model dievaluasi menggunakan metrik</a:t>
            </a:r>
            <a:r>
              <a:rPr lang="en-US" sz="2800" b="0" i="0" u="none" strike="noStrike" dirty="0">
                <a:solidFill>
                  <a:srgbClr val="000000"/>
                </a:solidFill>
                <a:effectLst/>
                <a:latin typeface="Arial" panose="020B0604020202020204" pitchFamily="34" charset="0"/>
              </a:rPr>
              <a:t> </a:t>
            </a:r>
            <a:r>
              <a:rPr lang="en-US" sz="2800" b="0" i="0" u="none" strike="noStrike" dirty="0" err="1">
                <a:solidFill>
                  <a:srgbClr val="000000"/>
                </a:solidFill>
                <a:effectLst/>
                <a:latin typeface="Arial" panose="020B0604020202020204" pitchFamily="34" charset="0"/>
              </a:rPr>
              <a:t>evaluasi</a:t>
            </a:r>
            <a:r>
              <a:rPr lang="en-US" sz="2800" b="0" i="0" u="none" strike="noStrike" dirty="0">
                <a:solidFill>
                  <a:srgbClr val="000000"/>
                </a:solidFill>
                <a:effectLst/>
                <a:latin typeface="Arial" panose="020B0604020202020204" pitchFamily="34" charset="0"/>
              </a:rPr>
              <a:t> </a:t>
            </a:r>
            <a:r>
              <a:rPr lang="en-US" sz="2800" b="0" i="0" u="none" strike="noStrike" dirty="0" err="1">
                <a:solidFill>
                  <a:srgbClr val="000000"/>
                </a:solidFill>
                <a:effectLst/>
                <a:latin typeface="Arial" panose="020B0604020202020204" pitchFamily="34" charset="0"/>
              </a:rPr>
              <a:t>regresi</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8</a:t>
            </a:fld>
            <a:endParaRPr lang="en-US"/>
          </a:p>
        </p:txBody>
      </p:sp>
    </p:spTree>
    <p:extLst>
      <p:ext uri="{BB962C8B-B14F-4D97-AF65-F5344CB8AC3E}">
        <p14:creationId xmlns:p14="http://schemas.microsoft.com/office/powerpoint/2010/main" val="1061375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highlight>
                  <a:srgbClr val="FFFF00"/>
                </a:highlight>
                <a:latin typeface="Arial" panose="020B0604020202020204" pitchFamily="34" charset="0"/>
              </a:rPr>
              <a:t>Gambar di </a:t>
            </a:r>
            <a:r>
              <a:rPr lang="en-US" sz="1800" b="0" i="0" u="none" strike="noStrike" dirty="0" err="1">
                <a:solidFill>
                  <a:srgbClr val="000000"/>
                </a:solidFill>
                <a:effectLst/>
                <a:highlight>
                  <a:srgbClr val="FFFF00"/>
                </a:highlight>
                <a:latin typeface="Arial" panose="020B0604020202020204" pitchFamily="34" charset="0"/>
              </a:rPr>
              <a:t>sebelah</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kanan</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merupakan</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perancangan</a:t>
            </a:r>
            <a:r>
              <a:rPr lang="en-US" sz="1800" b="0" i="0" u="none" strike="noStrike" dirty="0">
                <a:solidFill>
                  <a:srgbClr val="000000"/>
                </a:solidFill>
                <a:effectLst/>
                <a:highlight>
                  <a:srgbClr val="FFFF00"/>
                </a:highlight>
                <a:latin typeface="Arial" panose="020B0604020202020204" pitchFamily="34" charset="0"/>
              </a:rPr>
              <a:t> </a:t>
            </a:r>
            <a:r>
              <a:rPr lang="en-US" sz="1800" b="0" i="0" u="none" strike="noStrike" dirty="0" err="1">
                <a:solidFill>
                  <a:srgbClr val="000000"/>
                </a:solidFill>
                <a:effectLst/>
                <a:highlight>
                  <a:srgbClr val="FFFF00"/>
                </a:highlight>
                <a:latin typeface="Arial" panose="020B0604020202020204" pitchFamily="34" charset="0"/>
              </a:rPr>
              <a:t>sistem</a:t>
            </a:r>
            <a:r>
              <a:rPr lang="en-US" sz="1800" b="0" i="0" u="none" strike="noStrike" dirty="0">
                <a:solidFill>
                  <a:srgbClr val="000000"/>
                </a:solidFill>
                <a:effectLst/>
                <a:highlight>
                  <a:srgbClr val="FFFF00"/>
                </a:highlight>
                <a:latin typeface="Arial" panose="020B0604020202020204" pitchFamily="34" charset="0"/>
              </a:rPr>
              <a:t> smart farming</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dimana</a:t>
            </a:r>
            <a:r>
              <a:rPr lang="en-US" sz="1800" b="0" i="0" u="none" strike="noStrike" dirty="0">
                <a:solidFill>
                  <a:srgbClr val="000000"/>
                </a:solidFill>
                <a:effectLst/>
                <a:latin typeface="Arial" panose="020B0604020202020204" pitchFamily="34" charset="0"/>
              </a:rPr>
              <a:t> node </a:t>
            </a:r>
            <a:r>
              <a:rPr lang="en-US" sz="1800" b="0" i="0" u="none" strike="noStrike" dirty="0" err="1">
                <a:solidFill>
                  <a:srgbClr val="000000"/>
                </a:solidFill>
                <a:effectLst/>
                <a:latin typeface="Arial" panose="020B0604020202020204" pitchFamily="34" charset="0"/>
              </a:rPr>
              <a:t>mcu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membaca</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melalui</a:t>
            </a:r>
            <a:r>
              <a:rPr lang="en-US" sz="1800" b="0" i="0" u="none" strike="noStrike" dirty="0">
                <a:solidFill>
                  <a:srgbClr val="000000"/>
                </a:solidFill>
                <a:effectLst/>
                <a:latin typeface="Arial" panose="020B0604020202020204" pitchFamily="34" charset="0"/>
              </a:rPr>
              <a:t> sensor-sensor </a:t>
            </a:r>
            <a:r>
              <a:rPr lang="en-US" sz="1800" b="0" i="0" u="none" strike="noStrike" dirty="0" err="1">
                <a:solidFill>
                  <a:srgbClr val="000000"/>
                </a:solidFill>
                <a:effectLst/>
                <a:latin typeface="Arial" panose="020B0604020202020204" pitchFamily="34" charset="0"/>
              </a:rPr>
              <a:t>dari</a:t>
            </a:r>
            <a:r>
              <a:rPr lang="en-US" sz="1800" b="0" i="0" u="none" strike="noStrike" dirty="0">
                <a:solidFill>
                  <a:srgbClr val="000000"/>
                </a:solidFill>
                <a:effectLst/>
                <a:latin typeface="Arial" panose="020B0604020202020204" pitchFamily="34" charset="0"/>
              </a:rPr>
              <a:t> NPK, Soil Moisture, pH sensor </a:t>
            </a:r>
            <a:r>
              <a:rPr lang="en-US" sz="1800" b="0" i="0" u="none" strike="noStrike" dirty="0" err="1">
                <a:solidFill>
                  <a:srgbClr val="000000"/>
                </a:solidFill>
                <a:effectLst/>
                <a:latin typeface="Arial" panose="020B0604020202020204" pitchFamily="34" charset="0"/>
              </a:rPr>
              <a:t>sebagai</a:t>
            </a:r>
            <a:r>
              <a:rPr lang="en-US" sz="1800" b="0" i="0" u="none" strike="noStrike" dirty="0">
                <a:solidFill>
                  <a:srgbClr val="000000"/>
                </a:solidFill>
                <a:effectLst/>
                <a:latin typeface="Arial" panose="020B0604020202020204" pitchFamily="34" charset="0"/>
              </a:rPr>
              <a:t> input parameter, yang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dikirim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a:t>
            </a:r>
            <a:r>
              <a:rPr lang="en-US" sz="1800" b="0" i="1" u="none" strike="noStrike" dirty="0">
                <a:solidFill>
                  <a:srgbClr val="000000"/>
                </a:solidFill>
                <a:effectLst/>
                <a:latin typeface="Arial" panose="020B0604020202020204" pitchFamily="34" charset="0"/>
              </a:rPr>
              <a:t>cloud server </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sebagai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databse</a:t>
            </a:r>
            <a:r>
              <a:rPr lang="en-US" sz="1800" b="0" i="0" u="none" strike="noStrike" dirty="0">
                <a:solidFill>
                  <a:srgbClr val="000000"/>
                </a:solidFill>
                <a:effectLst/>
                <a:latin typeface="Arial" panose="020B0604020202020204" pitchFamily="34" charset="0"/>
              </a:rPr>
              <a:t> server </a:t>
            </a:r>
            <a:r>
              <a:rPr lang="en-US" sz="1800" b="0" i="0" u="none" strike="noStrike" dirty="0" err="1">
                <a:solidFill>
                  <a:srgbClr val="000000"/>
                </a:solidFill>
                <a:effectLst/>
                <a:latin typeface="Arial" panose="020B0604020202020204" pitchFamily="34" charset="0"/>
              </a:rPr>
              <a:t>melalui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wifi</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disambungkan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a:t>
            </a:r>
            <a:r>
              <a:rPr lang="en-US" sz="1800" b="0" i="0" u="none" strike="noStrike" dirty="0">
                <a:solidFill>
                  <a:srgbClr val="000000"/>
                </a:solidFill>
                <a:effectLst/>
                <a:latin typeface="Arial" panose="020B0604020202020204" pitchFamily="34" charset="0"/>
              </a:rPr>
              <a:t> user.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err="1">
                <a:solidFill>
                  <a:srgbClr val="000000"/>
                </a:solidFill>
                <a:effectLst/>
                <a:latin typeface="Arial" panose="020B0604020202020204" pitchFamily="34" charset="0"/>
              </a:rPr>
              <a:t>Selanjutnya</a:t>
            </a:r>
            <a:r>
              <a:rPr lang="en-US" sz="1800" b="0" i="0" u="none" strike="noStrike" dirty="0">
                <a:solidFill>
                  <a:srgbClr val="000000"/>
                </a:solidFill>
                <a:effectLst/>
                <a:latin typeface="Arial" panose="020B0604020202020204" pitchFamily="34" charset="0"/>
              </a:rPr>
              <a:t>, data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disimpan</a:t>
            </a:r>
            <a:r>
              <a:rPr lang="en-US" sz="1800" b="0" i="0" u="none" strike="noStrike" dirty="0">
                <a:solidFill>
                  <a:srgbClr val="000000"/>
                </a:solidFill>
                <a:effectLst/>
                <a:latin typeface="Arial" panose="020B0604020202020204" pitchFamily="34" charset="0"/>
              </a:rPr>
              <a:t> pada database </a:t>
            </a:r>
            <a:r>
              <a:rPr lang="en-US" sz="1800" b="0" i="0" u="none" strike="noStrike" dirty="0" err="1">
                <a:solidFill>
                  <a:srgbClr val="000000"/>
                </a:solidFill>
                <a:effectLst/>
                <a:latin typeface="Arial" panose="020B0604020202020204" pitchFamily="34" charset="0"/>
              </a:rPr>
              <a:t>sebagai</a:t>
            </a:r>
            <a:r>
              <a:rPr lang="en-US" sz="1800" b="0" i="0" u="none" strike="noStrike" dirty="0">
                <a:solidFill>
                  <a:srgbClr val="000000"/>
                </a:solidFill>
                <a:effectLst/>
                <a:latin typeface="Arial" panose="020B0604020202020204" pitchFamily="34" charset="0"/>
              </a:rPr>
              <a:t> parameter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melakukan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estimasii</a:t>
            </a:r>
            <a:r>
              <a:rPr lang="en-US" sz="1800" b="0" i="0" u="none" strike="noStrike" dirty="0">
                <a:solidFill>
                  <a:srgbClr val="000000"/>
                </a:solidFill>
                <a:effectLst/>
                <a:latin typeface="Arial" panose="020B0604020202020204" pitchFamily="34" charset="0"/>
              </a:rPr>
              <a:t>. Lalu, </a:t>
            </a:r>
            <a:r>
              <a:rPr lang="en-US" sz="1800" b="0" i="0" u="none" strike="noStrike" dirty="0" err="1">
                <a:solidFill>
                  <a:srgbClr val="000000"/>
                </a:solidFill>
                <a:effectLst/>
                <a:latin typeface="Arial" panose="020B0604020202020204" pitchFamily="34" charset="0"/>
              </a:rPr>
              <a:t>nantinya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estimasi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menggunakan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metode</a:t>
            </a:r>
            <a:r>
              <a:rPr lang="en-US" sz="1800" b="0" i="0" u="none" strike="noStrike" dirty="0">
                <a:solidFill>
                  <a:srgbClr val="000000"/>
                </a:solidFill>
                <a:effectLst/>
                <a:latin typeface="Arial" panose="020B0604020202020204" pitchFamily="34" charset="0"/>
              </a:rPr>
              <a:t> LSTM </a:t>
            </a:r>
            <a:r>
              <a:rPr lang="en-US" sz="1800" b="0" i="0" u="none" strike="noStrike" dirty="0" err="1">
                <a:solidFill>
                  <a:srgbClr val="000000"/>
                </a:solidFill>
                <a:effectLst/>
                <a:latin typeface="Arial" panose="020B0604020202020204" pitchFamily="34" charset="0"/>
              </a:rPr>
              <a:t>untuk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memberikan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hasil</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kebutuhan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nutrisi</a:t>
            </a:r>
            <a:r>
              <a:rPr lang="en-US" sz="1800" b="0" i="0" u="none" strike="noStrike" dirty="0">
                <a:solidFill>
                  <a:srgbClr val="000000"/>
                </a:solidFill>
                <a:effectLst/>
                <a:latin typeface="Arial" panose="020B0604020202020204" pitchFamily="34" charset="0"/>
              </a:rPr>
              <a:t> pada </a:t>
            </a:r>
            <a:r>
              <a:rPr lang="en-US" sz="1800" b="0" i="0" u="none" strike="noStrike" dirty="0" err="1">
                <a:solidFill>
                  <a:srgbClr val="000000"/>
                </a:solidFill>
                <a:effectLst/>
                <a:latin typeface="Arial" panose="020B0604020202020204" pitchFamily="34" charset="0"/>
              </a:rPr>
              <a:t>tanaman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terung</a:t>
            </a:r>
            <a:r>
              <a:rPr lang="en-US" sz="1800" b="0" i="0" u="none" strike="noStrike" dirty="0">
                <a:solidFill>
                  <a:srgbClr val="000000"/>
                </a:solidFill>
                <a:effectLst/>
                <a:latin typeface="Arial" panose="020B0604020202020204" pitchFamily="34" charset="0"/>
              </a:rPr>
              <a:t> di </a:t>
            </a:r>
            <a:r>
              <a:rPr lang="en-US" sz="1800" b="0" i="0" u="none" strike="noStrike" dirty="0" err="1">
                <a:solidFill>
                  <a:srgbClr val="000000"/>
                </a:solidFill>
                <a:effectLst/>
                <a:latin typeface="Arial" panose="020B0604020202020204" pitchFamily="34" charset="0"/>
              </a:rPr>
              <a:t>waktu</a:t>
            </a:r>
            <a:r>
              <a:rPr lang="en-US" sz="1800" b="0" i="0" u="none" strike="noStrike" dirty="0">
                <a:solidFill>
                  <a:srgbClr val="000000"/>
                </a:solidFill>
                <a:effectLst/>
                <a:latin typeface="Arial" panose="020B0604020202020204" pitchFamily="34" charset="0"/>
              </a:rPr>
              <a:t> yang </a:t>
            </a:r>
            <a:r>
              <a:rPr lang="en-US" sz="1800" b="0" i="0" u="none" strike="noStrike" dirty="0" err="1">
                <a:solidFill>
                  <a:srgbClr val="000000"/>
                </a:solidFill>
                <a:effectLst/>
                <a:latin typeface="Arial" panose="020B0604020202020204" pitchFamily="34" charset="0"/>
              </a:rPr>
              <a:t>mendatang</a:t>
            </a:r>
            <a:endParaRPr lang="en-US" b="0" dirty="0">
              <a:effectLst/>
            </a:endParaRPr>
          </a:p>
          <a:p>
            <a:pPr algn="just" rtl="0">
              <a:spcBef>
                <a:spcPts val="0"/>
              </a:spcBef>
              <a:spcAft>
                <a:spcPts val="0"/>
              </a:spcAft>
            </a:pPr>
            <a:br>
              <a:rPr lang="en-US" b="0" dirty="0">
                <a:effectLst/>
              </a:rPr>
            </a:br>
            <a:r>
              <a:rPr lang="en-US" sz="1800" b="0" i="0" u="none" strike="noStrike" dirty="0" err="1">
                <a:solidFill>
                  <a:srgbClr val="000000"/>
                </a:solidFill>
                <a:effectLst/>
                <a:latin typeface="Times New Roman" panose="02020603050405020304" pitchFamily="18" charset="0"/>
              </a:rPr>
              <a:t>Berdasarkan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ahli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pertanian</a:t>
            </a:r>
            <a:r>
              <a:rPr lang="en-US" sz="1800" b="0" i="0" u="none" strike="noStrike" dirty="0">
                <a:solidFill>
                  <a:srgbClr val="000000"/>
                </a:solidFill>
                <a:effectLst/>
                <a:latin typeface="Times New Roman" panose="02020603050405020304" pitchFamily="18" charset="0"/>
              </a:rPr>
              <a:t> dan </a:t>
            </a:r>
            <a:r>
              <a:rPr lang="en-US" sz="1800" b="0" i="0" u="none" strike="noStrike" dirty="0" err="1">
                <a:solidFill>
                  <a:srgbClr val="000000"/>
                </a:solidFill>
                <a:effectLst/>
                <a:latin typeface="Times New Roman" panose="02020603050405020304" pitchFamily="18" charset="0"/>
              </a:rPr>
              <a:t>jurnal</a:t>
            </a:r>
            <a:r>
              <a:rPr lang="en-US" sz="1800" b="0" i="0" u="none" strike="noStrike" dirty="0">
                <a:solidFill>
                  <a:srgbClr val="000000"/>
                </a:solidFill>
                <a:effectLst/>
                <a:latin typeface="Times New Roman" panose="02020603050405020304" pitchFamily="18" charset="0"/>
              </a:rPr>
              <a:t> yang </a:t>
            </a:r>
            <a:r>
              <a:rPr lang="en-US" sz="1800" b="0" i="0" u="none" strike="noStrike" dirty="0" err="1">
                <a:solidFill>
                  <a:srgbClr val="000000"/>
                </a:solidFill>
                <a:effectLst/>
                <a:latin typeface="Times New Roman" panose="02020603050405020304" pitchFamily="18" charset="0"/>
              </a:rPr>
              <a:t>telah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dibaca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perkiraan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untuk</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kebutuhan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nutrisi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terung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dalam</a:t>
            </a:r>
            <a:r>
              <a:rPr lang="en-US" sz="1800" b="0" i="0" u="none" strike="noStrike" dirty="0">
                <a:solidFill>
                  <a:srgbClr val="000000"/>
                </a:solidFill>
                <a:effectLst/>
                <a:latin typeface="Times New Roman" panose="02020603050405020304" pitchFamily="18" charset="0"/>
              </a:rPr>
              <a:t> ppm (parts per million)</a:t>
            </a:r>
            <a:endParaRPr lang="en-US" b="0" dirty="0">
              <a:effectLst/>
            </a:endParaRPr>
          </a:p>
        </p:txBody>
      </p:sp>
      <p:sp>
        <p:nvSpPr>
          <p:cNvPr id="4" name="Slide Number Placeholder 3"/>
          <p:cNvSpPr>
            <a:spLocks noGrp="1"/>
          </p:cNvSpPr>
          <p:nvPr>
            <p:ph type="sldNum" sz="quarter" idx="5"/>
          </p:nvPr>
        </p:nvSpPr>
        <p:spPr/>
        <p:txBody>
          <a:bodyPr/>
          <a:lstStyle/>
          <a:p>
            <a:fld id="{EA626855-B5ED-4887-A40F-9ECA68298807}" type="slidenum">
              <a:rPr lang="en-US" smtClean="0"/>
              <a:t>9</a:t>
            </a:fld>
            <a:endParaRPr lang="en-US"/>
          </a:p>
        </p:txBody>
      </p:sp>
    </p:spTree>
    <p:extLst>
      <p:ext uri="{BB962C8B-B14F-4D97-AF65-F5344CB8AC3E}">
        <p14:creationId xmlns:p14="http://schemas.microsoft.com/office/powerpoint/2010/main" val="2882167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688617" y="933306"/>
            <a:ext cx="10998167" cy="54869"/>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lIns="90758" tIns="45372" rIns="90758" bIns="45372" rtlCol="0" anchor="ctr"/>
          <a:lstStyle/>
          <a:p>
            <a:pPr algn="ctr"/>
            <a:endParaRPr lang="en-US" sz="1900"/>
          </a:p>
        </p:txBody>
      </p:sp>
      <p:sp>
        <p:nvSpPr>
          <p:cNvPr id="8" name="Title 9"/>
          <p:cNvSpPr>
            <a:spLocks noGrp="1"/>
          </p:cNvSpPr>
          <p:nvPr>
            <p:ph type="title" hasCustomPrompt="1"/>
          </p:nvPr>
        </p:nvSpPr>
        <p:spPr>
          <a:xfrm>
            <a:off x="576197" y="260495"/>
            <a:ext cx="11110587" cy="628960"/>
          </a:xfrm>
          <a:prstGeom prst="rect">
            <a:avLst/>
          </a:prstGeom>
        </p:spPr>
        <p:txBody>
          <a:bodyPr lIns="90758" tIns="45372" rIns="90758" bIns="45372"/>
          <a:lstStyle>
            <a:lvl1pPr>
              <a:defRPr sz="4000" b="1" baseline="0">
                <a:solidFill>
                  <a:schemeClr val="tx1"/>
                </a:solidFill>
                <a:latin typeface="Myriad Pro" charset="0"/>
                <a:ea typeface="Myriad Pro" charset="0"/>
                <a:cs typeface="Myriad Pro" charset="0"/>
              </a:defRPr>
            </a:lvl1pPr>
          </a:lstStyle>
          <a:p>
            <a:r>
              <a:rPr lang="en-US" dirty="0"/>
              <a:t>Slide Full Text</a:t>
            </a:r>
          </a:p>
        </p:txBody>
      </p:sp>
      <p:sp>
        <p:nvSpPr>
          <p:cNvPr id="3" name="Text Placeholder 2"/>
          <p:cNvSpPr>
            <a:spLocks noGrp="1"/>
          </p:cNvSpPr>
          <p:nvPr>
            <p:ph type="body" sz="quarter" idx="13" hasCustomPrompt="1"/>
          </p:nvPr>
        </p:nvSpPr>
        <p:spPr>
          <a:xfrm>
            <a:off x="576197" y="1047367"/>
            <a:ext cx="11368155" cy="5864045"/>
          </a:xfrm>
          <a:prstGeom prst="rect">
            <a:avLst/>
          </a:prstGeom>
        </p:spPr>
        <p:txBody>
          <a:bodyPr lIns="90758" tIns="45372" rIns="90758" bIns="45372"/>
          <a:lstStyle>
            <a:lvl1pPr marL="0" indent="0">
              <a:buNone/>
              <a:defRPr sz="2600" b="1">
                <a:latin typeface="Myriad Pro" charset="0"/>
                <a:ea typeface="Myriad Pro" charset="0"/>
                <a:cs typeface="Myriad Pro" charset="0"/>
              </a:defRPr>
            </a:lvl1pPr>
            <a:lvl2pPr marL="535907" indent="0">
              <a:buNone/>
              <a:defRPr sz="2200" baseline="0">
                <a:latin typeface="Myriad Pro" charset="0"/>
                <a:ea typeface="Myriad Pro" charset="0"/>
                <a:cs typeface="Myriad Pro" charset="0"/>
              </a:defRPr>
            </a:lvl2pPr>
            <a:lvl4pPr marL="1875668" indent="-267947">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867348"/>
            <a:ext cx="9043988" cy="909818"/>
          </a:xfrm>
          <a:prstGeom prst="rect">
            <a:avLst/>
          </a:prstGeom>
        </p:spPr>
      </p:pic>
      <p:pic>
        <p:nvPicPr>
          <p:cNvPr id="2" name="Picture 4" descr="Logo Unpad – Universitas Padjadjaran">
            <a:extLst>
              <a:ext uri="{FF2B5EF4-FFF2-40B4-BE49-F238E27FC236}">
                <a16:creationId xmlns:a16="http://schemas.microsoft.com/office/drawing/2014/main" id="{BB3F7F7D-12C9-52CC-2260-FB99AC9FF38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0513" r="9439" b="3842"/>
          <a:stretch/>
        </p:blipFill>
        <p:spPr bwMode="auto">
          <a:xfrm>
            <a:off x="11502387" y="49907"/>
            <a:ext cx="689613" cy="713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EE2718-3530-7216-7F49-513045CC21A4}"/>
              </a:ext>
            </a:extLst>
          </p:cNvPr>
          <p:cNvSpPr txBox="1"/>
          <p:nvPr userDrawn="1"/>
        </p:nvSpPr>
        <p:spPr>
          <a:xfrm>
            <a:off x="731520" y="7025260"/>
            <a:ext cx="8058149" cy="400110"/>
          </a:xfrm>
          <a:prstGeom prst="rect">
            <a:avLst/>
          </a:prstGeom>
          <a:noFill/>
        </p:spPr>
        <p:txBody>
          <a:bodyPr wrap="square">
            <a:spAutoFit/>
          </a:bodyPr>
          <a:lstStyle/>
          <a:p>
            <a:r>
              <a:rPr lang="en-US" sz="2000" b="1" dirty="0">
                <a:solidFill>
                  <a:srgbClr val="006666"/>
                </a:solidFill>
              </a:rPr>
              <a:t>--</a:t>
            </a:r>
            <a:endParaRPr lang="en-ID" sz="2000" b="1" dirty="0">
              <a:solidFill>
                <a:srgbClr val="006666"/>
              </a:solidFill>
            </a:endParaRPr>
          </a:p>
        </p:txBody>
      </p:sp>
      <p:sp>
        <p:nvSpPr>
          <p:cNvPr id="7" name="Slide Number Placeholder 3">
            <a:extLst>
              <a:ext uri="{FF2B5EF4-FFF2-40B4-BE49-F238E27FC236}">
                <a16:creationId xmlns:a16="http://schemas.microsoft.com/office/drawing/2014/main" id="{4F4942FE-E59F-EFE5-243B-23B1C6E78AFE}"/>
              </a:ext>
            </a:extLst>
          </p:cNvPr>
          <p:cNvSpPr txBox="1">
            <a:spLocks/>
          </p:cNvSpPr>
          <p:nvPr userDrawn="1"/>
        </p:nvSpPr>
        <p:spPr bwMode="auto">
          <a:xfrm>
            <a:off x="9471941" y="7140588"/>
            <a:ext cx="2538075" cy="51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74" tIns="46531" rIns="93074" bIns="46531"/>
          <a:lstStyle>
            <a:lvl1pPr defTabSz="1071563">
              <a:defRPr kumimoji="1" sz="3200">
                <a:solidFill>
                  <a:schemeClr val="tx1"/>
                </a:solidFill>
                <a:latin typeface="Times New Roman" pitchFamily="18" charset="0"/>
                <a:cs typeface="Arial" charset="0"/>
              </a:defRPr>
            </a:lvl1pPr>
            <a:lvl2pPr marL="742950" indent="-285750" defTabSz="1071563">
              <a:defRPr kumimoji="1" sz="3200">
                <a:solidFill>
                  <a:schemeClr val="tx1"/>
                </a:solidFill>
                <a:latin typeface="Times New Roman" pitchFamily="18" charset="0"/>
                <a:cs typeface="Arial" charset="0"/>
              </a:defRPr>
            </a:lvl2pPr>
            <a:lvl3pPr marL="1143000" indent="-228600" defTabSz="1071563">
              <a:defRPr kumimoji="1" sz="3200">
                <a:solidFill>
                  <a:schemeClr val="tx1"/>
                </a:solidFill>
                <a:latin typeface="Times New Roman" pitchFamily="18" charset="0"/>
                <a:cs typeface="Arial" charset="0"/>
              </a:defRPr>
            </a:lvl3pPr>
            <a:lvl4pPr marL="1600200" indent="-228600" defTabSz="1071563">
              <a:defRPr kumimoji="1" sz="3200">
                <a:solidFill>
                  <a:schemeClr val="tx1"/>
                </a:solidFill>
                <a:latin typeface="Times New Roman" pitchFamily="18" charset="0"/>
                <a:cs typeface="Arial" charset="0"/>
              </a:defRPr>
            </a:lvl4pPr>
            <a:lvl5pPr marL="2057400" indent="-228600" defTabSz="1071563">
              <a:defRPr kumimoji="1" sz="3200">
                <a:solidFill>
                  <a:schemeClr val="tx1"/>
                </a:solidFill>
                <a:latin typeface="Times New Roman" pitchFamily="18" charset="0"/>
                <a:cs typeface="Arial" charset="0"/>
              </a:defRPr>
            </a:lvl5pPr>
            <a:lvl6pPr marL="2514600" indent="-228600" defTabSz="1071563" eaLnBrk="0" fontAlgn="base" hangingPunct="0">
              <a:spcBef>
                <a:spcPct val="0"/>
              </a:spcBef>
              <a:spcAft>
                <a:spcPct val="0"/>
              </a:spcAft>
              <a:defRPr kumimoji="1" sz="3200">
                <a:solidFill>
                  <a:schemeClr val="tx1"/>
                </a:solidFill>
                <a:latin typeface="Times New Roman" pitchFamily="18" charset="0"/>
                <a:cs typeface="Arial" charset="0"/>
              </a:defRPr>
            </a:lvl6pPr>
            <a:lvl7pPr marL="2971800" indent="-228600" defTabSz="1071563" eaLnBrk="0" fontAlgn="base" hangingPunct="0">
              <a:spcBef>
                <a:spcPct val="0"/>
              </a:spcBef>
              <a:spcAft>
                <a:spcPct val="0"/>
              </a:spcAft>
              <a:defRPr kumimoji="1" sz="3200">
                <a:solidFill>
                  <a:schemeClr val="tx1"/>
                </a:solidFill>
                <a:latin typeface="Times New Roman" pitchFamily="18" charset="0"/>
                <a:cs typeface="Arial" charset="0"/>
              </a:defRPr>
            </a:lvl7pPr>
            <a:lvl8pPr marL="3429000" indent="-228600" defTabSz="1071563" eaLnBrk="0" fontAlgn="base" hangingPunct="0">
              <a:spcBef>
                <a:spcPct val="0"/>
              </a:spcBef>
              <a:spcAft>
                <a:spcPct val="0"/>
              </a:spcAft>
              <a:defRPr kumimoji="1" sz="3200">
                <a:solidFill>
                  <a:schemeClr val="tx1"/>
                </a:solidFill>
                <a:latin typeface="Times New Roman" pitchFamily="18" charset="0"/>
                <a:cs typeface="Arial" charset="0"/>
              </a:defRPr>
            </a:lvl8pPr>
            <a:lvl9pPr marL="3886200" indent="-228600" defTabSz="1071563" eaLnBrk="0" fontAlgn="base" hangingPunct="0">
              <a:spcBef>
                <a:spcPct val="0"/>
              </a:spcBef>
              <a:spcAft>
                <a:spcPct val="0"/>
              </a:spcAft>
              <a:defRPr kumimoji="1" sz="3200">
                <a:solidFill>
                  <a:schemeClr val="tx1"/>
                </a:solidFill>
                <a:latin typeface="Times New Roman" pitchFamily="18" charset="0"/>
                <a:cs typeface="Arial" charset="0"/>
              </a:defRPr>
            </a:lvl9pPr>
          </a:lstStyle>
          <a:p>
            <a:pPr algn="r">
              <a:lnSpc>
                <a:spcPct val="90000"/>
              </a:lnSpc>
              <a:spcBef>
                <a:spcPts val="995"/>
              </a:spcBef>
            </a:pPr>
            <a:fld id="{B7E01A30-7BCA-4F21-BFEC-488CF976AF61}" type="slidenum">
              <a:rPr kumimoji="0" lang="ar-KW" sz="1900">
                <a:solidFill>
                  <a:srgbClr val="002060"/>
                </a:solidFill>
              </a:rPr>
              <a:pPr algn="r">
                <a:lnSpc>
                  <a:spcPct val="90000"/>
                </a:lnSpc>
                <a:spcBef>
                  <a:spcPts val="995"/>
                </a:spcBef>
              </a:pPr>
              <a:t>‹#›</a:t>
            </a:fld>
            <a:endParaRPr kumimoji="0" lang="en-US" sz="1900">
              <a:solidFill>
                <a:srgbClr val="002060"/>
              </a:solidFill>
            </a:endParaRPr>
          </a:p>
        </p:txBody>
      </p:sp>
    </p:spTree>
    <p:extLst>
      <p:ext uri="{BB962C8B-B14F-4D97-AF65-F5344CB8AC3E}">
        <p14:creationId xmlns:p14="http://schemas.microsoft.com/office/powerpoint/2010/main" val="503905249"/>
      </p:ext>
    </p:extLst>
  </p:cSld>
  <p:clrMapOvr>
    <a:masterClrMapping/>
  </p:clrMapOvr>
  <p:extLst>
    <p:ext uri="{DCECCB84-F9BA-43D5-87BE-67443E8EF086}">
      <p15:sldGuideLst xmlns:p15="http://schemas.microsoft.com/office/powerpoint/2012/main">
        <p15:guide id="1" orient="horz" pos="2449"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DF0139-4A4A-9998-CDEE-D0075BC62983}"/>
              </a:ext>
            </a:extLst>
          </p:cNvPr>
          <p:cNvSpPr>
            <a:spLocks noGrp="1"/>
          </p:cNvSpPr>
          <p:nvPr>
            <p:ph type="dt" sz="half" idx="10"/>
          </p:nvPr>
        </p:nvSpPr>
        <p:spPr/>
        <p:txBody>
          <a:bodyPr/>
          <a:lstStyle/>
          <a:p>
            <a:fld id="{1D8BD707-D9CF-40AE-B4C6-C98DA3205C09}" type="datetimeFigureOut">
              <a:rPr lang="en-US" smtClean="0"/>
              <a:pPr/>
              <a:t>10/6/2024</a:t>
            </a:fld>
            <a:endParaRPr lang="en-US"/>
          </a:p>
        </p:txBody>
      </p:sp>
      <p:sp>
        <p:nvSpPr>
          <p:cNvPr id="3" name="Footer Placeholder 2">
            <a:extLst>
              <a:ext uri="{FF2B5EF4-FFF2-40B4-BE49-F238E27FC236}">
                <a16:creationId xmlns:a16="http://schemas.microsoft.com/office/drawing/2014/main" id="{4A81D38B-11CC-B8CA-F0BD-7E957E55CE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3CB726-5D78-C38B-7455-00DA77C57F0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51476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487631"/>
      </p:ext>
    </p:extLst>
  </p:cSld>
  <p:clrMap bg1="lt1" tx1="dk1" bg2="lt2" tx2="dk2" accent1="accent1" accent2="accent2" accent3="accent3" accent4="accent4" accent5="accent5" accent6="accent6" hlink="hlink" folHlink="folHlink"/>
  <p:sldLayoutIdLst>
    <p:sldLayoutId id="2147483663" r:id="rId1"/>
    <p:sldLayoutId id="2147483825" r:id="rId2"/>
  </p:sldLayoutIdLst>
  <p:hf hdr="0" ftr="0" dt="0"/>
  <p:txStyles>
    <p:titleStyle>
      <a:lvl1pPr algn="l" defTabSz="1071813" rtl="0" eaLnBrk="1" latinLnBrk="0" hangingPunct="1">
        <a:lnSpc>
          <a:spcPct val="90000"/>
        </a:lnSpc>
        <a:spcBef>
          <a:spcPct val="0"/>
        </a:spcBef>
        <a:buNone/>
        <a:defRPr sz="5200" b="1" kern="1200">
          <a:solidFill>
            <a:schemeClr val="bg1"/>
          </a:solidFill>
          <a:latin typeface="Arial" charset="0"/>
          <a:ea typeface="Arial" charset="0"/>
          <a:cs typeface="Arial" charset="0"/>
        </a:defRPr>
      </a:lvl1pPr>
    </p:titleStyle>
    <p:bodyStyle>
      <a:lvl1pPr marL="267947" indent="-267947" algn="l" defTabSz="1071813" rtl="0" eaLnBrk="1" latinLnBrk="0" hangingPunct="1">
        <a:lnSpc>
          <a:spcPct val="90000"/>
        </a:lnSpc>
        <a:spcBef>
          <a:spcPts val="1180"/>
        </a:spcBef>
        <a:buFont typeface="Arial" panose="020B0604020202020204" pitchFamily="34" charset="0"/>
        <a:buChar char="•"/>
        <a:defRPr sz="3300" kern="1200">
          <a:solidFill>
            <a:schemeClr val="tx1"/>
          </a:solidFill>
          <a:latin typeface="+mn-lt"/>
          <a:ea typeface="+mn-ea"/>
          <a:cs typeface="+mn-cs"/>
        </a:defRPr>
      </a:lvl1pPr>
      <a:lvl2pPr marL="803860" indent="-267947" algn="l" defTabSz="1071813" rtl="0" eaLnBrk="1" latinLnBrk="0" hangingPunct="1">
        <a:lnSpc>
          <a:spcPct val="90000"/>
        </a:lnSpc>
        <a:spcBef>
          <a:spcPts val="591"/>
        </a:spcBef>
        <a:buFont typeface="Arial" panose="020B0604020202020204" pitchFamily="34" charset="0"/>
        <a:buChar char="•"/>
        <a:defRPr sz="2800" kern="1200">
          <a:solidFill>
            <a:schemeClr val="tx1"/>
          </a:solidFill>
          <a:latin typeface="+mn-lt"/>
          <a:ea typeface="+mn-ea"/>
          <a:cs typeface="+mn-cs"/>
        </a:defRPr>
      </a:lvl2pPr>
      <a:lvl3pPr marL="1339767" indent="-267947" algn="l" defTabSz="1071813" rtl="0" eaLnBrk="1" latinLnBrk="0" hangingPunct="1">
        <a:lnSpc>
          <a:spcPct val="90000"/>
        </a:lnSpc>
        <a:spcBef>
          <a:spcPts val="591"/>
        </a:spcBef>
        <a:buFont typeface="Arial" panose="020B0604020202020204" pitchFamily="34" charset="0"/>
        <a:buChar char="•"/>
        <a:defRPr sz="2400" kern="1200">
          <a:solidFill>
            <a:schemeClr val="tx1"/>
          </a:solidFill>
          <a:latin typeface="+mn-lt"/>
          <a:ea typeface="+mn-ea"/>
          <a:cs typeface="+mn-cs"/>
        </a:defRPr>
      </a:lvl3pPr>
      <a:lvl4pPr marL="1875668" indent="-267947" algn="l" defTabSz="1071813" rtl="0" eaLnBrk="1" latinLnBrk="0" hangingPunct="1">
        <a:lnSpc>
          <a:spcPct val="90000"/>
        </a:lnSpc>
        <a:spcBef>
          <a:spcPts val="591"/>
        </a:spcBef>
        <a:buFont typeface="Arial" panose="020B0604020202020204" pitchFamily="34" charset="0"/>
        <a:buChar char="•"/>
        <a:defRPr sz="2100" kern="1200">
          <a:solidFill>
            <a:schemeClr val="tx1"/>
          </a:solidFill>
          <a:latin typeface="+mn-lt"/>
          <a:ea typeface="+mn-ea"/>
          <a:cs typeface="+mn-cs"/>
        </a:defRPr>
      </a:lvl4pPr>
      <a:lvl5pPr marL="2411576" indent="-267947" algn="l" defTabSz="1071813" rtl="0" eaLnBrk="1" latinLnBrk="0" hangingPunct="1">
        <a:lnSpc>
          <a:spcPct val="90000"/>
        </a:lnSpc>
        <a:spcBef>
          <a:spcPts val="591"/>
        </a:spcBef>
        <a:buFont typeface="Arial" panose="020B0604020202020204" pitchFamily="34" charset="0"/>
        <a:buChar char="•"/>
        <a:defRPr sz="2100" kern="1200">
          <a:solidFill>
            <a:schemeClr val="tx1"/>
          </a:solidFill>
          <a:latin typeface="+mn-lt"/>
          <a:ea typeface="+mn-ea"/>
          <a:cs typeface="+mn-cs"/>
        </a:defRPr>
      </a:lvl5pPr>
      <a:lvl6pPr marL="2947483" indent="-267947" algn="l" defTabSz="1071813" rtl="0" eaLnBrk="1" latinLnBrk="0" hangingPunct="1">
        <a:lnSpc>
          <a:spcPct val="90000"/>
        </a:lnSpc>
        <a:spcBef>
          <a:spcPts val="591"/>
        </a:spcBef>
        <a:buFont typeface="Arial" panose="020B0604020202020204" pitchFamily="34" charset="0"/>
        <a:buChar char="•"/>
        <a:defRPr sz="2100" kern="1200">
          <a:solidFill>
            <a:schemeClr val="tx1"/>
          </a:solidFill>
          <a:latin typeface="+mn-lt"/>
          <a:ea typeface="+mn-ea"/>
          <a:cs typeface="+mn-cs"/>
        </a:defRPr>
      </a:lvl6pPr>
      <a:lvl7pPr marL="3483379" indent="-267947" algn="l" defTabSz="1071813" rtl="0" eaLnBrk="1" latinLnBrk="0" hangingPunct="1">
        <a:lnSpc>
          <a:spcPct val="90000"/>
        </a:lnSpc>
        <a:spcBef>
          <a:spcPts val="591"/>
        </a:spcBef>
        <a:buFont typeface="Arial" panose="020B0604020202020204" pitchFamily="34" charset="0"/>
        <a:buChar char="•"/>
        <a:defRPr sz="2100" kern="1200">
          <a:solidFill>
            <a:schemeClr val="tx1"/>
          </a:solidFill>
          <a:latin typeface="+mn-lt"/>
          <a:ea typeface="+mn-ea"/>
          <a:cs typeface="+mn-cs"/>
        </a:defRPr>
      </a:lvl7pPr>
      <a:lvl8pPr marL="4019288" indent="-267947" algn="l" defTabSz="1071813" rtl="0" eaLnBrk="1" latinLnBrk="0" hangingPunct="1">
        <a:lnSpc>
          <a:spcPct val="90000"/>
        </a:lnSpc>
        <a:spcBef>
          <a:spcPts val="591"/>
        </a:spcBef>
        <a:buFont typeface="Arial" panose="020B0604020202020204" pitchFamily="34" charset="0"/>
        <a:buChar char="•"/>
        <a:defRPr sz="2100" kern="1200">
          <a:solidFill>
            <a:schemeClr val="tx1"/>
          </a:solidFill>
          <a:latin typeface="+mn-lt"/>
          <a:ea typeface="+mn-ea"/>
          <a:cs typeface="+mn-cs"/>
        </a:defRPr>
      </a:lvl8pPr>
      <a:lvl9pPr marL="4555202" indent="-267947" algn="l" defTabSz="1071813" rtl="0" eaLnBrk="1" latinLnBrk="0" hangingPunct="1">
        <a:lnSpc>
          <a:spcPct val="90000"/>
        </a:lnSpc>
        <a:spcBef>
          <a:spcPts val="591"/>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071813" rtl="0" eaLnBrk="1" latinLnBrk="0" hangingPunct="1">
        <a:defRPr sz="2100" kern="1200">
          <a:solidFill>
            <a:schemeClr val="tx1"/>
          </a:solidFill>
          <a:latin typeface="+mn-lt"/>
          <a:ea typeface="+mn-ea"/>
          <a:cs typeface="+mn-cs"/>
        </a:defRPr>
      </a:lvl1pPr>
      <a:lvl2pPr marL="535907" algn="l" defTabSz="1071813" rtl="0" eaLnBrk="1" latinLnBrk="0" hangingPunct="1">
        <a:defRPr sz="2100" kern="1200">
          <a:solidFill>
            <a:schemeClr val="tx1"/>
          </a:solidFill>
          <a:latin typeface="+mn-lt"/>
          <a:ea typeface="+mn-ea"/>
          <a:cs typeface="+mn-cs"/>
        </a:defRPr>
      </a:lvl2pPr>
      <a:lvl3pPr marL="1071813" algn="l" defTabSz="1071813" rtl="0" eaLnBrk="1" latinLnBrk="0" hangingPunct="1">
        <a:defRPr sz="2100" kern="1200">
          <a:solidFill>
            <a:schemeClr val="tx1"/>
          </a:solidFill>
          <a:latin typeface="+mn-lt"/>
          <a:ea typeface="+mn-ea"/>
          <a:cs typeface="+mn-cs"/>
        </a:defRPr>
      </a:lvl3pPr>
      <a:lvl4pPr marL="1607715" algn="l" defTabSz="1071813" rtl="0" eaLnBrk="1" latinLnBrk="0" hangingPunct="1">
        <a:defRPr sz="2100" kern="1200">
          <a:solidFill>
            <a:schemeClr val="tx1"/>
          </a:solidFill>
          <a:latin typeface="+mn-lt"/>
          <a:ea typeface="+mn-ea"/>
          <a:cs typeface="+mn-cs"/>
        </a:defRPr>
      </a:lvl4pPr>
      <a:lvl5pPr marL="2143620" algn="l" defTabSz="1071813" rtl="0" eaLnBrk="1" latinLnBrk="0" hangingPunct="1">
        <a:defRPr sz="2100" kern="1200">
          <a:solidFill>
            <a:schemeClr val="tx1"/>
          </a:solidFill>
          <a:latin typeface="+mn-lt"/>
          <a:ea typeface="+mn-ea"/>
          <a:cs typeface="+mn-cs"/>
        </a:defRPr>
      </a:lvl5pPr>
      <a:lvl6pPr marL="2679528" algn="l" defTabSz="1071813" rtl="0" eaLnBrk="1" latinLnBrk="0" hangingPunct="1">
        <a:defRPr sz="2100" kern="1200">
          <a:solidFill>
            <a:schemeClr val="tx1"/>
          </a:solidFill>
          <a:latin typeface="+mn-lt"/>
          <a:ea typeface="+mn-ea"/>
          <a:cs typeface="+mn-cs"/>
        </a:defRPr>
      </a:lvl6pPr>
      <a:lvl7pPr marL="3215433" algn="l" defTabSz="1071813" rtl="0" eaLnBrk="1" latinLnBrk="0" hangingPunct="1">
        <a:defRPr sz="2100" kern="1200">
          <a:solidFill>
            <a:schemeClr val="tx1"/>
          </a:solidFill>
          <a:latin typeface="+mn-lt"/>
          <a:ea typeface="+mn-ea"/>
          <a:cs typeface="+mn-cs"/>
        </a:defRPr>
      </a:lvl7pPr>
      <a:lvl8pPr marL="3751338" algn="l" defTabSz="1071813" rtl="0" eaLnBrk="1" latinLnBrk="0" hangingPunct="1">
        <a:defRPr sz="2100" kern="1200">
          <a:solidFill>
            <a:schemeClr val="tx1"/>
          </a:solidFill>
          <a:latin typeface="+mn-lt"/>
          <a:ea typeface="+mn-ea"/>
          <a:cs typeface="+mn-cs"/>
        </a:defRPr>
      </a:lvl8pPr>
      <a:lvl9pPr marL="4287239" algn="l" defTabSz="1071813"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49"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50.svg"/><Relationship Id="rId5" Type="http://schemas.openxmlformats.org/officeDocument/2006/relationships/image" Target="../media/image19.png"/><Relationship Id="rId10" Type="http://schemas.openxmlformats.org/officeDocument/2006/relationships/image" Target="../media/image49.png"/><Relationship Id="rId4" Type="http://schemas.openxmlformats.org/officeDocument/2006/relationships/image" Target="../media/image7.sv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3.jpeg"/><Relationship Id="rId3"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52.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51.png"/><Relationship Id="rId5" Type="http://schemas.openxmlformats.org/officeDocument/2006/relationships/image" Target="../media/image17.png"/><Relationship Id="rId10" Type="http://schemas.openxmlformats.org/officeDocument/2006/relationships/image" Target="../media/image7.svg"/><Relationship Id="rId4" Type="http://schemas.openxmlformats.org/officeDocument/2006/relationships/image" Target="../media/image12.svg"/><Relationship Id="rId9" Type="http://schemas.openxmlformats.org/officeDocument/2006/relationships/image" Target="../media/image6.png"/><Relationship Id="rId14" Type="http://schemas.openxmlformats.org/officeDocument/2006/relationships/image" Target="../media/image54.jpe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6.jpeg"/><Relationship Id="rId4" Type="http://schemas.openxmlformats.org/officeDocument/2006/relationships/image" Target="../media/image12.svg"/><Relationship Id="rId9"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1.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image" Target="../media/image18.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50.svg"/><Relationship Id="rId5" Type="http://schemas.openxmlformats.org/officeDocument/2006/relationships/image" Target="../media/image19.png"/><Relationship Id="rId10" Type="http://schemas.openxmlformats.org/officeDocument/2006/relationships/image" Target="../media/image49.png"/><Relationship Id="rId4" Type="http://schemas.openxmlformats.org/officeDocument/2006/relationships/image" Target="../media/image7.sv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64.jpe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12.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5.png"/><Relationship Id="rId4" Type="http://schemas.openxmlformats.org/officeDocument/2006/relationships/image" Target="../media/image20.sv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12.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6.png"/><Relationship Id="rId4" Type="http://schemas.openxmlformats.org/officeDocument/2006/relationships/image" Target="../media/image20.svg"/><Relationship Id="rId9" Type="http://schemas.openxmlformats.org/officeDocument/2006/relationships/image" Target="../media/image18.sv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7.png"/><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52.sv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51.png"/><Relationship Id="rId5" Type="http://schemas.openxmlformats.org/officeDocument/2006/relationships/image" Target="../media/image17.png"/><Relationship Id="rId10" Type="http://schemas.openxmlformats.org/officeDocument/2006/relationships/image" Target="../media/image7.svg"/><Relationship Id="rId4" Type="http://schemas.openxmlformats.org/officeDocument/2006/relationships/image" Target="../media/image12.sv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12.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9.png"/><Relationship Id="rId4" Type="http://schemas.openxmlformats.org/officeDocument/2006/relationships/image" Target="../media/image20.svg"/><Relationship Id="rId9" Type="http://schemas.openxmlformats.org/officeDocument/2006/relationships/image" Target="../media/image18.sv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2.svg"/><Relationship Id="rId9" Type="http://schemas.openxmlformats.org/officeDocument/2006/relationships/image" Target="../media/image18.svg"/></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9.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18.svg"/><Relationship Id="rId5" Type="http://schemas.openxmlformats.org/officeDocument/2006/relationships/image" Target="../media/image71.png"/><Relationship Id="rId10" Type="http://schemas.openxmlformats.org/officeDocument/2006/relationships/image" Target="../media/image17.png"/><Relationship Id="rId4" Type="http://schemas.openxmlformats.org/officeDocument/2006/relationships/image" Target="../media/image20.svg"/><Relationship Id="rId9" Type="http://schemas.openxmlformats.org/officeDocument/2006/relationships/image" Target="../media/image12.svg"/></Relationships>
</file>

<file path=ppt/slides/_rels/slide3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20.svg"/><Relationship Id="rId5" Type="http://schemas.openxmlformats.org/officeDocument/2006/relationships/image" Target="../media/image29.png"/><Relationship Id="rId10" Type="http://schemas.openxmlformats.org/officeDocument/2006/relationships/image" Target="../media/image19.png"/><Relationship Id="rId4" Type="http://schemas.openxmlformats.org/officeDocument/2006/relationships/image" Target="../media/image7.svg"/><Relationship Id="rId9" Type="http://schemas.openxmlformats.org/officeDocument/2006/relationships/image" Target="../media/image74.jpeg"/></Relationships>
</file>

<file path=ppt/slides/_rels/slide3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5.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7.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38.png"/></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1.png"/><Relationship Id="rId7" Type="http://schemas.openxmlformats.org/officeDocument/2006/relationships/customXml" Target="../ink/ink1.xm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76.png"/><Relationship Id="rId4" Type="http://schemas.openxmlformats.org/officeDocument/2006/relationships/image" Target="../media/image12.svg"/><Relationship Id="rId9" Type="http://schemas.openxmlformats.org/officeDocument/2006/relationships/customXml" Target="../ink/ink2.xml"/></Relationships>
</file>

<file path=ppt/slides/_rels/slide4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78.png"/><Relationship Id="rId4" Type="http://schemas.openxmlformats.org/officeDocument/2006/relationships/image" Target="../media/image12.svg"/><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4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80.png"/></Relationships>
</file>

<file path=ppt/slides/_rels/slide4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9.png"/><Relationship Id="rId7"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32.png"/><Relationship Id="rId4" Type="http://schemas.openxmlformats.org/officeDocument/2006/relationships/image" Target="../media/image30.svg"/><Relationship Id="rId9" Type="http://schemas.openxmlformats.org/officeDocument/2006/relationships/image" Target="../media/image31.png"/></Relationships>
</file>

<file path=ppt/slides/_rels/slide4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4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83.png"/><Relationship Id="rId18" Type="http://schemas.openxmlformats.org/officeDocument/2006/relationships/image" Target="../media/image88.svg"/><Relationship Id="rId3"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image" Target="../media/image82.svg"/><Relationship Id="rId17" Type="http://schemas.openxmlformats.org/officeDocument/2006/relationships/image" Target="../media/image87.png"/><Relationship Id="rId2" Type="http://schemas.openxmlformats.org/officeDocument/2006/relationships/notesSlide" Target="../notesSlides/notesSlide48.xml"/><Relationship Id="rId16" Type="http://schemas.openxmlformats.org/officeDocument/2006/relationships/image" Target="../media/image86.svg"/><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81.png"/><Relationship Id="rId5" Type="http://schemas.openxmlformats.org/officeDocument/2006/relationships/image" Target="../media/image19.png"/><Relationship Id="rId15" Type="http://schemas.openxmlformats.org/officeDocument/2006/relationships/image" Target="../media/image85.png"/><Relationship Id="rId10" Type="http://schemas.openxmlformats.org/officeDocument/2006/relationships/image" Target="../media/image14.svg"/><Relationship Id="rId4" Type="http://schemas.openxmlformats.org/officeDocument/2006/relationships/image" Target="../media/image7.svg"/><Relationship Id="rId9" Type="http://schemas.openxmlformats.org/officeDocument/2006/relationships/image" Target="../media/image13.png"/><Relationship Id="rId14" Type="http://schemas.openxmlformats.org/officeDocument/2006/relationships/image" Target="../media/image84.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jpe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26.sv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0.jpe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5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92.png"/><Relationship Id="rId4" Type="http://schemas.openxmlformats.org/officeDocument/2006/relationships/image" Target="../media/image12.svg"/><Relationship Id="rId9"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3.png"/><Relationship Id="rId2" Type="http://schemas.openxmlformats.org/officeDocument/2006/relationships/notesSlide" Target="../notesSlides/notesSlide52.xml"/><Relationship Id="rId16" Type="http://schemas.openxmlformats.org/officeDocument/2006/relationships/image" Target="../media/image104.svg"/><Relationship Id="rId1" Type="http://schemas.openxmlformats.org/officeDocument/2006/relationships/slideLayout" Target="../slideLayouts/slideLayout1.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svg"/><Relationship Id="rId4" Type="http://schemas.openxmlformats.org/officeDocument/2006/relationships/image" Target="../media/image12.svg"/><Relationship Id="rId9" Type="http://schemas.openxmlformats.org/officeDocument/2006/relationships/image" Target="../media/image97.png"/><Relationship Id="rId14" Type="http://schemas.openxmlformats.org/officeDocument/2006/relationships/image" Target="../media/image102.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18.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9.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32.png"/><Relationship Id="rId4" Type="http://schemas.openxmlformats.org/officeDocument/2006/relationships/image" Target="../media/image30.sv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Freeform 2"/>
          <p:cNvSpPr/>
          <p:nvPr/>
        </p:nvSpPr>
        <p:spPr>
          <a:xfrm>
            <a:off x="0" y="-335439"/>
            <a:ext cx="12192000" cy="812292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3">
              <a:alphaModFix amt="55000"/>
            </a:blip>
            <a:stretch>
              <a:fillRect/>
            </a:stretch>
          </a:blipFill>
        </p:spPr>
      </p:sp>
      <p:sp>
        <p:nvSpPr>
          <p:cNvPr id="3" name="Freeform 3"/>
          <p:cNvSpPr/>
          <p:nvPr/>
        </p:nvSpPr>
        <p:spPr>
          <a:xfrm>
            <a:off x="3106623" y="-3042170"/>
            <a:ext cx="14262544" cy="14262544"/>
          </a:xfrm>
          <a:custGeom>
            <a:avLst/>
            <a:gdLst/>
            <a:ahLst/>
            <a:cxnLst/>
            <a:rect l="l" t="t" r="r" b="b"/>
            <a:pathLst>
              <a:path w="21393816" h="21393816">
                <a:moveTo>
                  <a:pt x="0" y="0"/>
                </a:moveTo>
                <a:lnTo>
                  <a:pt x="21393816" y="0"/>
                </a:lnTo>
                <a:lnTo>
                  <a:pt x="21393816" y="21393816"/>
                </a:lnTo>
                <a:lnTo>
                  <a:pt x="0" y="21393816"/>
                </a:lnTo>
                <a:lnTo>
                  <a:pt x="0" y="0"/>
                </a:lnTo>
                <a:close/>
              </a:path>
            </a:pathLst>
          </a:custGeom>
          <a:blipFill>
            <a:blip r:embed="rId4">
              <a:alphaModFix amt="34000"/>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2377547" y="-2446440"/>
            <a:ext cx="6695851" cy="6695851"/>
          </a:xfrm>
          <a:custGeom>
            <a:avLst/>
            <a:gdLst/>
            <a:ahLst/>
            <a:cxnLst/>
            <a:rect l="l" t="t" r="r" b="b"/>
            <a:pathLst>
              <a:path w="10043777" h="10043777">
                <a:moveTo>
                  <a:pt x="0" y="0"/>
                </a:moveTo>
                <a:lnTo>
                  <a:pt x="10043777" y="0"/>
                </a:lnTo>
                <a:lnTo>
                  <a:pt x="10043777" y="10043777"/>
                </a:lnTo>
                <a:lnTo>
                  <a:pt x="0" y="10043777"/>
                </a:lnTo>
                <a:lnTo>
                  <a:pt x="0" y="0"/>
                </a:lnTo>
                <a:close/>
              </a:path>
            </a:pathLst>
          </a:custGeom>
          <a:blipFill>
            <a:blip r:embed="rId6">
              <a:alphaModFix amt="43000"/>
              <a:extLst>
                <a:ext uri="{96DAC541-7B7A-43D3-8B79-37D633B846F1}">
                  <asvg:svgBlip xmlns:asvg="http://schemas.microsoft.com/office/drawing/2016/SVG/main" r:embed="rId7"/>
                </a:ext>
              </a:extLst>
            </a:blip>
            <a:stretch>
              <a:fillRect/>
            </a:stretch>
          </a:blipFill>
        </p:spPr>
      </p:sp>
      <p:sp>
        <p:nvSpPr>
          <p:cNvPr id="5" name="Freeform 5"/>
          <p:cNvSpPr/>
          <p:nvPr/>
        </p:nvSpPr>
        <p:spPr>
          <a:xfrm>
            <a:off x="205872" y="696266"/>
            <a:ext cx="903922" cy="777965"/>
          </a:xfrm>
          <a:custGeom>
            <a:avLst/>
            <a:gdLst/>
            <a:ahLst/>
            <a:cxnLst/>
            <a:rect l="l" t="t" r="r" b="b"/>
            <a:pathLst>
              <a:path w="1355883" h="1166948">
                <a:moveTo>
                  <a:pt x="0" y="0"/>
                </a:moveTo>
                <a:lnTo>
                  <a:pt x="1355882" y="0"/>
                </a:lnTo>
                <a:lnTo>
                  <a:pt x="1355882" y="1166948"/>
                </a:lnTo>
                <a:lnTo>
                  <a:pt x="0" y="1166948"/>
                </a:lnTo>
                <a:lnTo>
                  <a:pt x="0" y="0"/>
                </a:lnTo>
                <a:close/>
              </a:path>
            </a:pathLst>
          </a:custGeom>
          <a:blipFill>
            <a:blip r:embed="rId8"/>
            <a:stretch>
              <a:fillRect/>
            </a:stretch>
          </a:blipFill>
        </p:spPr>
      </p:sp>
      <p:grpSp>
        <p:nvGrpSpPr>
          <p:cNvPr id="6" name="Group 6"/>
          <p:cNvGrpSpPr/>
          <p:nvPr/>
        </p:nvGrpSpPr>
        <p:grpSpPr>
          <a:xfrm>
            <a:off x="9123226" y="-695653"/>
            <a:ext cx="2819028" cy="2057400"/>
            <a:chOff x="0" y="0"/>
            <a:chExt cx="1113690" cy="812800"/>
          </a:xfrm>
        </p:grpSpPr>
        <p:sp>
          <p:nvSpPr>
            <p:cNvPr id="7" name="Freeform 7"/>
            <p:cNvSpPr/>
            <p:nvPr/>
          </p:nvSpPr>
          <p:spPr>
            <a:xfrm>
              <a:off x="0" y="0"/>
              <a:ext cx="1113690" cy="812800"/>
            </a:xfrm>
            <a:custGeom>
              <a:avLst/>
              <a:gdLst/>
              <a:ahLst/>
              <a:cxnLst/>
              <a:rect l="l" t="t" r="r" b="b"/>
              <a:pathLst>
                <a:path w="1113690" h="812800">
                  <a:moveTo>
                    <a:pt x="0" y="0"/>
                  </a:moveTo>
                  <a:lnTo>
                    <a:pt x="1113690" y="0"/>
                  </a:lnTo>
                  <a:lnTo>
                    <a:pt x="1113690" y="812800"/>
                  </a:lnTo>
                  <a:lnTo>
                    <a:pt x="0" y="812800"/>
                  </a:lnTo>
                  <a:close/>
                </a:path>
              </a:pathLst>
            </a:custGeom>
            <a:solidFill>
              <a:srgbClr val="215968"/>
            </a:solidFill>
          </p:spPr>
        </p:sp>
        <p:sp>
          <p:nvSpPr>
            <p:cNvPr id="8" name="TextBox 8"/>
            <p:cNvSpPr txBox="1"/>
            <p:nvPr/>
          </p:nvSpPr>
          <p:spPr>
            <a:xfrm>
              <a:off x="0" y="38100"/>
              <a:ext cx="1113690" cy="774700"/>
            </a:xfrm>
            <a:prstGeom prst="rect">
              <a:avLst/>
            </a:prstGeom>
          </p:spPr>
          <p:txBody>
            <a:bodyPr lIns="33867" tIns="33867" rIns="33867" bIns="33867" rtlCol="0" anchor="ctr"/>
            <a:lstStyle/>
            <a:p>
              <a:pPr algn="ctr">
                <a:lnSpc>
                  <a:spcPts val="1533"/>
                </a:lnSpc>
              </a:pPr>
              <a:endParaRPr sz="1200"/>
            </a:p>
          </p:txBody>
        </p:sp>
      </p:grpSp>
      <p:sp>
        <p:nvSpPr>
          <p:cNvPr id="9" name="Freeform 9"/>
          <p:cNvSpPr/>
          <p:nvPr/>
        </p:nvSpPr>
        <p:spPr>
          <a:xfrm>
            <a:off x="495706" y="6508561"/>
            <a:ext cx="455889" cy="455889"/>
          </a:xfrm>
          <a:custGeom>
            <a:avLst/>
            <a:gdLst/>
            <a:ahLst/>
            <a:cxnLst/>
            <a:rect l="l" t="t" r="r" b="b"/>
            <a:pathLst>
              <a:path w="683833" h="683833">
                <a:moveTo>
                  <a:pt x="0" y="0"/>
                </a:moveTo>
                <a:lnTo>
                  <a:pt x="683833" y="0"/>
                </a:lnTo>
                <a:lnTo>
                  <a:pt x="683833" y="683834"/>
                </a:lnTo>
                <a:lnTo>
                  <a:pt x="0" y="6838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109793" y="696266"/>
            <a:ext cx="737375" cy="665481"/>
          </a:xfrm>
          <a:custGeom>
            <a:avLst/>
            <a:gdLst/>
            <a:ahLst/>
            <a:cxnLst/>
            <a:rect l="l" t="t" r="r" b="b"/>
            <a:pathLst>
              <a:path w="1106062" h="998221">
                <a:moveTo>
                  <a:pt x="0" y="0"/>
                </a:moveTo>
                <a:lnTo>
                  <a:pt x="1106062" y="0"/>
                </a:lnTo>
                <a:lnTo>
                  <a:pt x="1106062" y="998221"/>
                </a:lnTo>
                <a:lnTo>
                  <a:pt x="0" y="9982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217737" y="2718405"/>
            <a:ext cx="11756527" cy="1856919"/>
          </a:xfrm>
          <a:prstGeom prst="rect">
            <a:avLst/>
          </a:prstGeom>
        </p:spPr>
        <p:txBody>
          <a:bodyPr lIns="0" tIns="0" rIns="0" bIns="0" rtlCol="0" anchor="t">
            <a:spAutoFit/>
          </a:bodyPr>
          <a:lstStyle/>
          <a:p>
            <a:pPr algn="ctr">
              <a:lnSpc>
                <a:spcPts val="4874"/>
              </a:lnSpc>
            </a:pPr>
            <a:r>
              <a:rPr lang="en-US" sz="3808" b="1" dirty="0" err="1">
                <a:solidFill>
                  <a:srgbClr val="FFFFFF"/>
                </a:solidFill>
                <a:latin typeface="Canva Sans Bold"/>
                <a:ea typeface="Canva Sans Bold"/>
                <a:cs typeface="Canva Sans Bold"/>
                <a:sym typeface="Canva Sans Bold"/>
              </a:rPr>
              <a:t>Estimasi</a:t>
            </a:r>
            <a:r>
              <a:rPr lang="en-US" sz="3808" b="1" dirty="0">
                <a:solidFill>
                  <a:srgbClr val="FFFFFF"/>
                </a:solidFill>
                <a:latin typeface="Canva Sans Bold"/>
                <a:ea typeface="Canva Sans Bold"/>
                <a:cs typeface="Canva Sans Bold"/>
                <a:sym typeface="Canva Sans Bold"/>
              </a:rPr>
              <a:t> Kadar </a:t>
            </a:r>
            <a:r>
              <a:rPr lang="en-US" sz="3808" b="1" dirty="0" err="1">
                <a:solidFill>
                  <a:srgbClr val="FFFFFF"/>
                </a:solidFill>
                <a:latin typeface="Canva Sans Bold"/>
                <a:ea typeface="Canva Sans Bold"/>
                <a:cs typeface="Canva Sans Bold"/>
                <a:sym typeface="Canva Sans Bold"/>
              </a:rPr>
              <a:t>Nutrisi</a:t>
            </a:r>
            <a:r>
              <a:rPr lang="en-US" sz="3808" b="1" dirty="0">
                <a:solidFill>
                  <a:srgbClr val="FFFFFF"/>
                </a:solidFill>
                <a:latin typeface="Canva Sans Bold"/>
                <a:ea typeface="Canva Sans Bold"/>
                <a:cs typeface="Canva Sans Bold"/>
                <a:sym typeface="Canva Sans Bold"/>
              </a:rPr>
              <a:t> </a:t>
            </a:r>
            <a:r>
              <a:rPr lang="en-US" sz="3808" b="1" dirty="0" err="1">
                <a:solidFill>
                  <a:srgbClr val="FFFFFF"/>
                </a:solidFill>
                <a:latin typeface="Canva Sans Bold"/>
                <a:ea typeface="Canva Sans Bold"/>
                <a:cs typeface="Canva Sans Bold"/>
                <a:sym typeface="Canva Sans Bold"/>
              </a:rPr>
              <a:t>untuk</a:t>
            </a:r>
            <a:r>
              <a:rPr lang="en-US" sz="3808" b="1" dirty="0">
                <a:solidFill>
                  <a:srgbClr val="FFFFFF"/>
                </a:solidFill>
                <a:latin typeface="Canva Sans Bold"/>
                <a:ea typeface="Canva Sans Bold"/>
                <a:cs typeface="Canva Sans Bold"/>
                <a:sym typeface="Canva Sans Bold"/>
              </a:rPr>
              <a:t> Smart Farming </a:t>
            </a:r>
            <a:r>
              <a:rPr lang="en-US" sz="3808" b="1" dirty="0" err="1">
                <a:solidFill>
                  <a:srgbClr val="FFFFFF"/>
                </a:solidFill>
                <a:latin typeface="Canva Sans Bold"/>
                <a:ea typeface="Canva Sans Bold"/>
                <a:cs typeface="Canva Sans Bold"/>
                <a:sym typeface="Canva Sans Bold"/>
              </a:rPr>
              <a:t>Menggunakan</a:t>
            </a:r>
            <a:r>
              <a:rPr lang="en-US" sz="3808" b="1" dirty="0">
                <a:solidFill>
                  <a:srgbClr val="FFFFFF"/>
                </a:solidFill>
                <a:latin typeface="Canva Sans Bold"/>
                <a:ea typeface="Canva Sans Bold"/>
                <a:cs typeface="Canva Sans Bold"/>
                <a:sym typeface="Canva Sans Bold"/>
              </a:rPr>
              <a:t> </a:t>
            </a:r>
            <a:r>
              <a:rPr lang="en-US" sz="3808" b="1" dirty="0" err="1">
                <a:solidFill>
                  <a:srgbClr val="FFFFFF"/>
                </a:solidFill>
                <a:latin typeface="Canva Sans Bold"/>
                <a:ea typeface="Canva Sans Bold"/>
                <a:cs typeface="Canva Sans Bold"/>
                <a:sym typeface="Canva Sans Bold"/>
              </a:rPr>
              <a:t>Metode</a:t>
            </a:r>
            <a:r>
              <a:rPr lang="en-US" sz="3808" b="1" dirty="0">
                <a:solidFill>
                  <a:srgbClr val="FFFFFF"/>
                </a:solidFill>
                <a:latin typeface="Canva Sans Bold"/>
                <a:ea typeface="Canva Sans Bold"/>
                <a:cs typeface="Canva Sans Bold"/>
                <a:sym typeface="Canva Sans Bold"/>
              </a:rPr>
              <a:t> </a:t>
            </a:r>
            <a:r>
              <a:rPr lang="en-US" sz="3808" b="1" dirty="0">
                <a:solidFill>
                  <a:srgbClr val="FFFFFF"/>
                </a:solidFill>
                <a:latin typeface="Canva Sans Bold Italics"/>
                <a:ea typeface="Canva Sans Bold Italics"/>
                <a:cs typeface="Canva Sans Bold Italics"/>
                <a:sym typeface="Canva Sans Bold Italics"/>
              </a:rPr>
              <a:t>Long Short Term Memory</a:t>
            </a:r>
            <a:endParaRPr lang="en-US" sz="3808" b="1" dirty="0">
              <a:solidFill>
                <a:srgbClr val="FFFFFF"/>
              </a:solidFill>
              <a:latin typeface="Canva Sans Bold"/>
              <a:ea typeface="Canva Sans Bold"/>
              <a:cs typeface="Canva Sans Bold"/>
              <a:sym typeface="Canva Sans Bold"/>
            </a:endParaRPr>
          </a:p>
          <a:p>
            <a:pPr algn="ctr">
              <a:lnSpc>
                <a:spcPts val="4874"/>
              </a:lnSpc>
            </a:pPr>
            <a:endParaRPr lang="en-US" sz="3808" b="1" dirty="0">
              <a:solidFill>
                <a:srgbClr val="FFFFFF"/>
              </a:solidFill>
              <a:latin typeface="Canva Sans Bold"/>
              <a:ea typeface="Canva Sans Bold"/>
              <a:cs typeface="Canva Sans Bold"/>
              <a:sym typeface="Canva Sans Bold"/>
            </a:endParaRPr>
          </a:p>
        </p:txBody>
      </p:sp>
      <p:sp>
        <p:nvSpPr>
          <p:cNvPr id="13" name="TextBox 13"/>
          <p:cNvSpPr txBox="1"/>
          <p:nvPr/>
        </p:nvSpPr>
        <p:spPr>
          <a:xfrm>
            <a:off x="4669488" y="4926680"/>
            <a:ext cx="2853025" cy="516039"/>
          </a:xfrm>
          <a:prstGeom prst="rect">
            <a:avLst/>
          </a:prstGeom>
        </p:spPr>
        <p:txBody>
          <a:bodyPr lIns="0" tIns="0" rIns="0" bIns="0" rtlCol="0" anchor="t">
            <a:spAutoFit/>
          </a:bodyPr>
          <a:lstStyle/>
          <a:p>
            <a:pPr algn="ctr">
              <a:lnSpc>
                <a:spcPts val="2147"/>
              </a:lnSpc>
            </a:pPr>
            <a:r>
              <a:rPr lang="en-US" sz="1533" b="1" dirty="0">
                <a:solidFill>
                  <a:srgbClr val="FFFFFF"/>
                </a:solidFill>
                <a:latin typeface="Open Sans 1 Bold"/>
                <a:ea typeface="Open Sans 1 Bold"/>
                <a:cs typeface="Open Sans 1 Bold"/>
                <a:sym typeface="Open Sans 1 Bold"/>
              </a:rPr>
              <a:t>IRYNA VIRA AULIA BUDIMAN</a:t>
            </a:r>
          </a:p>
          <a:p>
            <a:pPr algn="ctr">
              <a:lnSpc>
                <a:spcPts val="2147"/>
              </a:lnSpc>
            </a:pPr>
            <a:r>
              <a:rPr lang="en-US" sz="1533" b="1" dirty="0">
                <a:solidFill>
                  <a:srgbClr val="FFFFFF"/>
                </a:solidFill>
                <a:latin typeface="Open Sans 1 Bold"/>
                <a:ea typeface="Open Sans 1 Bold"/>
                <a:cs typeface="Open Sans 1 Bold"/>
                <a:sym typeface="Open Sans 1 Bold"/>
              </a:rPr>
              <a:t>(140910200001)</a:t>
            </a:r>
          </a:p>
        </p:txBody>
      </p:sp>
      <p:sp>
        <p:nvSpPr>
          <p:cNvPr id="14" name="TextBox 14"/>
          <p:cNvSpPr txBox="1"/>
          <p:nvPr/>
        </p:nvSpPr>
        <p:spPr>
          <a:xfrm>
            <a:off x="1100627" y="6313726"/>
            <a:ext cx="2220843" cy="712759"/>
          </a:xfrm>
          <a:prstGeom prst="rect">
            <a:avLst/>
          </a:prstGeom>
        </p:spPr>
        <p:txBody>
          <a:bodyPr lIns="0" tIns="0" rIns="0" bIns="0" rtlCol="0" anchor="t">
            <a:spAutoFit/>
          </a:bodyPr>
          <a:lstStyle/>
          <a:p>
            <a:pPr>
              <a:lnSpc>
                <a:spcPts val="1873"/>
              </a:lnSpc>
            </a:pPr>
            <a:r>
              <a:rPr lang="en-US" sz="1463" dirty="0" err="1">
                <a:solidFill>
                  <a:srgbClr val="FFFFFF"/>
                </a:solidFill>
                <a:latin typeface="Open Sans 1 Bold"/>
                <a:ea typeface="Open Sans 1 Bold"/>
                <a:cs typeface="Open Sans 1 Bold"/>
                <a:sym typeface="Open Sans 1 Bold"/>
              </a:rPr>
              <a:t>Dosen</a:t>
            </a:r>
            <a:r>
              <a:rPr lang="en-US" sz="1463" dirty="0">
                <a:solidFill>
                  <a:srgbClr val="FFFFFF"/>
                </a:solidFill>
                <a:latin typeface="Open Sans 1 Bold"/>
                <a:ea typeface="Open Sans 1 Bold"/>
                <a:cs typeface="Open Sans 1 Bold"/>
                <a:sym typeface="Open Sans 1 Bold"/>
              </a:rPr>
              <a:t> </a:t>
            </a:r>
            <a:r>
              <a:rPr lang="en-US" sz="1463" dirty="0" err="1">
                <a:solidFill>
                  <a:srgbClr val="FFFFFF"/>
                </a:solidFill>
                <a:latin typeface="Open Sans 1 Bold"/>
                <a:ea typeface="Open Sans 1 Bold"/>
                <a:cs typeface="Open Sans 1 Bold"/>
                <a:sym typeface="Open Sans 1 Bold"/>
              </a:rPr>
              <a:t>Pembimbing</a:t>
            </a:r>
            <a:r>
              <a:rPr lang="en-US" sz="1463" dirty="0">
                <a:solidFill>
                  <a:srgbClr val="FFFFFF"/>
                </a:solidFill>
                <a:latin typeface="Open Sans 1 Bold"/>
                <a:ea typeface="Open Sans 1 Bold"/>
                <a:cs typeface="Open Sans 1 Bold"/>
                <a:sym typeface="Open Sans 1 Bold"/>
              </a:rPr>
              <a:t> :</a:t>
            </a:r>
            <a:br>
              <a:rPr lang="en-US" sz="1463" dirty="0">
                <a:solidFill>
                  <a:srgbClr val="FFFFFF"/>
                </a:solidFill>
                <a:latin typeface="Open Sans 1 Bold"/>
                <a:ea typeface="Open Sans 1 Bold"/>
                <a:cs typeface="Open Sans 1 Bold"/>
                <a:sym typeface="Open Sans 1 Bold"/>
              </a:rPr>
            </a:br>
            <a:r>
              <a:rPr lang="en-US" sz="1463" dirty="0">
                <a:solidFill>
                  <a:srgbClr val="FFFFFF"/>
                </a:solidFill>
                <a:latin typeface="Open Sans 1 Bold"/>
                <a:ea typeface="Open Sans 1 Bold"/>
                <a:cs typeface="Open Sans 1 Bold"/>
                <a:sym typeface="Open Sans 1 Bold"/>
              </a:rPr>
              <a:t>Dr. Mohammad  </a:t>
            </a:r>
            <a:r>
              <a:rPr lang="en-US" sz="1463" dirty="0" err="1">
                <a:solidFill>
                  <a:srgbClr val="FFFFFF"/>
                </a:solidFill>
                <a:latin typeface="Open Sans 1 Bold"/>
                <a:ea typeface="Open Sans 1 Bold"/>
                <a:cs typeface="Open Sans 1 Bold"/>
                <a:sym typeface="Open Sans 1 Bold"/>
              </a:rPr>
              <a:t>Taufik</a:t>
            </a:r>
            <a:endParaRPr lang="en-US" sz="1463" dirty="0">
              <a:solidFill>
                <a:srgbClr val="FFFFFF"/>
              </a:solidFill>
              <a:latin typeface="Open Sans 1 Bold"/>
              <a:ea typeface="Open Sans 1 Bold"/>
              <a:cs typeface="Open Sans 1 Bold"/>
              <a:sym typeface="Open Sans 1 Bold"/>
            </a:endParaRPr>
          </a:p>
          <a:p>
            <a:pPr>
              <a:lnSpc>
                <a:spcPts val="1873"/>
              </a:lnSpc>
            </a:pPr>
            <a:r>
              <a:rPr lang="en-US" sz="1463" dirty="0" err="1">
                <a:solidFill>
                  <a:srgbClr val="FFFFFF"/>
                </a:solidFill>
                <a:latin typeface="Open Sans 1 Bold"/>
                <a:ea typeface="Open Sans 1 Bold"/>
                <a:cs typeface="Open Sans 1 Bold"/>
                <a:sym typeface="Open Sans 1 Bold"/>
              </a:rPr>
              <a:t>Arjon</a:t>
            </a:r>
            <a:r>
              <a:rPr lang="en-US" sz="1463" dirty="0">
                <a:solidFill>
                  <a:srgbClr val="FFFFFF"/>
                </a:solidFill>
                <a:latin typeface="Open Sans 1 Bold"/>
                <a:ea typeface="Open Sans 1 Bold"/>
                <a:cs typeface="Open Sans 1 Bold"/>
                <a:sym typeface="Open Sans 1 Bold"/>
              </a:rPr>
              <a:t> Turnip, Ph. D</a:t>
            </a:r>
          </a:p>
        </p:txBody>
      </p:sp>
      <p:sp>
        <p:nvSpPr>
          <p:cNvPr id="15" name="TextBox 15"/>
          <p:cNvSpPr txBox="1"/>
          <p:nvPr/>
        </p:nvSpPr>
        <p:spPr>
          <a:xfrm>
            <a:off x="9356817" y="474111"/>
            <a:ext cx="2351847" cy="568425"/>
          </a:xfrm>
          <a:prstGeom prst="rect">
            <a:avLst/>
          </a:prstGeom>
        </p:spPr>
        <p:txBody>
          <a:bodyPr lIns="0" tIns="0" rIns="0" bIns="0" rtlCol="0" anchor="t">
            <a:spAutoFit/>
          </a:bodyPr>
          <a:lstStyle/>
          <a:p>
            <a:pPr algn="ctr">
              <a:lnSpc>
                <a:spcPts val="2331"/>
              </a:lnSpc>
            </a:pPr>
            <a:r>
              <a:rPr lang="en-US" sz="2000" dirty="0">
                <a:solidFill>
                  <a:srgbClr val="FFFFFF"/>
                </a:solidFill>
                <a:latin typeface="Open Sans 1 Bold"/>
                <a:ea typeface="Open Sans 1 Bold"/>
                <a:cs typeface="Open Sans 1 Bold"/>
                <a:sym typeface="Open Sans 1 Bold"/>
              </a:rPr>
              <a:t>SIDANG SARJANA</a:t>
            </a:r>
          </a:p>
          <a:p>
            <a:pPr algn="ctr">
              <a:lnSpc>
                <a:spcPts val="2331"/>
              </a:lnSpc>
            </a:pPr>
            <a:r>
              <a:rPr lang="en-US" dirty="0" err="1">
                <a:solidFill>
                  <a:srgbClr val="FFFFFF"/>
                </a:solidFill>
                <a:latin typeface="Open Sans 1 Bold"/>
                <a:ea typeface="Open Sans 1 Bold"/>
                <a:cs typeface="Open Sans 1 Bold"/>
                <a:sym typeface="Open Sans 1 Bold"/>
              </a:rPr>
              <a:t>Selasa</a:t>
            </a:r>
            <a:r>
              <a:rPr lang="en-US" dirty="0">
                <a:solidFill>
                  <a:srgbClr val="FFFFFF"/>
                </a:solidFill>
                <a:latin typeface="Open Sans 1 Bold"/>
                <a:ea typeface="Open Sans 1 Bold"/>
                <a:cs typeface="Open Sans 1 Bold"/>
                <a:sym typeface="Open Sans 1 Bold"/>
              </a:rPr>
              <a:t>, 8 </a:t>
            </a:r>
            <a:r>
              <a:rPr lang="en-US" dirty="0" err="1">
                <a:solidFill>
                  <a:srgbClr val="FFFFFF"/>
                </a:solidFill>
                <a:latin typeface="Open Sans 1 Bold"/>
                <a:ea typeface="Open Sans 1 Bold"/>
                <a:cs typeface="Open Sans 1 Bold"/>
                <a:sym typeface="Open Sans 1 Bold"/>
              </a:rPr>
              <a:t>Oktober</a:t>
            </a:r>
            <a:r>
              <a:rPr lang="en-US" dirty="0">
                <a:solidFill>
                  <a:srgbClr val="FFFFFF"/>
                </a:solidFill>
                <a:latin typeface="Open Sans 1 Bold"/>
                <a:ea typeface="Open Sans 1 Bold"/>
                <a:cs typeface="Open Sans 1 Bold"/>
                <a:sym typeface="Open Sans 1 Bold"/>
              </a:rPr>
              <a:t> 2024</a:t>
            </a:r>
          </a:p>
        </p:txBody>
      </p:sp>
      <p:sp>
        <p:nvSpPr>
          <p:cNvPr id="16" name="TextBox 14">
            <a:extLst>
              <a:ext uri="{FF2B5EF4-FFF2-40B4-BE49-F238E27FC236}">
                <a16:creationId xmlns:a16="http://schemas.microsoft.com/office/drawing/2014/main" id="{6E4B1AE6-3093-3685-F89D-11ED0C13E710}"/>
              </a:ext>
            </a:extLst>
          </p:cNvPr>
          <p:cNvSpPr txBox="1"/>
          <p:nvPr/>
        </p:nvSpPr>
        <p:spPr>
          <a:xfrm>
            <a:off x="9216530" y="6313726"/>
            <a:ext cx="2798485" cy="712759"/>
          </a:xfrm>
          <a:prstGeom prst="rect">
            <a:avLst/>
          </a:prstGeom>
        </p:spPr>
        <p:txBody>
          <a:bodyPr wrap="square" lIns="0" tIns="0" rIns="0" bIns="0" rtlCol="0" anchor="t">
            <a:spAutoFit/>
          </a:bodyPr>
          <a:lstStyle/>
          <a:p>
            <a:pPr>
              <a:lnSpc>
                <a:spcPts val="1873"/>
              </a:lnSpc>
            </a:pPr>
            <a:r>
              <a:rPr lang="en-US" sz="1463" dirty="0" err="1">
                <a:solidFill>
                  <a:srgbClr val="FFFFFF"/>
                </a:solidFill>
                <a:latin typeface="Open Sans 1 Bold"/>
                <a:ea typeface="Open Sans 1 Bold"/>
                <a:cs typeface="Open Sans 1 Bold"/>
                <a:sym typeface="Open Sans 1 Bold"/>
              </a:rPr>
              <a:t>Dosen</a:t>
            </a:r>
            <a:r>
              <a:rPr lang="en-US" sz="1463" dirty="0">
                <a:solidFill>
                  <a:srgbClr val="FFFFFF"/>
                </a:solidFill>
                <a:latin typeface="Open Sans 1 Bold"/>
                <a:ea typeface="Open Sans 1 Bold"/>
                <a:cs typeface="Open Sans 1 Bold"/>
                <a:sym typeface="Open Sans 1 Bold"/>
              </a:rPr>
              <a:t> </a:t>
            </a:r>
            <a:r>
              <a:rPr lang="en-US" sz="1463" dirty="0" err="1">
                <a:solidFill>
                  <a:srgbClr val="FFFFFF"/>
                </a:solidFill>
                <a:latin typeface="Open Sans 1 Bold"/>
                <a:ea typeface="Open Sans 1 Bold"/>
                <a:cs typeface="Open Sans 1 Bold"/>
                <a:sym typeface="Open Sans 1 Bold"/>
              </a:rPr>
              <a:t>Penguji</a:t>
            </a:r>
            <a:r>
              <a:rPr lang="en-US" sz="1463" dirty="0">
                <a:solidFill>
                  <a:srgbClr val="FFFFFF"/>
                </a:solidFill>
                <a:latin typeface="Open Sans 1 Bold"/>
                <a:ea typeface="Open Sans 1 Bold"/>
                <a:cs typeface="Open Sans 1 Bold"/>
                <a:sym typeface="Open Sans 1 Bold"/>
              </a:rPr>
              <a:t> :</a:t>
            </a:r>
            <a:br>
              <a:rPr lang="en-US" sz="1463" dirty="0">
                <a:solidFill>
                  <a:srgbClr val="FFFFFF"/>
                </a:solidFill>
                <a:latin typeface="Open Sans 1 Bold"/>
                <a:ea typeface="Open Sans 1 Bold"/>
                <a:cs typeface="Open Sans 1 Bold"/>
                <a:sym typeface="Open Sans 1 Bold"/>
              </a:rPr>
            </a:br>
            <a:r>
              <a:rPr lang="en-US" sz="1463" dirty="0">
                <a:solidFill>
                  <a:srgbClr val="FFFFFF"/>
                </a:solidFill>
                <a:latin typeface="Open Sans 1 Bold"/>
                <a:ea typeface="Open Sans 1 Bold"/>
                <a:cs typeface="Open Sans 1 Bold"/>
                <a:sym typeface="Open Sans 1 Bold"/>
              </a:rPr>
              <a:t>Dr. </a:t>
            </a:r>
            <a:r>
              <a:rPr lang="en-US" sz="1463" dirty="0" err="1">
                <a:solidFill>
                  <a:srgbClr val="FFFFFF"/>
                </a:solidFill>
                <a:latin typeface="Open Sans 1 Bold"/>
                <a:ea typeface="Open Sans 1 Bold"/>
                <a:cs typeface="Open Sans 1 Bold"/>
                <a:sym typeface="Open Sans 1 Bold"/>
              </a:rPr>
              <a:t>Darmawan</a:t>
            </a:r>
            <a:r>
              <a:rPr lang="en-US" sz="1463" dirty="0">
                <a:solidFill>
                  <a:srgbClr val="FFFFFF"/>
                </a:solidFill>
                <a:latin typeface="Open Sans 1 Bold"/>
                <a:ea typeface="Open Sans 1 Bold"/>
                <a:cs typeface="Open Sans 1 Bold"/>
                <a:sym typeface="Open Sans 1 Bold"/>
              </a:rPr>
              <a:t> </a:t>
            </a:r>
            <a:r>
              <a:rPr lang="en-US" sz="1463" dirty="0" err="1">
                <a:solidFill>
                  <a:srgbClr val="FFFFFF"/>
                </a:solidFill>
                <a:latin typeface="Open Sans 1 Bold"/>
                <a:ea typeface="Open Sans 1 Bold"/>
                <a:cs typeface="Open Sans 1 Bold"/>
                <a:sym typeface="Open Sans 1 Bold"/>
              </a:rPr>
              <a:t>Hidayat</a:t>
            </a:r>
            <a:r>
              <a:rPr lang="en-US" sz="1463" dirty="0">
                <a:solidFill>
                  <a:srgbClr val="FFFFFF"/>
                </a:solidFill>
                <a:latin typeface="Open Sans 1 Bold"/>
                <a:ea typeface="Open Sans 1 Bold"/>
                <a:cs typeface="Open Sans 1 Bold"/>
                <a:sym typeface="Open Sans 1 Bold"/>
              </a:rPr>
              <a:t>, M.T.</a:t>
            </a:r>
          </a:p>
          <a:p>
            <a:pPr>
              <a:lnSpc>
                <a:spcPts val="1873"/>
              </a:lnSpc>
            </a:pPr>
            <a:r>
              <a:rPr lang="en-US" sz="1463" dirty="0">
                <a:solidFill>
                  <a:srgbClr val="FFFFFF"/>
                </a:solidFill>
                <a:latin typeface="Open Sans 1 Bold"/>
                <a:ea typeface="Open Sans 1 Bold"/>
                <a:cs typeface="Open Sans 1 Bold"/>
                <a:sym typeface="Open Sans 1 Bold"/>
              </a:rPr>
              <a:t>Agus </a:t>
            </a:r>
            <a:r>
              <a:rPr lang="en-US" sz="1463" dirty="0" err="1">
                <a:solidFill>
                  <a:srgbClr val="FFFFFF"/>
                </a:solidFill>
                <a:latin typeface="Open Sans 1 Bold"/>
                <a:ea typeface="Open Sans 1 Bold"/>
                <a:cs typeface="Open Sans 1 Bold"/>
                <a:sym typeface="Open Sans 1 Bold"/>
              </a:rPr>
              <a:t>Trisanto</a:t>
            </a:r>
            <a:r>
              <a:rPr lang="en-US" sz="1463" dirty="0">
                <a:solidFill>
                  <a:srgbClr val="FFFFFF"/>
                </a:solidFill>
                <a:latin typeface="Open Sans 1 Bold"/>
                <a:ea typeface="Open Sans 1 Bold"/>
                <a:cs typeface="Open Sans 1 Bold"/>
                <a:sym typeface="Open Sans 1 Bold"/>
              </a:rPr>
              <a:t> M.T </a:t>
            </a:r>
            <a:r>
              <a:rPr lang="en-US" sz="1463" dirty="0" err="1">
                <a:solidFill>
                  <a:srgbClr val="FFFFFF"/>
                </a:solidFill>
                <a:latin typeface="Open Sans 1 Bold"/>
                <a:ea typeface="Open Sans 1 Bold"/>
                <a:cs typeface="Open Sans 1 Bold"/>
                <a:sym typeface="Open Sans 1 Bold"/>
              </a:rPr>
              <a:t>Ph.D</a:t>
            </a:r>
            <a:endParaRPr lang="en-US" sz="1463" dirty="0">
              <a:solidFill>
                <a:srgbClr val="FFFFFF"/>
              </a:solidFill>
              <a:latin typeface="Open Sans 1 Bold"/>
              <a:ea typeface="Open Sans 1 Bold"/>
              <a:cs typeface="Open Sans 1 Bold"/>
              <a:sym typeface="Open Sans 1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199370" y="1894106"/>
            <a:ext cx="5282414" cy="1485679"/>
          </a:xfrm>
          <a:custGeom>
            <a:avLst/>
            <a:gdLst/>
            <a:ahLst/>
            <a:cxnLst/>
            <a:rect l="l" t="t" r="r" b="b"/>
            <a:pathLst>
              <a:path w="7923621" h="2228518">
                <a:moveTo>
                  <a:pt x="0" y="0"/>
                </a:moveTo>
                <a:lnTo>
                  <a:pt x="7923621" y="0"/>
                </a:lnTo>
                <a:lnTo>
                  <a:pt x="7923621" y="2228519"/>
                </a:lnTo>
                <a:lnTo>
                  <a:pt x="0" y="2228519"/>
                </a:lnTo>
                <a:lnTo>
                  <a:pt x="0" y="0"/>
                </a:lnTo>
                <a:close/>
              </a:path>
            </a:pathLst>
          </a:custGeom>
          <a:blipFill>
            <a:blip r:embed="rId3"/>
            <a:stretch>
              <a:fillRect/>
            </a:stretch>
          </a:blipFill>
        </p:spPr>
      </p:sp>
      <p:sp>
        <p:nvSpPr>
          <p:cNvPr id="8" name="Freeform 8"/>
          <p:cNvSpPr/>
          <p:nvPr/>
        </p:nvSpPr>
        <p:spPr>
          <a:xfrm>
            <a:off x="1426606" y="3831996"/>
            <a:ext cx="4488346" cy="2786515"/>
          </a:xfrm>
          <a:custGeom>
            <a:avLst/>
            <a:gdLst/>
            <a:ahLst/>
            <a:cxnLst/>
            <a:rect l="l" t="t" r="r" b="b"/>
            <a:pathLst>
              <a:path w="6732519" h="4179772">
                <a:moveTo>
                  <a:pt x="0" y="0"/>
                </a:moveTo>
                <a:lnTo>
                  <a:pt x="6732519" y="0"/>
                </a:lnTo>
                <a:lnTo>
                  <a:pt x="6732519" y="4179772"/>
                </a:lnTo>
                <a:lnTo>
                  <a:pt x="0" y="4179772"/>
                </a:lnTo>
                <a:lnTo>
                  <a:pt x="0" y="0"/>
                </a:lnTo>
                <a:close/>
              </a:path>
            </a:pathLst>
          </a:custGeom>
          <a:blipFill>
            <a:blip r:embed="rId4"/>
            <a:stretch>
              <a:fillRect/>
            </a:stretch>
          </a:blipFill>
        </p:spPr>
      </p:sp>
      <p:sp>
        <p:nvSpPr>
          <p:cNvPr id="9" name="Freeform 9"/>
          <p:cNvSpPr/>
          <p:nvPr/>
        </p:nvSpPr>
        <p:spPr>
          <a:xfrm>
            <a:off x="7995632" y="1733055"/>
            <a:ext cx="2066351" cy="4435815"/>
          </a:xfrm>
          <a:custGeom>
            <a:avLst/>
            <a:gdLst/>
            <a:ahLst/>
            <a:cxnLst/>
            <a:rect l="l" t="t" r="r" b="b"/>
            <a:pathLst>
              <a:path w="3099526" h="6653723">
                <a:moveTo>
                  <a:pt x="0" y="0"/>
                </a:moveTo>
                <a:lnTo>
                  <a:pt x="3099526" y="0"/>
                </a:lnTo>
                <a:lnTo>
                  <a:pt x="3099526" y="6653723"/>
                </a:lnTo>
                <a:lnTo>
                  <a:pt x="0" y="6653723"/>
                </a:lnTo>
                <a:lnTo>
                  <a:pt x="0" y="0"/>
                </a:lnTo>
                <a:close/>
              </a:path>
            </a:pathLst>
          </a:custGeom>
          <a:blipFill>
            <a:blip r:embed="rId5"/>
            <a:stretch>
              <a:fillRect/>
            </a:stretch>
          </a:blipFill>
        </p:spPr>
      </p:sp>
      <p:sp>
        <p:nvSpPr>
          <p:cNvPr id="11" name="TextBox 11"/>
          <p:cNvSpPr txBox="1"/>
          <p:nvPr/>
        </p:nvSpPr>
        <p:spPr>
          <a:xfrm>
            <a:off x="1199370" y="1025316"/>
            <a:ext cx="6387673" cy="564257"/>
          </a:xfrm>
          <a:prstGeom prst="rect">
            <a:avLst/>
          </a:prstGeom>
        </p:spPr>
        <p:txBody>
          <a:bodyPr lIns="0" tIns="0" rIns="0" bIns="0" rtlCol="0" anchor="t">
            <a:spAutoFit/>
          </a:bodyPr>
          <a:lstStyle/>
          <a:p>
            <a:pPr>
              <a:lnSpc>
                <a:spcPts val="4400"/>
              </a:lnSpc>
            </a:pPr>
            <a:r>
              <a:rPr lang="en-US" sz="4000" dirty="0" err="1">
                <a:solidFill>
                  <a:srgbClr val="000000"/>
                </a:solidFill>
                <a:latin typeface="Canva Sans Bold"/>
                <a:ea typeface="Canva Sans Bold"/>
                <a:cs typeface="Canva Sans Bold"/>
                <a:sym typeface="Canva Sans Bold"/>
              </a:rPr>
              <a:t>Rancangan</a:t>
            </a:r>
            <a:r>
              <a:rPr lang="en-US" sz="4000" dirty="0">
                <a:solidFill>
                  <a:srgbClr val="000000"/>
                </a:solidFill>
                <a:latin typeface="Canva Sans Bold"/>
                <a:ea typeface="Canva Sans Bold"/>
                <a:cs typeface="Canva Sans Bold"/>
                <a:sym typeface="Canva Sans Bold"/>
              </a:rPr>
              <a:t> </a:t>
            </a:r>
            <a:r>
              <a:rPr lang="en-US" sz="4000" dirty="0">
                <a:solidFill>
                  <a:srgbClr val="00943C"/>
                </a:solidFill>
                <a:latin typeface="Canva Sans Bold"/>
                <a:ea typeface="Canva Sans Bold"/>
                <a:cs typeface="Canva Sans Bold"/>
                <a:sym typeface="Canva Sans Bold"/>
              </a:rPr>
              <a:t>Hardware</a:t>
            </a:r>
          </a:p>
        </p:txBody>
      </p:sp>
      <p:sp>
        <p:nvSpPr>
          <p:cNvPr id="13" name="TextBox 13"/>
          <p:cNvSpPr txBox="1"/>
          <p:nvPr/>
        </p:nvSpPr>
        <p:spPr>
          <a:xfrm>
            <a:off x="11670421" y="6970585"/>
            <a:ext cx="412860" cy="153888"/>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10</a:t>
            </a:r>
          </a:p>
        </p:txBody>
      </p:sp>
      <p:sp>
        <p:nvSpPr>
          <p:cNvPr id="14" name="TextBox 14"/>
          <p:cNvSpPr txBox="1"/>
          <p:nvPr/>
        </p:nvSpPr>
        <p:spPr>
          <a:xfrm>
            <a:off x="2384692" y="6580410"/>
            <a:ext cx="2269051" cy="315792"/>
          </a:xfrm>
          <a:prstGeom prst="rect">
            <a:avLst/>
          </a:prstGeom>
        </p:spPr>
        <p:txBody>
          <a:bodyPr lIns="0" tIns="0" rIns="0" bIns="0" rtlCol="0" anchor="t">
            <a:spAutoFit/>
          </a:bodyPr>
          <a:lstStyle/>
          <a:p>
            <a:pPr algn="ctr">
              <a:lnSpc>
                <a:spcPts val="2691"/>
              </a:lnSpc>
            </a:pPr>
            <a:r>
              <a:rPr lang="en-US" sz="1922" dirty="0" err="1">
                <a:latin typeface="Open Sans 2"/>
                <a:ea typeface="Open Sans 2"/>
                <a:cs typeface="Open Sans 2"/>
                <a:sym typeface="Open Sans 2"/>
              </a:rPr>
              <a:t>skematik</a:t>
            </a:r>
            <a:r>
              <a:rPr lang="en-US" sz="1922" dirty="0">
                <a:latin typeface="Open Sans 2"/>
                <a:ea typeface="Open Sans 2"/>
                <a:cs typeface="Open Sans 2"/>
                <a:sym typeface="Open Sans 2"/>
              </a:rPr>
              <a:t> sensor SM</a:t>
            </a:r>
          </a:p>
        </p:txBody>
      </p:sp>
      <p:sp>
        <p:nvSpPr>
          <p:cNvPr id="15" name="TextBox 15"/>
          <p:cNvSpPr txBox="1"/>
          <p:nvPr/>
        </p:nvSpPr>
        <p:spPr>
          <a:xfrm>
            <a:off x="2334339" y="3354386"/>
            <a:ext cx="2694861" cy="304571"/>
          </a:xfrm>
          <a:prstGeom prst="rect">
            <a:avLst/>
          </a:prstGeom>
        </p:spPr>
        <p:txBody>
          <a:bodyPr wrap="square" lIns="0" tIns="0" rIns="0" bIns="0" rtlCol="0" anchor="t">
            <a:spAutoFit/>
          </a:bodyPr>
          <a:lstStyle/>
          <a:p>
            <a:pPr algn="ctr">
              <a:lnSpc>
                <a:spcPts val="2613"/>
              </a:lnSpc>
            </a:pPr>
            <a:r>
              <a:rPr lang="en-US" sz="1867" dirty="0" err="1">
                <a:latin typeface="Open Sans 2"/>
                <a:ea typeface="Open Sans 2"/>
                <a:cs typeface="Open Sans 2"/>
                <a:sym typeface="Open Sans 2"/>
              </a:rPr>
              <a:t>skematik</a:t>
            </a:r>
            <a:r>
              <a:rPr lang="en-US" sz="1867" dirty="0">
                <a:latin typeface="Open Sans 2"/>
                <a:ea typeface="Open Sans 2"/>
                <a:cs typeface="Open Sans 2"/>
                <a:sym typeface="Open Sans 2"/>
              </a:rPr>
              <a:t> sensor NPK</a:t>
            </a:r>
          </a:p>
        </p:txBody>
      </p:sp>
      <p:sp>
        <p:nvSpPr>
          <p:cNvPr id="16" name="TextBox 16"/>
          <p:cNvSpPr txBox="1"/>
          <p:nvPr/>
        </p:nvSpPr>
        <p:spPr>
          <a:xfrm>
            <a:off x="7871000" y="6242224"/>
            <a:ext cx="2269050" cy="304571"/>
          </a:xfrm>
          <a:prstGeom prst="rect">
            <a:avLst/>
          </a:prstGeom>
        </p:spPr>
        <p:txBody>
          <a:bodyPr wrap="square" lIns="0" tIns="0" rIns="0" bIns="0" rtlCol="0" anchor="t">
            <a:spAutoFit/>
          </a:bodyPr>
          <a:lstStyle/>
          <a:p>
            <a:pPr algn="ctr">
              <a:lnSpc>
                <a:spcPts val="2613"/>
              </a:lnSpc>
            </a:pPr>
            <a:r>
              <a:rPr lang="en-US" sz="1867" dirty="0" err="1">
                <a:latin typeface="Open Sans 2"/>
                <a:ea typeface="Open Sans 2"/>
                <a:cs typeface="Open Sans 2"/>
                <a:sym typeface="Open Sans 2"/>
              </a:rPr>
              <a:t>skematik</a:t>
            </a:r>
            <a:r>
              <a:rPr lang="en-US" sz="1867" dirty="0">
                <a:latin typeface="Open Sans 2"/>
                <a:ea typeface="Open Sans 2"/>
                <a:cs typeface="Open Sans 2"/>
                <a:sym typeface="Open Sans 2"/>
              </a:rPr>
              <a:t> sensor pH</a:t>
            </a:r>
          </a:p>
        </p:txBody>
      </p:sp>
      <p:sp>
        <p:nvSpPr>
          <p:cNvPr id="17" name="Title 16">
            <a:extLst>
              <a:ext uri="{FF2B5EF4-FFF2-40B4-BE49-F238E27FC236}">
                <a16:creationId xmlns:a16="http://schemas.microsoft.com/office/drawing/2014/main" id="{12EE3E4F-B8F9-C451-6C77-CF4CDE326457}"/>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3 </a:t>
            </a:r>
            <a:r>
              <a:rPr lang="en-US" sz="4000" dirty="0" err="1">
                <a:solidFill>
                  <a:srgbClr val="F5A100"/>
                </a:solidFill>
                <a:latin typeface="Canva Sans Bold"/>
                <a:ea typeface="Canva Sans Bold"/>
                <a:cs typeface="Canva Sans Bold"/>
                <a:sym typeface="Canva Sans Bold"/>
              </a:rPr>
              <a:t>Metodologi</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1578572" y="6747445"/>
            <a:ext cx="570136" cy="57013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6" name="TextBox 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7" name="Freeform 7"/>
          <p:cNvSpPr/>
          <p:nvPr/>
        </p:nvSpPr>
        <p:spPr>
          <a:xfrm>
            <a:off x="1205720" y="2261954"/>
            <a:ext cx="9876055" cy="4369827"/>
          </a:xfrm>
          <a:custGeom>
            <a:avLst/>
            <a:gdLst/>
            <a:ahLst/>
            <a:cxnLst/>
            <a:rect l="l" t="t" r="r" b="b"/>
            <a:pathLst>
              <a:path w="14814083" h="6554740">
                <a:moveTo>
                  <a:pt x="0" y="0"/>
                </a:moveTo>
                <a:lnTo>
                  <a:pt x="14814083" y="0"/>
                </a:lnTo>
                <a:lnTo>
                  <a:pt x="14814083" y="6554740"/>
                </a:lnTo>
                <a:lnTo>
                  <a:pt x="0" y="6554740"/>
                </a:lnTo>
                <a:lnTo>
                  <a:pt x="0" y="0"/>
                </a:lnTo>
                <a:close/>
              </a:path>
            </a:pathLst>
          </a:custGeom>
          <a:blipFill>
            <a:blip r:embed="rId7"/>
            <a:stretch>
              <a:fillRect t="-28939"/>
            </a:stretch>
          </a:blipFill>
        </p:spPr>
      </p:sp>
      <p:sp>
        <p:nvSpPr>
          <p:cNvPr id="8" name="TextBox 8"/>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9" name="TextBox 9"/>
          <p:cNvSpPr txBox="1"/>
          <p:nvPr/>
        </p:nvSpPr>
        <p:spPr>
          <a:xfrm>
            <a:off x="1199370" y="1260780"/>
            <a:ext cx="8725977" cy="410369"/>
          </a:xfrm>
          <a:prstGeom prst="rect">
            <a:avLst/>
          </a:prstGeom>
        </p:spPr>
        <p:txBody>
          <a:bodyPr lIns="0" tIns="0" rIns="0" bIns="0" rtlCol="0" anchor="t">
            <a:spAutoFit/>
          </a:bodyPr>
          <a:lstStyle/>
          <a:p>
            <a:pPr>
              <a:lnSpc>
                <a:spcPts val="3153"/>
              </a:lnSpc>
            </a:pPr>
            <a:r>
              <a:rPr lang="en-US" sz="2867">
                <a:solidFill>
                  <a:srgbClr val="000000"/>
                </a:solidFill>
                <a:latin typeface="Canva Sans Bold"/>
                <a:ea typeface="Canva Sans Bold"/>
                <a:cs typeface="Canva Sans Bold"/>
                <a:sym typeface="Canva Sans Bold"/>
              </a:rPr>
              <a:t>Algoritma </a:t>
            </a:r>
            <a:r>
              <a:rPr lang="en-US" sz="2867">
                <a:solidFill>
                  <a:srgbClr val="00943C"/>
                </a:solidFill>
                <a:latin typeface="Canva Sans Bold"/>
                <a:ea typeface="Canva Sans Bold"/>
                <a:cs typeface="Canva Sans Bold"/>
                <a:sym typeface="Canva Sans Bold"/>
              </a:rPr>
              <a:t>Long-Short Term Memory (LSTM)</a:t>
            </a:r>
          </a:p>
        </p:txBody>
      </p:sp>
      <p:sp>
        <p:nvSpPr>
          <p:cNvPr id="10" name="TextBox 10"/>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1" name="TextBox 11"/>
          <p:cNvSpPr txBox="1"/>
          <p:nvPr/>
        </p:nvSpPr>
        <p:spPr>
          <a:xfrm>
            <a:off x="11670421" y="6970585"/>
            <a:ext cx="412860" cy="153888"/>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11</a:t>
            </a:r>
          </a:p>
        </p:txBody>
      </p:sp>
      <p:sp>
        <p:nvSpPr>
          <p:cNvPr id="12" name="TextBox 12"/>
          <p:cNvSpPr txBox="1"/>
          <p:nvPr/>
        </p:nvSpPr>
        <p:spPr>
          <a:xfrm>
            <a:off x="6925612" y="6514353"/>
            <a:ext cx="4938028" cy="512128"/>
          </a:xfrm>
          <a:prstGeom prst="rect">
            <a:avLst/>
          </a:prstGeom>
        </p:spPr>
        <p:txBody>
          <a:bodyPr lIns="0" tIns="0" rIns="0" bIns="0" rtlCol="0" anchor="t">
            <a:spAutoFit/>
          </a:bodyPr>
          <a:lstStyle/>
          <a:p>
            <a:pPr>
              <a:lnSpc>
                <a:spcPts val="2100"/>
              </a:lnSpc>
            </a:pPr>
            <a:r>
              <a:rPr lang="en-US" sz="1400">
                <a:solidFill>
                  <a:srgbClr val="000000"/>
                </a:solidFill>
                <a:latin typeface="Open Sans 1"/>
                <a:ea typeface="Open Sans 1"/>
                <a:cs typeface="Open Sans 1"/>
                <a:sym typeface="Open Sans 1"/>
              </a:rPr>
              <a:t>fungsi aktivasi sigmoid : bagian integral dari jaringan syaraf yang mempelajari pola kompleks dalam data</a:t>
            </a:r>
          </a:p>
        </p:txBody>
      </p:sp>
      <p:pic>
        <p:nvPicPr>
          <p:cNvPr id="13" name="Picture 12">
            <a:extLst>
              <a:ext uri="{FF2B5EF4-FFF2-40B4-BE49-F238E27FC236}">
                <a16:creationId xmlns:a16="http://schemas.microsoft.com/office/drawing/2014/main" id="{FD600157-826E-2E13-15DB-BF30E981B3A8}"/>
              </a:ext>
            </a:extLst>
          </p:cNvPr>
          <p:cNvPicPr>
            <a:picLocks noChangeAspect="1"/>
          </p:cNvPicPr>
          <p:nvPr/>
        </p:nvPicPr>
        <p:blipFill>
          <a:blip r:embed="rId8"/>
          <a:stretch>
            <a:fillRect/>
          </a:stretch>
        </p:blipFill>
        <p:spPr>
          <a:xfrm>
            <a:off x="0" y="6631781"/>
            <a:ext cx="1949722" cy="622387"/>
          </a:xfrm>
          <a:prstGeom prst="rect">
            <a:avLst/>
          </a:prstGeom>
        </p:spPr>
      </p:pic>
      <p:pic>
        <p:nvPicPr>
          <p:cNvPr id="15" name="Picture 14">
            <a:extLst>
              <a:ext uri="{FF2B5EF4-FFF2-40B4-BE49-F238E27FC236}">
                <a16:creationId xmlns:a16="http://schemas.microsoft.com/office/drawing/2014/main" id="{D3D64EC5-F682-8632-BC55-E1211DF60221}"/>
              </a:ext>
            </a:extLst>
          </p:cNvPr>
          <p:cNvPicPr>
            <a:picLocks noChangeAspect="1"/>
          </p:cNvPicPr>
          <p:nvPr/>
        </p:nvPicPr>
        <p:blipFill>
          <a:blip r:embed="rId9"/>
          <a:stretch>
            <a:fillRect/>
          </a:stretch>
        </p:blipFill>
        <p:spPr>
          <a:xfrm>
            <a:off x="2133600" y="6665124"/>
            <a:ext cx="1778248" cy="577931"/>
          </a:xfrm>
          <a:prstGeom prst="rect">
            <a:avLst/>
          </a:prstGeom>
        </p:spPr>
      </p:pic>
      <p:sp>
        <p:nvSpPr>
          <p:cNvPr id="14" name="Title 13">
            <a:extLst>
              <a:ext uri="{FF2B5EF4-FFF2-40B4-BE49-F238E27FC236}">
                <a16:creationId xmlns:a16="http://schemas.microsoft.com/office/drawing/2014/main" id="{34F8DC9D-145D-9E2F-0C49-0446E7FE5033}"/>
              </a:ext>
            </a:extLst>
          </p:cNvPr>
          <p:cNvSpPr>
            <a:spLocks noGrp="1"/>
          </p:cNvSpPr>
          <p:nvPr>
            <p:ph type="title"/>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1578572" y="6747445"/>
            <a:ext cx="570136" cy="57013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6" name="TextBox 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7" name="Freeform 7"/>
          <p:cNvSpPr/>
          <p:nvPr/>
        </p:nvSpPr>
        <p:spPr>
          <a:xfrm>
            <a:off x="4010768" y="1818530"/>
            <a:ext cx="7053837" cy="2178732"/>
          </a:xfrm>
          <a:custGeom>
            <a:avLst/>
            <a:gdLst/>
            <a:ahLst/>
            <a:cxnLst/>
            <a:rect l="l" t="t" r="r" b="b"/>
            <a:pathLst>
              <a:path w="10580755" h="3268098">
                <a:moveTo>
                  <a:pt x="0" y="0"/>
                </a:moveTo>
                <a:lnTo>
                  <a:pt x="10580755" y="0"/>
                </a:lnTo>
                <a:lnTo>
                  <a:pt x="10580755" y="3268098"/>
                </a:lnTo>
                <a:lnTo>
                  <a:pt x="0" y="3268098"/>
                </a:lnTo>
                <a:lnTo>
                  <a:pt x="0" y="0"/>
                </a:lnTo>
                <a:close/>
              </a:path>
            </a:pathLst>
          </a:custGeom>
          <a:blipFill>
            <a:blip r:embed="rId7"/>
            <a:stretch>
              <a:fillRect/>
            </a:stretch>
          </a:blipFill>
        </p:spPr>
      </p:sp>
      <p:sp>
        <p:nvSpPr>
          <p:cNvPr id="8" name="Freeform 8"/>
          <p:cNvSpPr/>
          <p:nvPr/>
        </p:nvSpPr>
        <p:spPr>
          <a:xfrm>
            <a:off x="4101397" y="4492239"/>
            <a:ext cx="6872578" cy="2122746"/>
          </a:xfrm>
          <a:custGeom>
            <a:avLst/>
            <a:gdLst/>
            <a:ahLst/>
            <a:cxnLst/>
            <a:rect l="l" t="t" r="r" b="b"/>
            <a:pathLst>
              <a:path w="10308867" h="3184119">
                <a:moveTo>
                  <a:pt x="0" y="0"/>
                </a:moveTo>
                <a:lnTo>
                  <a:pt x="10308867" y="0"/>
                </a:lnTo>
                <a:lnTo>
                  <a:pt x="10308867" y="3184119"/>
                </a:lnTo>
                <a:lnTo>
                  <a:pt x="0" y="3184119"/>
                </a:lnTo>
                <a:lnTo>
                  <a:pt x="0" y="0"/>
                </a:lnTo>
                <a:close/>
              </a:path>
            </a:pathLst>
          </a:custGeom>
          <a:blipFill>
            <a:blip r:embed="rId8"/>
            <a:stretch>
              <a:fillRect/>
            </a:stretch>
          </a:blipFill>
        </p:spPr>
      </p:sp>
      <p:sp>
        <p:nvSpPr>
          <p:cNvPr id="9" name="TextBox 9"/>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0" name="TextBox 10"/>
          <p:cNvSpPr txBox="1"/>
          <p:nvPr/>
        </p:nvSpPr>
        <p:spPr>
          <a:xfrm>
            <a:off x="1199370" y="1260780"/>
            <a:ext cx="8725977" cy="410369"/>
          </a:xfrm>
          <a:prstGeom prst="rect">
            <a:avLst/>
          </a:prstGeom>
        </p:spPr>
        <p:txBody>
          <a:bodyPr lIns="0" tIns="0" rIns="0" bIns="0" rtlCol="0" anchor="t">
            <a:spAutoFit/>
          </a:bodyPr>
          <a:lstStyle/>
          <a:p>
            <a:pPr>
              <a:lnSpc>
                <a:spcPts val="3153"/>
              </a:lnSpc>
            </a:pPr>
            <a:r>
              <a:rPr lang="en-US" sz="2867">
                <a:solidFill>
                  <a:srgbClr val="000000"/>
                </a:solidFill>
                <a:latin typeface="Canva Sans Bold"/>
                <a:ea typeface="Canva Sans Bold"/>
                <a:cs typeface="Canva Sans Bold"/>
                <a:sym typeface="Canva Sans Bold"/>
              </a:rPr>
              <a:t>Algoritma </a:t>
            </a:r>
            <a:r>
              <a:rPr lang="en-US" sz="2867">
                <a:solidFill>
                  <a:srgbClr val="00943C"/>
                </a:solidFill>
                <a:latin typeface="Canva Sans Bold"/>
                <a:ea typeface="Canva Sans Bold"/>
                <a:cs typeface="Canva Sans Bold"/>
                <a:sym typeface="Canva Sans Bold"/>
              </a:rPr>
              <a:t>Long-Short Term Memory (LSTM)</a:t>
            </a:r>
          </a:p>
        </p:txBody>
      </p:sp>
      <p:sp>
        <p:nvSpPr>
          <p:cNvPr id="11" name="TextBox 11"/>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2" name="TextBox 12"/>
          <p:cNvSpPr txBox="1"/>
          <p:nvPr/>
        </p:nvSpPr>
        <p:spPr>
          <a:xfrm>
            <a:off x="11670421" y="6838124"/>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7</a:t>
            </a:r>
          </a:p>
        </p:txBody>
      </p:sp>
      <p:sp>
        <p:nvSpPr>
          <p:cNvPr id="13" name="TextBox 13"/>
          <p:cNvSpPr txBox="1"/>
          <p:nvPr/>
        </p:nvSpPr>
        <p:spPr>
          <a:xfrm>
            <a:off x="1209225" y="2869797"/>
            <a:ext cx="2359951" cy="662041"/>
          </a:xfrm>
          <a:prstGeom prst="rect">
            <a:avLst/>
          </a:prstGeom>
        </p:spPr>
        <p:txBody>
          <a:bodyPr lIns="0" tIns="0" rIns="0" bIns="0" rtlCol="0" anchor="t">
            <a:spAutoFit/>
          </a:bodyPr>
          <a:lstStyle/>
          <a:p>
            <a:pPr>
              <a:lnSpc>
                <a:spcPts val="2693"/>
              </a:lnSpc>
            </a:pPr>
            <a:r>
              <a:rPr lang="en-US" sz="1923">
                <a:solidFill>
                  <a:srgbClr val="000000"/>
                </a:solidFill>
                <a:latin typeface="Open Sans 1 Bold"/>
                <a:ea typeface="Open Sans 1 Bold"/>
                <a:cs typeface="Open Sans 1 Bold"/>
                <a:sym typeface="Open Sans 1 Bold"/>
              </a:rPr>
              <a:t>Step 1: Input nilai X</a:t>
            </a:r>
          </a:p>
          <a:p>
            <a:pPr>
              <a:lnSpc>
                <a:spcPts val="2693"/>
              </a:lnSpc>
            </a:pPr>
            <a:r>
              <a:rPr lang="en-US" sz="1923">
                <a:solidFill>
                  <a:srgbClr val="000000"/>
                </a:solidFill>
                <a:latin typeface="Open Sans 1 Bold"/>
                <a:ea typeface="Open Sans 1 Bold"/>
                <a:cs typeface="Open Sans 1 Bold"/>
                <a:sym typeface="Open Sans 1 Bold"/>
              </a:rPr>
              <a:t>(forget gate)</a:t>
            </a:r>
          </a:p>
        </p:txBody>
      </p:sp>
      <p:sp>
        <p:nvSpPr>
          <p:cNvPr id="14" name="TextBox 14"/>
          <p:cNvSpPr txBox="1"/>
          <p:nvPr/>
        </p:nvSpPr>
        <p:spPr>
          <a:xfrm>
            <a:off x="1127396" y="5355678"/>
            <a:ext cx="2974001" cy="637739"/>
          </a:xfrm>
          <a:prstGeom prst="rect">
            <a:avLst/>
          </a:prstGeom>
        </p:spPr>
        <p:txBody>
          <a:bodyPr wrap="square" lIns="0" tIns="0" rIns="0" bIns="0" rtlCol="0" anchor="t">
            <a:spAutoFit/>
          </a:bodyPr>
          <a:lstStyle/>
          <a:p>
            <a:pPr>
              <a:lnSpc>
                <a:spcPts val="2604"/>
              </a:lnSpc>
            </a:pPr>
            <a:r>
              <a:rPr lang="en-US" sz="1860" dirty="0">
                <a:solidFill>
                  <a:srgbClr val="000000"/>
                </a:solidFill>
                <a:latin typeface="Open Sans 1 Bold"/>
                <a:ea typeface="Open Sans 1 Bold"/>
                <a:cs typeface="Open Sans 1 Bold"/>
                <a:sym typeface="Open Sans 1 Bold"/>
              </a:rPr>
              <a:t>Step 2: </a:t>
            </a:r>
            <a:r>
              <a:rPr lang="en-US" sz="1860" dirty="0" err="1">
                <a:solidFill>
                  <a:srgbClr val="000000"/>
                </a:solidFill>
                <a:latin typeface="Open Sans 1 Bold"/>
                <a:ea typeface="Open Sans 1 Bold"/>
                <a:cs typeface="Open Sans 1 Bold"/>
                <a:sym typeface="Open Sans 1 Bold"/>
              </a:rPr>
              <a:t>Operasi</a:t>
            </a:r>
            <a:r>
              <a:rPr lang="en-US" sz="1860" dirty="0">
                <a:solidFill>
                  <a:srgbClr val="000000"/>
                </a:solidFill>
                <a:latin typeface="Open Sans 1 Bold"/>
                <a:ea typeface="Open Sans 1 Bold"/>
                <a:cs typeface="Open Sans 1 Bold"/>
                <a:sym typeface="Open Sans 1 Bold"/>
              </a:rPr>
              <a:t> </a:t>
            </a:r>
            <a:r>
              <a:rPr lang="en-US" sz="1860" dirty="0" err="1">
                <a:solidFill>
                  <a:srgbClr val="000000"/>
                </a:solidFill>
                <a:latin typeface="Open Sans 1 Bold"/>
                <a:ea typeface="Open Sans 1 Bold"/>
                <a:cs typeface="Open Sans 1 Bold"/>
                <a:sym typeface="Open Sans 1 Bold"/>
              </a:rPr>
              <a:t>Gerbang</a:t>
            </a:r>
            <a:endParaRPr lang="en-US" sz="1860" dirty="0">
              <a:solidFill>
                <a:srgbClr val="000000"/>
              </a:solidFill>
              <a:latin typeface="Open Sans 1 Bold"/>
              <a:ea typeface="Open Sans 1 Bold"/>
              <a:cs typeface="Open Sans 1 Bold"/>
              <a:sym typeface="Open Sans 1 Bold"/>
            </a:endParaRPr>
          </a:p>
          <a:p>
            <a:pPr>
              <a:lnSpc>
                <a:spcPts val="2604"/>
              </a:lnSpc>
            </a:pPr>
            <a:r>
              <a:rPr lang="en-US" sz="1860" dirty="0">
                <a:solidFill>
                  <a:srgbClr val="000000"/>
                </a:solidFill>
                <a:latin typeface="Open Sans 1 Bold"/>
                <a:ea typeface="Open Sans 1 Bold"/>
                <a:cs typeface="Open Sans 1 Bold"/>
                <a:sym typeface="Open Sans 1 Bold"/>
              </a:rPr>
              <a:t>(input gate)</a:t>
            </a:r>
          </a:p>
        </p:txBody>
      </p:sp>
      <p:pic>
        <p:nvPicPr>
          <p:cNvPr id="16" name="Picture 15">
            <a:extLst>
              <a:ext uri="{FF2B5EF4-FFF2-40B4-BE49-F238E27FC236}">
                <a16:creationId xmlns:a16="http://schemas.microsoft.com/office/drawing/2014/main" id="{5BE40720-3CF9-8D81-538D-99FF1BCE9936}"/>
              </a:ext>
            </a:extLst>
          </p:cNvPr>
          <p:cNvPicPr>
            <a:picLocks noChangeAspect="1"/>
          </p:cNvPicPr>
          <p:nvPr/>
        </p:nvPicPr>
        <p:blipFill>
          <a:blip r:embed="rId9"/>
          <a:stretch>
            <a:fillRect/>
          </a:stretch>
        </p:blipFill>
        <p:spPr>
          <a:xfrm>
            <a:off x="0" y="6487269"/>
            <a:ext cx="3872516" cy="789789"/>
          </a:xfrm>
          <a:prstGeom prst="rect">
            <a:avLst/>
          </a:prstGeom>
        </p:spPr>
      </p:pic>
      <p:sp>
        <p:nvSpPr>
          <p:cNvPr id="15" name="Title 14">
            <a:extLst>
              <a:ext uri="{FF2B5EF4-FFF2-40B4-BE49-F238E27FC236}">
                <a16:creationId xmlns:a16="http://schemas.microsoft.com/office/drawing/2014/main" id="{B4B3B32F-5606-A7F4-E3E1-18C68D4C3F86}"/>
              </a:ext>
            </a:extLst>
          </p:cNvPr>
          <p:cNvSpPr>
            <a:spLocks noGrp="1"/>
          </p:cNvSpPr>
          <p:nvPr>
            <p:ph type="title"/>
          </p:nvPr>
        </p:nvSpPr>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1578572" y="6747445"/>
            <a:ext cx="570136" cy="57013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6" name="TextBox 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7" name="Freeform 7"/>
          <p:cNvSpPr/>
          <p:nvPr/>
        </p:nvSpPr>
        <p:spPr>
          <a:xfrm>
            <a:off x="4070760" y="2143899"/>
            <a:ext cx="6858423" cy="2118374"/>
          </a:xfrm>
          <a:custGeom>
            <a:avLst/>
            <a:gdLst/>
            <a:ahLst/>
            <a:cxnLst/>
            <a:rect l="l" t="t" r="r" b="b"/>
            <a:pathLst>
              <a:path w="10287635" h="3177561">
                <a:moveTo>
                  <a:pt x="0" y="0"/>
                </a:moveTo>
                <a:lnTo>
                  <a:pt x="10287635" y="0"/>
                </a:lnTo>
                <a:lnTo>
                  <a:pt x="10287635" y="3177561"/>
                </a:lnTo>
                <a:lnTo>
                  <a:pt x="0" y="3177561"/>
                </a:lnTo>
                <a:lnTo>
                  <a:pt x="0" y="0"/>
                </a:lnTo>
                <a:close/>
              </a:path>
            </a:pathLst>
          </a:custGeom>
          <a:blipFill>
            <a:blip r:embed="rId7"/>
            <a:stretch>
              <a:fillRect/>
            </a:stretch>
          </a:blipFill>
        </p:spPr>
      </p:sp>
      <p:sp>
        <p:nvSpPr>
          <p:cNvPr id="8" name="Freeform 8"/>
          <p:cNvSpPr/>
          <p:nvPr/>
        </p:nvSpPr>
        <p:spPr>
          <a:xfrm>
            <a:off x="4070760" y="4427345"/>
            <a:ext cx="7137057" cy="2204436"/>
          </a:xfrm>
          <a:custGeom>
            <a:avLst/>
            <a:gdLst/>
            <a:ahLst/>
            <a:cxnLst/>
            <a:rect l="l" t="t" r="r" b="b"/>
            <a:pathLst>
              <a:path w="10705586" h="3306654">
                <a:moveTo>
                  <a:pt x="0" y="0"/>
                </a:moveTo>
                <a:lnTo>
                  <a:pt x="10705586" y="0"/>
                </a:lnTo>
                <a:lnTo>
                  <a:pt x="10705586" y="3306654"/>
                </a:lnTo>
                <a:lnTo>
                  <a:pt x="0" y="3306654"/>
                </a:lnTo>
                <a:lnTo>
                  <a:pt x="0" y="0"/>
                </a:lnTo>
                <a:close/>
              </a:path>
            </a:pathLst>
          </a:custGeom>
          <a:blipFill>
            <a:blip r:embed="rId8"/>
            <a:stretch>
              <a:fillRect/>
            </a:stretch>
          </a:blipFill>
        </p:spPr>
      </p:sp>
      <p:sp>
        <p:nvSpPr>
          <p:cNvPr id="9" name="TextBox 9"/>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0" name="TextBox 10"/>
          <p:cNvSpPr txBox="1"/>
          <p:nvPr/>
        </p:nvSpPr>
        <p:spPr>
          <a:xfrm>
            <a:off x="1199370" y="1260780"/>
            <a:ext cx="8725977" cy="410369"/>
          </a:xfrm>
          <a:prstGeom prst="rect">
            <a:avLst/>
          </a:prstGeom>
        </p:spPr>
        <p:txBody>
          <a:bodyPr lIns="0" tIns="0" rIns="0" bIns="0" rtlCol="0" anchor="t">
            <a:spAutoFit/>
          </a:bodyPr>
          <a:lstStyle/>
          <a:p>
            <a:pPr>
              <a:lnSpc>
                <a:spcPts val="3153"/>
              </a:lnSpc>
            </a:pPr>
            <a:r>
              <a:rPr lang="en-US" sz="2867">
                <a:solidFill>
                  <a:srgbClr val="000000"/>
                </a:solidFill>
                <a:latin typeface="Canva Sans Bold"/>
                <a:ea typeface="Canva Sans Bold"/>
                <a:cs typeface="Canva Sans Bold"/>
                <a:sym typeface="Canva Sans Bold"/>
              </a:rPr>
              <a:t>Algoritma </a:t>
            </a:r>
            <a:r>
              <a:rPr lang="en-US" sz="2867">
                <a:solidFill>
                  <a:srgbClr val="00943C"/>
                </a:solidFill>
                <a:latin typeface="Canva Sans Bold"/>
                <a:ea typeface="Canva Sans Bold"/>
                <a:cs typeface="Canva Sans Bold"/>
                <a:sym typeface="Canva Sans Bold"/>
              </a:rPr>
              <a:t>Long-Short Term Memory (LSTM)</a:t>
            </a:r>
          </a:p>
        </p:txBody>
      </p:sp>
      <p:sp>
        <p:nvSpPr>
          <p:cNvPr id="11" name="TextBox 11"/>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2" name="TextBox 12"/>
          <p:cNvSpPr txBox="1"/>
          <p:nvPr/>
        </p:nvSpPr>
        <p:spPr>
          <a:xfrm>
            <a:off x="11670421" y="6970585"/>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7</a:t>
            </a:r>
          </a:p>
        </p:txBody>
      </p:sp>
      <p:sp>
        <p:nvSpPr>
          <p:cNvPr id="13" name="TextBox 13"/>
          <p:cNvSpPr txBox="1"/>
          <p:nvPr/>
        </p:nvSpPr>
        <p:spPr>
          <a:xfrm>
            <a:off x="984184" y="3131707"/>
            <a:ext cx="3038078" cy="315792"/>
          </a:xfrm>
          <a:prstGeom prst="rect">
            <a:avLst/>
          </a:prstGeom>
        </p:spPr>
        <p:txBody>
          <a:bodyPr lIns="0" tIns="0" rIns="0" bIns="0" rtlCol="0" anchor="t">
            <a:spAutoFit/>
          </a:bodyPr>
          <a:lstStyle/>
          <a:p>
            <a:pPr>
              <a:lnSpc>
                <a:spcPts val="2693"/>
              </a:lnSpc>
            </a:pPr>
            <a:r>
              <a:rPr lang="en-US" sz="1923">
                <a:solidFill>
                  <a:srgbClr val="000000"/>
                </a:solidFill>
                <a:latin typeface="Open Sans 1 Bold"/>
                <a:ea typeface="Open Sans 1 Bold"/>
                <a:cs typeface="Open Sans 1 Bold"/>
                <a:sym typeface="Open Sans 1 Bold"/>
              </a:rPr>
              <a:t>Step 3: Operasi Cell State</a:t>
            </a:r>
          </a:p>
        </p:txBody>
      </p:sp>
      <p:sp>
        <p:nvSpPr>
          <p:cNvPr id="14" name="TextBox 14"/>
          <p:cNvSpPr txBox="1"/>
          <p:nvPr/>
        </p:nvSpPr>
        <p:spPr>
          <a:xfrm>
            <a:off x="984183" y="5328565"/>
            <a:ext cx="3038078" cy="637739"/>
          </a:xfrm>
          <a:prstGeom prst="rect">
            <a:avLst/>
          </a:prstGeom>
        </p:spPr>
        <p:txBody>
          <a:bodyPr wrap="square" lIns="0" tIns="0" rIns="0" bIns="0" rtlCol="0" anchor="t">
            <a:spAutoFit/>
          </a:bodyPr>
          <a:lstStyle/>
          <a:p>
            <a:pPr>
              <a:lnSpc>
                <a:spcPts val="2604"/>
              </a:lnSpc>
            </a:pPr>
            <a:r>
              <a:rPr lang="en-US" sz="1860" dirty="0">
                <a:solidFill>
                  <a:srgbClr val="000000"/>
                </a:solidFill>
                <a:latin typeface="Open Sans 1 Bold"/>
                <a:ea typeface="Open Sans 1 Bold"/>
                <a:cs typeface="Open Sans 1 Bold"/>
                <a:sym typeface="Open Sans 1 Bold"/>
              </a:rPr>
              <a:t>Step 4: </a:t>
            </a:r>
            <a:r>
              <a:rPr lang="en-US" sz="1860" dirty="0" err="1">
                <a:solidFill>
                  <a:srgbClr val="000000"/>
                </a:solidFill>
                <a:latin typeface="Open Sans 1 Bold"/>
                <a:ea typeface="Open Sans 1 Bold"/>
                <a:cs typeface="Open Sans 1 Bold"/>
                <a:sym typeface="Open Sans 1 Bold"/>
              </a:rPr>
              <a:t>Operasi</a:t>
            </a:r>
            <a:r>
              <a:rPr lang="en-US" sz="1860" dirty="0">
                <a:solidFill>
                  <a:srgbClr val="000000"/>
                </a:solidFill>
                <a:latin typeface="Open Sans 1 Bold"/>
                <a:ea typeface="Open Sans 1 Bold"/>
                <a:cs typeface="Open Sans 1 Bold"/>
                <a:sym typeface="Open Sans 1 Bold"/>
              </a:rPr>
              <a:t> </a:t>
            </a:r>
            <a:r>
              <a:rPr lang="en-US" sz="1860" dirty="0" err="1">
                <a:solidFill>
                  <a:srgbClr val="000000"/>
                </a:solidFill>
                <a:latin typeface="Open Sans 1 Bold"/>
                <a:ea typeface="Open Sans 1 Bold"/>
                <a:cs typeface="Open Sans 1 Bold"/>
                <a:sym typeface="Open Sans 1 Bold"/>
              </a:rPr>
              <a:t>Gerbang</a:t>
            </a:r>
            <a:endParaRPr lang="en-US" sz="1860" dirty="0">
              <a:solidFill>
                <a:srgbClr val="000000"/>
              </a:solidFill>
              <a:latin typeface="Open Sans 1 Bold"/>
              <a:ea typeface="Open Sans 1 Bold"/>
              <a:cs typeface="Open Sans 1 Bold"/>
              <a:sym typeface="Open Sans 1 Bold"/>
            </a:endParaRPr>
          </a:p>
          <a:p>
            <a:pPr>
              <a:lnSpc>
                <a:spcPts val="2604"/>
              </a:lnSpc>
            </a:pPr>
            <a:r>
              <a:rPr lang="en-US" sz="1860" dirty="0">
                <a:solidFill>
                  <a:srgbClr val="000000"/>
                </a:solidFill>
                <a:latin typeface="Open Sans 1 Bold"/>
                <a:ea typeface="Open Sans 1 Bold"/>
                <a:cs typeface="Open Sans 1 Bold"/>
                <a:sym typeface="Open Sans 1 Bold"/>
              </a:rPr>
              <a:t>(output gate)</a:t>
            </a:r>
          </a:p>
        </p:txBody>
      </p:sp>
      <p:pic>
        <p:nvPicPr>
          <p:cNvPr id="16" name="Picture 15">
            <a:extLst>
              <a:ext uri="{FF2B5EF4-FFF2-40B4-BE49-F238E27FC236}">
                <a16:creationId xmlns:a16="http://schemas.microsoft.com/office/drawing/2014/main" id="{C16C9A14-23AE-C4E9-7041-9D361040B6E2}"/>
              </a:ext>
            </a:extLst>
          </p:cNvPr>
          <p:cNvPicPr>
            <a:picLocks noChangeAspect="1"/>
          </p:cNvPicPr>
          <p:nvPr/>
        </p:nvPicPr>
        <p:blipFill>
          <a:blip r:embed="rId9"/>
          <a:stretch>
            <a:fillRect/>
          </a:stretch>
        </p:blipFill>
        <p:spPr>
          <a:xfrm>
            <a:off x="-21559" y="6595288"/>
            <a:ext cx="4339559" cy="644954"/>
          </a:xfrm>
          <a:prstGeom prst="rect">
            <a:avLst/>
          </a:prstGeom>
        </p:spPr>
      </p:pic>
      <p:sp>
        <p:nvSpPr>
          <p:cNvPr id="15" name="Title 14">
            <a:extLst>
              <a:ext uri="{FF2B5EF4-FFF2-40B4-BE49-F238E27FC236}">
                <a16:creationId xmlns:a16="http://schemas.microsoft.com/office/drawing/2014/main" id="{EC5FCC64-0403-D626-D88C-E2AE0B5C1A65}"/>
              </a:ext>
            </a:extLst>
          </p:cNvPr>
          <p:cNvSpPr>
            <a:spLocks noGrp="1"/>
          </p:cNvSpPr>
          <p:nvPr>
            <p:ph type="title"/>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57269" y="1536712"/>
            <a:ext cx="12192000" cy="2582927"/>
          </a:xfrm>
          <a:custGeom>
            <a:avLst/>
            <a:gdLst/>
            <a:ahLst/>
            <a:cxnLst/>
            <a:rect l="l" t="t" r="r" b="b"/>
            <a:pathLst>
              <a:path w="18288000" h="3874391">
                <a:moveTo>
                  <a:pt x="0" y="0"/>
                </a:moveTo>
                <a:lnTo>
                  <a:pt x="18288000" y="0"/>
                </a:lnTo>
                <a:lnTo>
                  <a:pt x="18288000" y="3874391"/>
                </a:lnTo>
                <a:lnTo>
                  <a:pt x="0" y="3874391"/>
                </a:lnTo>
                <a:lnTo>
                  <a:pt x="0" y="0"/>
                </a:lnTo>
                <a:close/>
              </a:path>
            </a:pathLst>
          </a:custGeom>
          <a:blipFill>
            <a:blip r:embed="rId3"/>
            <a:stretch>
              <a:fillRect t="-83600" b="-81911"/>
            </a:stretch>
          </a:blipFill>
        </p:spPr>
      </p:sp>
      <p:grpSp>
        <p:nvGrpSpPr>
          <p:cNvPr id="8" name="Group 8"/>
          <p:cNvGrpSpPr/>
          <p:nvPr/>
        </p:nvGrpSpPr>
        <p:grpSpPr>
          <a:xfrm>
            <a:off x="372419" y="4441713"/>
            <a:ext cx="5723581" cy="2057400"/>
            <a:chOff x="0" y="0"/>
            <a:chExt cx="2261168" cy="812800"/>
          </a:xfrm>
        </p:grpSpPr>
        <p:sp>
          <p:nvSpPr>
            <p:cNvPr id="9" name="Freeform 9"/>
            <p:cNvSpPr/>
            <p:nvPr/>
          </p:nvSpPr>
          <p:spPr>
            <a:xfrm>
              <a:off x="0" y="0"/>
              <a:ext cx="2261168" cy="812800"/>
            </a:xfrm>
            <a:custGeom>
              <a:avLst/>
              <a:gdLst/>
              <a:ahLst/>
              <a:cxnLst/>
              <a:rect l="l" t="t" r="r" b="b"/>
              <a:pathLst>
                <a:path w="2261168" h="812800">
                  <a:moveTo>
                    <a:pt x="45990" y="0"/>
                  </a:moveTo>
                  <a:lnTo>
                    <a:pt x="2215178" y="0"/>
                  </a:lnTo>
                  <a:cubicBezTo>
                    <a:pt x="2227375" y="0"/>
                    <a:pt x="2239073" y="4845"/>
                    <a:pt x="2247698" y="13470"/>
                  </a:cubicBezTo>
                  <a:cubicBezTo>
                    <a:pt x="2256323" y="22095"/>
                    <a:pt x="2261168" y="33792"/>
                    <a:pt x="2261168" y="45990"/>
                  </a:cubicBezTo>
                  <a:lnTo>
                    <a:pt x="2261168" y="766810"/>
                  </a:lnTo>
                  <a:cubicBezTo>
                    <a:pt x="2261168" y="779008"/>
                    <a:pt x="2256323" y="790705"/>
                    <a:pt x="2247698" y="799330"/>
                  </a:cubicBezTo>
                  <a:cubicBezTo>
                    <a:pt x="2239073" y="807955"/>
                    <a:pt x="2227375" y="812800"/>
                    <a:pt x="2215178" y="812800"/>
                  </a:cubicBezTo>
                  <a:lnTo>
                    <a:pt x="45990" y="812800"/>
                  </a:lnTo>
                  <a:cubicBezTo>
                    <a:pt x="33792" y="812800"/>
                    <a:pt x="22095" y="807955"/>
                    <a:pt x="13470" y="799330"/>
                  </a:cubicBezTo>
                  <a:cubicBezTo>
                    <a:pt x="4845" y="790705"/>
                    <a:pt x="0" y="779008"/>
                    <a:pt x="0" y="766810"/>
                  </a:cubicBezTo>
                  <a:lnTo>
                    <a:pt x="0" y="45990"/>
                  </a:lnTo>
                  <a:cubicBezTo>
                    <a:pt x="0" y="33792"/>
                    <a:pt x="4845" y="22095"/>
                    <a:pt x="13470" y="13470"/>
                  </a:cubicBezTo>
                  <a:cubicBezTo>
                    <a:pt x="22095" y="4845"/>
                    <a:pt x="33792" y="0"/>
                    <a:pt x="45990" y="0"/>
                  </a:cubicBezTo>
                  <a:close/>
                </a:path>
              </a:pathLst>
            </a:custGeom>
            <a:solidFill>
              <a:srgbClr val="9F1717"/>
            </a:solidFill>
          </p:spPr>
        </p:sp>
        <p:sp>
          <p:nvSpPr>
            <p:cNvPr id="10" name="TextBox 10"/>
            <p:cNvSpPr txBox="1"/>
            <p:nvPr/>
          </p:nvSpPr>
          <p:spPr>
            <a:xfrm>
              <a:off x="0" y="38100"/>
              <a:ext cx="2261168" cy="774700"/>
            </a:xfrm>
            <a:prstGeom prst="rect">
              <a:avLst/>
            </a:prstGeom>
          </p:spPr>
          <p:txBody>
            <a:bodyPr lIns="33867" tIns="33867" rIns="33867" bIns="33867" rtlCol="0" anchor="ctr"/>
            <a:lstStyle/>
            <a:p>
              <a:pPr algn="ctr">
                <a:lnSpc>
                  <a:spcPts val="1533"/>
                </a:lnSpc>
              </a:pPr>
              <a:endParaRPr sz="1200"/>
            </a:p>
          </p:txBody>
        </p:sp>
      </p:grpSp>
      <p:sp>
        <p:nvSpPr>
          <p:cNvPr id="15" name="TextBox 15"/>
          <p:cNvSpPr txBox="1"/>
          <p:nvPr/>
        </p:nvSpPr>
        <p:spPr>
          <a:xfrm>
            <a:off x="484680" y="4614298"/>
            <a:ext cx="5611321" cy="1386470"/>
          </a:xfrm>
          <a:prstGeom prst="rect">
            <a:avLst/>
          </a:prstGeom>
        </p:spPr>
        <p:txBody>
          <a:bodyPr lIns="0" tIns="0" rIns="0" bIns="0" rtlCol="0" anchor="t">
            <a:spAutoFit/>
          </a:bodyPr>
          <a:lstStyle/>
          <a:p>
            <a:pPr marL="343154" lvl="1" indent="-171577">
              <a:lnSpc>
                <a:spcPts val="2225"/>
              </a:lnSpc>
              <a:buFont typeface="Arial"/>
              <a:buChar char="•"/>
            </a:pPr>
            <a:r>
              <a:rPr lang="en-US" sz="1589">
                <a:solidFill>
                  <a:srgbClr val="FFFFFF"/>
                </a:solidFill>
                <a:latin typeface="Open Sans 2"/>
                <a:ea typeface="Open Sans 2"/>
                <a:cs typeface="Open Sans 2"/>
                <a:sym typeface="Open Sans 2"/>
              </a:rPr>
              <a:t>Data Collection: Pengumpulan data dari sensor, database, atau file CSV.</a:t>
            </a:r>
          </a:p>
          <a:p>
            <a:pPr marL="343154" lvl="1" indent="-171577">
              <a:lnSpc>
                <a:spcPts val="2225"/>
              </a:lnSpc>
              <a:buFont typeface="Arial"/>
              <a:buChar char="•"/>
            </a:pPr>
            <a:r>
              <a:rPr lang="en-US" sz="1589">
                <a:solidFill>
                  <a:srgbClr val="FFFFFF"/>
                </a:solidFill>
                <a:latin typeface="Open Sans 2"/>
                <a:ea typeface="Open Sans 2"/>
                <a:cs typeface="Open Sans 2"/>
                <a:sym typeface="Open Sans 2"/>
              </a:rPr>
              <a:t>Data Pre-Processing: Pembersihan dan normalisasi data.</a:t>
            </a:r>
          </a:p>
          <a:p>
            <a:pPr marL="343154" lvl="1" indent="-171577">
              <a:lnSpc>
                <a:spcPts val="2225"/>
              </a:lnSpc>
              <a:buFont typeface="Arial"/>
              <a:buChar char="•"/>
            </a:pPr>
            <a:r>
              <a:rPr lang="en-US" sz="1589">
                <a:solidFill>
                  <a:srgbClr val="FFFFFF"/>
                </a:solidFill>
                <a:latin typeface="Open Sans 2"/>
                <a:ea typeface="Open Sans 2"/>
                <a:cs typeface="Open Sans 2"/>
                <a:sym typeface="Open Sans 2"/>
              </a:rPr>
              <a:t>Dataset: Pembagian data menjadi set pelatihan dan pengujian.</a:t>
            </a:r>
          </a:p>
        </p:txBody>
      </p:sp>
      <p:grpSp>
        <p:nvGrpSpPr>
          <p:cNvPr id="16" name="Group 16"/>
          <p:cNvGrpSpPr/>
          <p:nvPr/>
        </p:nvGrpSpPr>
        <p:grpSpPr>
          <a:xfrm>
            <a:off x="6153270" y="4441713"/>
            <a:ext cx="5723581" cy="2057400"/>
            <a:chOff x="0" y="0"/>
            <a:chExt cx="2261168" cy="812800"/>
          </a:xfrm>
        </p:grpSpPr>
        <p:sp>
          <p:nvSpPr>
            <p:cNvPr id="17" name="Freeform 17"/>
            <p:cNvSpPr/>
            <p:nvPr/>
          </p:nvSpPr>
          <p:spPr>
            <a:xfrm>
              <a:off x="0" y="0"/>
              <a:ext cx="2261168" cy="812800"/>
            </a:xfrm>
            <a:custGeom>
              <a:avLst/>
              <a:gdLst/>
              <a:ahLst/>
              <a:cxnLst/>
              <a:rect l="l" t="t" r="r" b="b"/>
              <a:pathLst>
                <a:path w="2261168" h="812800">
                  <a:moveTo>
                    <a:pt x="45990" y="0"/>
                  </a:moveTo>
                  <a:lnTo>
                    <a:pt x="2215178" y="0"/>
                  </a:lnTo>
                  <a:cubicBezTo>
                    <a:pt x="2227375" y="0"/>
                    <a:pt x="2239073" y="4845"/>
                    <a:pt x="2247698" y="13470"/>
                  </a:cubicBezTo>
                  <a:cubicBezTo>
                    <a:pt x="2256323" y="22095"/>
                    <a:pt x="2261168" y="33792"/>
                    <a:pt x="2261168" y="45990"/>
                  </a:cubicBezTo>
                  <a:lnTo>
                    <a:pt x="2261168" y="766810"/>
                  </a:lnTo>
                  <a:cubicBezTo>
                    <a:pt x="2261168" y="779008"/>
                    <a:pt x="2256323" y="790705"/>
                    <a:pt x="2247698" y="799330"/>
                  </a:cubicBezTo>
                  <a:cubicBezTo>
                    <a:pt x="2239073" y="807955"/>
                    <a:pt x="2227375" y="812800"/>
                    <a:pt x="2215178" y="812800"/>
                  </a:cubicBezTo>
                  <a:lnTo>
                    <a:pt x="45990" y="812800"/>
                  </a:lnTo>
                  <a:cubicBezTo>
                    <a:pt x="33792" y="812800"/>
                    <a:pt x="22095" y="807955"/>
                    <a:pt x="13470" y="799330"/>
                  </a:cubicBezTo>
                  <a:cubicBezTo>
                    <a:pt x="4845" y="790705"/>
                    <a:pt x="0" y="779008"/>
                    <a:pt x="0" y="766810"/>
                  </a:cubicBezTo>
                  <a:lnTo>
                    <a:pt x="0" y="45990"/>
                  </a:lnTo>
                  <a:cubicBezTo>
                    <a:pt x="0" y="33792"/>
                    <a:pt x="4845" y="22095"/>
                    <a:pt x="13470" y="13470"/>
                  </a:cubicBezTo>
                  <a:cubicBezTo>
                    <a:pt x="22095" y="4845"/>
                    <a:pt x="33792" y="0"/>
                    <a:pt x="45990" y="0"/>
                  </a:cubicBezTo>
                  <a:close/>
                </a:path>
              </a:pathLst>
            </a:custGeom>
            <a:solidFill>
              <a:srgbClr val="9F1717"/>
            </a:solidFill>
          </p:spPr>
        </p:sp>
        <p:sp>
          <p:nvSpPr>
            <p:cNvPr id="18" name="TextBox 18"/>
            <p:cNvSpPr txBox="1"/>
            <p:nvPr/>
          </p:nvSpPr>
          <p:spPr>
            <a:xfrm>
              <a:off x="0" y="38100"/>
              <a:ext cx="2261168" cy="774700"/>
            </a:xfrm>
            <a:prstGeom prst="rect">
              <a:avLst/>
            </a:prstGeom>
          </p:spPr>
          <p:txBody>
            <a:bodyPr lIns="33867" tIns="33867" rIns="33867" bIns="33867" rtlCol="0" anchor="ctr"/>
            <a:lstStyle/>
            <a:p>
              <a:pPr algn="ctr">
                <a:lnSpc>
                  <a:spcPts val="1533"/>
                </a:lnSpc>
              </a:pPr>
              <a:endParaRPr sz="1200"/>
            </a:p>
          </p:txBody>
        </p:sp>
      </p:grpSp>
      <p:sp>
        <p:nvSpPr>
          <p:cNvPr id="19" name="TextBox 19"/>
          <p:cNvSpPr txBox="1"/>
          <p:nvPr/>
        </p:nvSpPr>
        <p:spPr>
          <a:xfrm>
            <a:off x="6374214" y="4488825"/>
            <a:ext cx="5217058" cy="2131866"/>
          </a:xfrm>
          <a:prstGeom prst="rect">
            <a:avLst/>
          </a:prstGeom>
        </p:spPr>
        <p:txBody>
          <a:bodyPr lIns="0" tIns="0" rIns="0" bIns="0" rtlCol="0" anchor="t">
            <a:spAutoFit/>
          </a:bodyPr>
          <a:lstStyle/>
          <a:p>
            <a:pPr marL="331067" lvl="1" indent="-165534">
              <a:lnSpc>
                <a:spcPts val="2147"/>
              </a:lnSpc>
              <a:buFont typeface="Arial"/>
              <a:buChar char="•"/>
            </a:pPr>
            <a:r>
              <a:rPr lang="en-US" sz="1533" dirty="0">
                <a:solidFill>
                  <a:srgbClr val="FFFFFF"/>
                </a:solidFill>
                <a:latin typeface="Open Sans 2"/>
                <a:ea typeface="Open Sans 2"/>
                <a:cs typeface="Open Sans 2"/>
                <a:sym typeface="Open Sans 2"/>
              </a:rPr>
              <a:t>Training Model: </a:t>
            </a:r>
            <a:r>
              <a:rPr lang="en-US" sz="1533" dirty="0" err="1">
                <a:solidFill>
                  <a:srgbClr val="FFFFFF"/>
                </a:solidFill>
                <a:latin typeface="Open Sans 2"/>
                <a:ea typeface="Open Sans 2"/>
                <a:cs typeface="Open Sans 2"/>
                <a:sym typeface="Open Sans 2"/>
              </a:rPr>
              <a:t>Pelatihan</a:t>
            </a:r>
            <a:r>
              <a:rPr lang="en-US" sz="1533" dirty="0">
                <a:solidFill>
                  <a:srgbClr val="FFFFFF"/>
                </a:solidFill>
                <a:latin typeface="Open Sans 2"/>
                <a:ea typeface="Open Sans 2"/>
                <a:cs typeface="Open Sans 2"/>
                <a:sym typeface="Open Sans 2"/>
              </a:rPr>
              <a:t> model machine learning (LSTM).</a:t>
            </a:r>
          </a:p>
          <a:p>
            <a:pPr marL="331067" lvl="1" indent="-165534">
              <a:lnSpc>
                <a:spcPts val="2147"/>
              </a:lnSpc>
              <a:buFont typeface="Arial"/>
              <a:buChar char="•"/>
            </a:pPr>
            <a:r>
              <a:rPr lang="en-US" sz="1533" dirty="0">
                <a:solidFill>
                  <a:srgbClr val="FFFFFF"/>
                </a:solidFill>
                <a:latin typeface="Open Sans 2"/>
                <a:ea typeface="Open Sans 2"/>
                <a:cs typeface="Open Sans 2"/>
                <a:sym typeface="Open Sans 2"/>
              </a:rPr>
              <a:t>Evaluation Model: </a:t>
            </a:r>
            <a:r>
              <a:rPr lang="en-US" sz="1533" dirty="0" err="1">
                <a:solidFill>
                  <a:srgbClr val="FFFFFF"/>
                </a:solidFill>
                <a:latin typeface="Open Sans 2"/>
                <a:ea typeface="Open Sans 2"/>
                <a:cs typeface="Open Sans 2"/>
                <a:sym typeface="Open Sans 2"/>
              </a:rPr>
              <a:t>Evaluasi</a:t>
            </a:r>
            <a:r>
              <a:rPr lang="en-US" sz="1533" dirty="0">
                <a:solidFill>
                  <a:srgbClr val="FFFFFF"/>
                </a:solidFill>
                <a:latin typeface="Open Sans 2"/>
                <a:ea typeface="Open Sans 2"/>
                <a:cs typeface="Open Sans 2"/>
                <a:sym typeface="Open Sans 2"/>
              </a:rPr>
              <a:t> </a:t>
            </a:r>
            <a:r>
              <a:rPr lang="en-US" sz="1533" dirty="0" err="1">
                <a:solidFill>
                  <a:srgbClr val="FFFFFF"/>
                </a:solidFill>
                <a:latin typeface="Open Sans 2"/>
                <a:ea typeface="Open Sans 2"/>
                <a:cs typeface="Open Sans 2"/>
                <a:sym typeface="Open Sans 2"/>
              </a:rPr>
              <a:t>kinerja</a:t>
            </a:r>
            <a:r>
              <a:rPr lang="en-US" sz="1533" dirty="0">
                <a:solidFill>
                  <a:srgbClr val="FFFFFF"/>
                </a:solidFill>
                <a:latin typeface="Open Sans 2"/>
                <a:ea typeface="Open Sans 2"/>
                <a:cs typeface="Open Sans 2"/>
                <a:sym typeface="Open Sans 2"/>
              </a:rPr>
              <a:t> model </a:t>
            </a:r>
            <a:r>
              <a:rPr lang="en-US" sz="1533" dirty="0" err="1">
                <a:solidFill>
                  <a:srgbClr val="FFFFFF"/>
                </a:solidFill>
                <a:latin typeface="Open Sans 2"/>
                <a:ea typeface="Open Sans 2"/>
                <a:cs typeface="Open Sans 2"/>
                <a:sym typeface="Open Sans 2"/>
              </a:rPr>
              <a:t>menggunakan</a:t>
            </a:r>
            <a:r>
              <a:rPr lang="en-US" sz="1533" dirty="0">
                <a:solidFill>
                  <a:srgbClr val="FFFFFF"/>
                </a:solidFill>
                <a:latin typeface="Open Sans 2"/>
                <a:ea typeface="Open Sans 2"/>
                <a:cs typeface="Open Sans 2"/>
                <a:sym typeface="Open Sans 2"/>
              </a:rPr>
              <a:t> dataset </a:t>
            </a:r>
            <a:r>
              <a:rPr lang="en-US" sz="1533" dirty="0" err="1">
                <a:solidFill>
                  <a:srgbClr val="FFFFFF"/>
                </a:solidFill>
                <a:latin typeface="Open Sans 2"/>
                <a:ea typeface="Open Sans 2"/>
                <a:cs typeface="Open Sans 2"/>
                <a:sym typeface="Open Sans 2"/>
              </a:rPr>
              <a:t>pengujian</a:t>
            </a:r>
            <a:r>
              <a:rPr lang="en-US" sz="1533" dirty="0">
                <a:solidFill>
                  <a:srgbClr val="FFFFFF"/>
                </a:solidFill>
                <a:latin typeface="Open Sans 2"/>
                <a:ea typeface="Open Sans 2"/>
                <a:cs typeface="Open Sans 2"/>
                <a:sym typeface="Open Sans 2"/>
              </a:rPr>
              <a:t>.</a:t>
            </a:r>
          </a:p>
          <a:p>
            <a:pPr marL="331067" lvl="1" indent="-165534">
              <a:lnSpc>
                <a:spcPts val="2147"/>
              </a:lnSpc>
              <a:buFont typeface="Arial"/>
              <a:buChar char="•"/>
            </a:pPr>
            <a:r>
              <a:rPr lang="en-US" sz="1533" dirty="0">
                <a:solidFill>
                  <a:srgbClr val="FFFFFF"/>
                </a:solidFill>
                <a:latin typeface="Open Sans 2"/>
                <a:ea typeface="Open Sans 2"/>
                <a:cs typeface="Open Sans 2"/>
                <a:sym typeface="Open Sans 2"/>
              </a:rPr>
              <a:t>Predict: </a:t>
            </a:r>
            <a:r>
              <a:rPr lang="en-US" sz="1533" dirty="0" err="1">
                <a:solidFill>
                  <a:srgbClr val="FFFFFF"/>
                </a:solidFill>
                <a:latin typeface="Open Sans 2"/>
                <a:ea typeface="Open Sans 2"/>
                <a:cs typeface="Open Sans 2"/>
                <a:sym typeface="Open Sans 2"/>
              </a:rPr>
              <a:t>Penggunaan</a:t>
            </a:r>
            <a:r>
              <a:rPr lang="en-US" sz="1533" dirty="0">
                <a:solidFill>
                  <a:srgbClr val="FFFFFF"/>
                </a:solidFill>
                <a:latin typeface="Open Sans 2"/>
                <a:ea typeface="Open Sans 2"/>
                <a:cs typeface="Open Sans 2"/>
                <a:sym typeface="Open Sans 2"/>
              </a:rPr>
              <a:t> model </a:t>
            </a:r>
            <a:r>
              <a:rPr lang="en-US" sz="1533" dirty="0" err="1">
                <a:solidFill>
                  <a:srgbClr val="FFFFFF"/>
                </a:solidFill>
                <a:latin typeface="Open Sans 2"/>
                <a:ea typeface="Open Sans 2"/>
                <a:cs typeface="Open Sans 2"/>
                <a:sym typeface="Open Sans 2"/>
              </a:rPr>
              <a:t>untuk</a:t>
            </a:r>
            <a:r>
              <a:rPr lang="en-US" sz="1533" dirty="0">
                <a:solidFill>
                  <a:srgbClr val="FFFFFF"/>
                </a:solidFill>
                <a:latin typeface="Open Sans 2"/>
                <a:ea typeface="Open Sans 2"/>
                <a:cs typeface="Open Sans 2"/>
                <a:sym typeface="Open Sans 2"/>
              </a:rPr>
              <a:t> </a:t>
            </a:r>
            <a:r>
              <a:rPr lang="en-US" sz="1533" dirty="0" err="1">
                <a:solidFill>
                  <a:srgbClr val="FFFFFF"/>
                </a:solidFill>
                <a:latin typeface="Open Sans 2"/>
                <a:ea typeface="Open Sans 2"/>
                <a:cs typeface="Open Sans 2"/>
                <a:sym typeface="Open Sans 2"/>
              </a:rPr>
              <a:t>prediksi</a:t>
            </a:r>
            <a:r>
              <a:rPr lang="en-US" sz="1533" dirty="0">
                <a:solidFill>
                  <a:srgbClr val="FFFFFF"/>
                </a:solidFill>
                <a:latin typeface="Open Sans 2"/>
                <a:ea typeface="Open Sans 2"/>
                <a:cs typeface="Open Sans 2"/>
                <a:sym typeface="Open Sans 2"/>
              </a:rPr>
              <a:t> data </a:t>
            </a:r>
            <a:r>
              <a:rPr lang="en-US" sz="1533" dirty="0" err="1">
                <a:solidFill>
                  <a:srgbClr val="FFFFFF"/>
                </a:solidFill>
                <a:latin typeface="Open Sans 2"/>
                <a:ea typeface="Open Sans 2"/>
                <a:cs typeface="Open Sans 2"/>
                <a:sym typeface="Open Sans 2"/>
              </a:rPr>
              <a:t>baru</a:t>
            </a:r>
            <a:r>
              <a:rPr lang="en-US" sz="1533" dirty="0">
                <a:solidFill>
                  <a:srgbClr val="FFFFFF"/>
                </a:solidFill>
                <a:latin typeface="Open Sans 2"/>
                <a:ea typeface="Open Sans 2"/>
                <a:cs typeface="Open Sans 2"/>
                <a:sym typeface="Open Sans 2"/>
              </a:rPr>
              <a:t>.</a:t>
            </a:r>
          </a:p>
          <a:p>
            <a:pPr marL="331067" lvl="1" indent="-165534">
              <a:lnSpc>
                <a:spcPts val="2147"/>
              </a:lnSpc>
              <a:buFont typeface="Arial"/>
              <a:buChar char="•"/>
            </a:pPr>
            <a:r>
              <a:rPr lang="en-US" sz="1533" dirty="0">
                <a:solidFill>
                  <a:srgbClr val="FFFFFF"/>
                </a:solidFill>
                <a:latin typeface="Open Sans 2"/>
                <a:ea typeface="Open Sans 2"/>
                <a:cs typeface="Open Sans 2"/>
                <a:sym typeface="Open Sans 2"/>
              </a:rPr>
              <a:t>Evaluation Predict: </a:t>
            </a:r>
            <a:r>
              <a:rPr lang="en-US" sz="1533" dirty="0" err="1">
                <a:solidFill>
                  <a:srgbClr val="FFFFFF"/>
                </a:solidFill>
                <a:latin typeface="Open Sans 2"/>
                <a:ea typeface="Open Sans 2"/>
                <a:cs typeface="Open Sans 2"/>
                <a:sym typeface="Open Sans 2"/>
              </a:rPr>
              <a:t>Evaluasi</a:t>
            </a:r>
            <a:r>
              <a:rPr lang="en-US" sz="1533" dirty="0">
                <a:solidFill>
                  <a:srgbClr val="FFFFFF"/>
                </a:solidFill>
                <a:latin typeface="Open Sans 2"/>
                <a:ea typeface="Open Sans 2"/>
                <a:cs typeface="Open Sans 2"/>
                <a:sym typeface="Open Sans 2"/>
              </a:rPr>
              <a:t> </a:t>
            </a:r>
            <a:r>
              <a:rPr lang="en-US" sz="1533" dirty="0" err="1">
                <a:solidFill>
                  <a:srgbClr val="FFFFFF"/>
                </a:solidFill>
                <a:latin typeface="Open Sans 2"/>
                <a:ea typeface="Open Sans 2"/>
                <a:cs typeface="Open Sans 2"/>
                <a:sym typeface="Open Sans 2"/>
              </a:rPr>
              <a:t>hasil</a:t>
            </a:r>
            <a:r>
              <a:rPr lang="en-US" sz="1533" dirty="0">
                <a:solidFill>
                  <a:srgbClr val="FFFFFF"/>
                </a:solidFill>
                <a:latin typeface="Open Sans 2"/>
                <a:ea typeface="Open Sans 2"/>
                <a:cs typeface="Open Sans 2"/>
                <a:sym typeface="Open Sans 2"/>
              </a:rPr>
              <a:t> </a:t>
            </a:r>
            <a:r>
              <a:rPr lang="en-US" sz="1533" dirty="0" err="1">
                <a:solidFill>
                  <a:srgbClr val="FFFFFF"/>
                </a:solidFill>
                <a:latin typeface="Open Sans 2"/>
                <a:ea typeface="Open Sans 2"/>
                <a:cs typeface="Open Sans 2"/>
                <a:sym typeface="Open Sans 2"/>
              </a:rPr>
              <a:t>prediksi</a:t>
            </a:r>
            <a:r>
              <a:rPr lang="en-US" sz="1533" dirty="0">
                <a:solidFill>
                  <a:srgbClr val="FFFFFF"/>
                </a:solidFill>
                <a:latin typeface="Open Sans 2"/>
                <a:ea typeface="Open Sans 2"/>
                <a:cs typeface="Open Sans 2"/>
                <a:sym typeface="Open Sans 2"/>
              </a:rPr>
              <a:t> </a:t>
            </a:r>
            <a:r>
              <a:rPr lang="en-US" sz="1533" dirty="0" err="1">
                <a:solidFill>
                  <a:srgbClr val="FFFFFF"/>
                </a:solidFill>
                <a:latin typeface="Open Sans 2"/>
                <a:ea typeface="Open Sans 2"/>
                <a:cs typeface="Open Sans 2"/>
                <a:sym typeface="Open Sans 2"/>
              </a:rPr>
              <a:t>dibandingkan</a:t>
            </a:r>
            <a:r>
              <a:rPr lang="en-US" sz="1533" dirty="0">
                <a:solidFill>
                  <a:srgbClr val="FFFFFF"/>
                </a:solidFill>
                <a:latin typeface="Open Sans 2"/>
                <a:ea typeface="Open Sans 2"/>
                <a:cs typeface="Open Sans 2"/>
                <a:sym typeface="Open Sans 2"/>
              </a:rPr>
              <a:t> </a:t>
            </a:r>
            <a:r>
              <a:rPr lang="en-US" sz="1533" dirty="0" err="1">
                <a:solidFill>
                  <a:srgbClr val="FFFFFF"/>
                </a:solidFill>
                <a:latin typeface="Open Sans 2"/>
                <a:ea typeface="Open Sans 2"/>
                <a:cs typeface="Open Sans 2"/>
                <a:sym typeface="Open Sans 2"/>
              </a:rPr>
              <a:t>dengan</a:t>
            </a:r>
            <a:r>
              <a:rPr lang="en-US" sz="1533" dirty="0">
                <a:solidFill>
                  <a:srgbClr val="FFFFFF"/>
                </a:solidFill>
                <a:latin typeface="Open Sans 2"/>
                <a:ea typeface="Open Sans 2"/>
                <a:cs typeface="Open Sans 2"/>
                <a:sym typeface="Open Sans 2"/>
              </a:rPr>
              <a:t> data </a:t>
            </a:r>
            <a:r>
              <a:rPr lang="en-US" sz="1533" dirty="0" err="1">
                <a:solidFill>
                  <a:srgbClr val="FFFFFF"/>
                </a:solidFill>
                <a:latin typeface="Open Sans 2"/>
                <a:ea typeface="Open Sans 2"/>
                <a:cs typeface="Open Sans 2"/>
                <a:sym typeface="Open Sans 2"/>
              </a:rPr>
              <a:t>aktual</a:t>
            </a:r>
            <a:r>
              <a:rPr lang="en-US" sz="1533" dirty="0">
                <a:solidFill>
                  <a:srgbClr val="FFFFFF"/>
                </a:solidFill>
                <a:latin typeface="Open Sans 2"/>
                <a:ea typeface="Open Sans 2"/>
                <a:cs typeface="Open Sans 2"/>
                <a:sym typeface="Open Sans 2"/>
              </a:rPr>
              <a:t>.</a:t>
            </a:r>
          </a:p>
          <a:p>
            <a:pPr>
              <a:lnSpc>
                <a:spcPts val="2147"/>
              </a:lnSpc>
            </a:pPr>
            <a:endParaRPr lang="en-US" sz="1533" dirty="0">
              <a:solidFill>
                <a:srgbClr val="FFFFFF"/>
              </a:solidFill>
              <a:latin typeface="Open Sans 2"/>
              <a:ea typeface="Open Sans 2"/>
              <a:cs typeface="Open Sans 2"/>
              <a:sym typeface="Open Sans 2"/>
            </a:endParaRPr>
          </a:p>
        </p:txBody>
      </p:sp>
      <p:sp>
        <p:nvSpPr>
          <p:cNvPr id="20" name="Title 19">
            <a:extLst>
              <a:ext uri="{FF2B5EF4-FFF2-40B4-BE49-F238E27FC236}">
                <a16:creationId xmlns:a16="http://schemas.microsoft.com/office/drawing/2014/main" id="{3F7509CE-CB2D-D9B4-B6BC-CF267C9AD99A}"/>
              </a:ext>
            </a:extLst>
          </p:cNvPr>
          <p:cNvSpPr>
            <a:spLocks noGrp="1"/>
          </p:cNvSpPr>
          <p:nvPr>
            <p:ph type="title"/>
          </p:nvPr>
        </p:nvSpPr>
        <p:spPr/>
        <p:txBody>
          <a:bodyPr/>
          <a:lstStyle/>
          <a:p>
            <a:r>
              <a:rPr lang="en-US" sz="4000" dirty="0">
                <a:solidFill>
                  <a:srgbClr val="000000"/>
                </a:solidFill>
                <a:latin typeface="Canva Sans Bold"/>
                <a:ea typeface="Canva Sans Bold"/>
                <a:cs typeface="Canva Sans Bold"/>
                <a:sym typeface="Canva Sans Bold"/>
              </a:rPr>
              <a:t>Diagram </a:t>
            </a:r>
            <a:r>
              <a:rPr lang="en-US" sz="4000" dirty="0">
                <a:solidFill>
                  <a:srgbClr val="00943C"/>
                </a:solidFill>
                <a:latin typeface="Canva Sans Bold"/>
                <a:ea typeface="Canva Sans Bold"/>
                <a:cs typeface="Canva Sans Bold"/>
                <a:sym typeface="Canva Sans Bold"/>
              </a:rPr>
              <a:t>Alur </a:t>
            </a:r>
            <a:r>
              <a:rPr lang="en-US" sz="4000" dirty="0" err="1">
                <a:solidFill>
                  <a:srgbClr val="00943C"/>
                </a:solidFill>
                <a:latin typeface="Canva Sans Bold"/>
                <a:ea typeface="Canva Sans Bold"/>
                <a:cs typeface="Canva Sans Bold"/>
                <a:sym typeface="Canva Sans Bold"/>
              </a:rPr>
              <a:t>Penelitian</a:t>
            </a:r>
            <a:br>
              <a:rPr lang="en-US" sz="4000" dirty="0">
                <a:solidFill>
                  <a:srgbClr val="00943C"/>
                </a:solidFill>
                <a:latin typeface="Canva Sans Bold"/>
                <a:ea typeface="Canva Sans Bold"/>
                <a:cs typeface="Canva Sans Bold"/>
                <a:sym typeface="Canva Sans Bold"/>
              </a:rPr>
            </a:b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93025"/>
            <a:ext cx="12192000" cy="4380057"/>
            <a:chOff x="0" y="0"/>
            <a:chExt cx="4816593" cy="1730393"/>
          </a:xfrm>
        </p:grpSpPr>
        <p:sp>
          <p:nvSpPr>
            <p:cNvPr id="3" name="Freeform 3"/>
            <p:cNvSpPr/>
            <p:nvPr/>
          </p:nvSpPr>
          <p:spPr>
            <a:xfrm>
              <a:off x="0" y="0"/>
              <a:ext cx="4816592" cy="1730393"/>
            </a:xfrm>
            <a:custGeom>
              <a:avLst/>
              <a:gdLst/>
              <a:ahLst/>
              <a:cxnLst/>
              <a:rect l="l" t="t" r="r" b="b"/>
              <a:pathLst>
                <a:path w="4816592" h="1730393">
                  <a:moveTo>
                    <a:pt x="0" y="0"/>
                  </a:moveTo>
                  <a:lnTo>
                    <a:pt x="4816592" y="0"/>
                  </a:lnTo>
                  <a:lnTo>
                    <a:pt x="4816592" y="1730393"/>
                  </a:lnTo>
                  <a:lnTo>
                    <a:pt x="0" y="1730393"/>
                  </a:lnTo>
                  <a:close/>
                </a:path>
              </a:pathLst>
            </a:custGeom>
            <a:solidFill>
              <a:srgbClr val="087555"/>
            </a:solidFill>
          </p:spPr>
        </p:sp>
        <p:sp>
          <p:nvSpPr>
            <p:cNvPr id="4" name="TextBox 4"/>
            <p:cNvSpPr txBox="1"/>
            <p:nvPr/>
          </p:nvSpPr>
          <p:spPr>
            <a:xfrm>
              <a:off x="0" y="38100"/>
              <a:ext cx="4816593" cy="1692293"/>
            </a:xfrm>
            <a:prstGeom prst="rect">
              <a:avLst/>
            </a:prstGeom>
          </p:spPr>
          <p:txBody>
            <a:bodyPr lIns="33867" tIns="33867" rIns="33867" bIns="33867" rtlCol="0" anchor="ctr"/>
            <a:lstStyle/>
            <a:p>
              <a:pPr algn="ctr">
                <a:lnSpc>
                  <a:spcPts val="1533"/>
                </a:lnSpc>
              </a:pPr>
              <a:endParaRPr sz="1200"/>
            </a:p>
          </p:txBody>
        </p:sp>
      </p:grpSp>
      <p:sp>
        <p:nvSpPr>
          <p:cNvPr id="5" name="Freeform 5"/>
          <p:cNvSpPr/>
          <p:nvPr/>
        </p:nvSpPr>
        <p:spPr>
          <a:xfrm>
            <a:off x="9149636" y="1863579"/>
            <a:ext cx="5352761" cy="5352761"/>
          </a:xfrm>
          <a:custGeom>
            <a:avLst/>
            <a:gdLst/>
            <a:ahLst/>
            <a:cxnLst/>
            <a:rect l="l" t="t" r="r" b="b"/>
            <a:pathLst>
              <a:path w="8029141" h="8029141">
                <a:moveTo>
                  <a:pt x="0" y="0"/>
                </a:moveTo>
                <a:lnTo>
                  <a:pt x="8029141" y="0"/>
                </a:lnTo>
                <a:lnTo>
                  <a:pt x="8029141" y="8029141"/>
                </a:lnTo>
                <a:lnTo>
                  <a:pt x="0" y="8029141"/>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a:off x="0" y="2493025"/>
            <a:ext cx="503066" cy="503066"/>
          </a:xfrm>
          <a:custGeom>
            <a:avLst/>
            <a:gdLst/>
            <a:ahLst/>
            <a:cxnLst/>
            <a:rect l="l" t="t" r="r" b="b"/>
            <a:pathLst>
              <a:path w="754599" h="754599">
                <a:moveTo>
                  <a:pt x="0" y="0"/>
                </a:moveTo>
                <a:lnTo>
                  <a:pt x="754599" y="0"/>
                </a:lnTo>
                <a:lnTo>
                  <a:pt x="754599" y="754600"/>
                </a:lnTo>
                <a:lnTo>
                  <a:pt x="0" y="754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9" name="Table 9"/>
          <p:cNvGraphicFramePr>
            <a:graphicFrameLocks noGrp="1"/>
          </p:cNvGraphicFramePr>
          <p:nvPr>
            <p:extLst>
              <p:ext uri="{D42A27DB-BD31-4B8C-83A1-F6EECF244321}">
                <p14:modId xmlns:p14="http://schemas.microsoft.com/office/powerpoint/2010/main" val="1349863884"/>
              </p:ext>
            </p:extLst>
          </p:nvPr>
        </p:nvGraphicFramePr>
        <p:xfrm>
          <a:off x="4415130" y="1780822"/>
          <a:ext cx="7547714" cy="4831173"/>
        </p:xfrm>
        <a:graphic>
          <a:graphicData uri="http://schemas.openxmlformats.org/drawingml/2006/table">
            <a:tbl>
              <a:tblPr/>
              <a:tblGrid>
                <a:gridCol w="2677479">
                  <a:extLst>
                    <a:ext uri="{9D8B030D-6E8A-4147-A177-3AD203B41FA5}">
                      <a16:colId xmlns:a16="http://schemas.microsoft.com/office/drawing/2014/main" val="20000"/>
                    </a:ext>
                  </a:extLst>
                </a:gridCol>
                <a:gridCol w="4870235">
                  <a:extLst>
                    <a:ext uri="{9D8B030D-6E8A-4147-A177-3AD203B41FA5}">
                      <a16:colId xmlns:a16="http://schemas.microsoft.com/office/drawing/2014/main" val="20001"/>
                    </a:ext>
                  </a:extLst>
                </a:gridCol>
              </a:tblGrid>
              <a:tr h="479823">
                <a:tc>
                  <a:txBody>
                    <a:bodyPr/>
                    <a:lstStyle/>
                    <a:p>
                      <a:pPr algn="ctr">
                        <a:lnSpc>
                          <a:spcPts val="2450"/>
                        </a:lnSpc>
                        <a:defRPr/>
                      </a:pPr>
                      <a:r>
                        <a:rPr lang="en-US" sz="1200" dirty="0">
                          <a:solidFill>
                            <a:srgbClr val="FFFFFF"/>
                          </a:solidFill>
                          <a:latin typeface="Comfortaa Bold"/>
                          <a:ea typeface="Comfortaa Bold"/>
                          <a:cs typeface="Comfortaa Bold"/>
                          <a:sym typeface="Comfortaa Bold"/>
                        </a:rPr>
                        <a:t>Alat dan </a:t>
                      </a:r>
                      <a:r>
                        <a:rPr lang="en-US" sz="1200" dirty="0" err="1">
                          <a:solidFill>
                            <a:srgbClr val="FFFFFF"/>
                          </a:solidFill>
                          <a:latin typeface="Comfortaa Bold"/>
                          <a:ea typeface="Comfortaa Bold"/>
                          <a:cs typeface="Comfortaa Bold"/>
                          <a:sym typeface="Comfortaa Bold"/>
                        </a:rPr>
                        <a:t>Bahan</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450"/>
                        </a:lnSpc>
                        <a:defRPr/>
                      </a:pPr>
                      <a:r>
                        <a:rPr lang="en-US" sz="1200">
                          <a:solidFill>
                            <a:srgbClr val="FFFFFF"/>
                          </a:solidFill>
                          <a:latin typeface="Comfortaa Bold"/>
                          <a:ea typeface="Comfortaa Bold"/>
                          <a:cs typeface="Comfortaa Bold"/>
                          <a:sym typeface="Comfortaa Bold"/>
                        </a:rPr>
                        <a:t>Fungsi</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479508">
                <a:tc>
                  <a:txBody>
                    <a:bodyPr/>
                    <a:lstStyle/>
                    <a:p>
                      <a:pPr algn="ctr">
                        <a:lnSpc>
                          <a:spcPts val="2435"/>
                        </a:lnSpc>
                        <a:defRPr/>
                      </a:pPr>
                      <a:r>
                        <a:rPr lang="en-US" sz="1200">
                          <a:solidFill>
                            <a:srgbClr val="000000"/>
                          </a:solidFill>
                          <a:latin typeface="Comfortaa Bold"/>
                          <a:ea typeface="Comfortaa Bold"/>
                          <a:cs typeface="Comfortaa Bold"/>
                          <a:sym typeface="Comfortaa Bold"/>
                        </a:rPr>
                        <a:t>Sensor NPK RS485</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a:solidFill>
                            <a:srgbClr val="000000"/>
                          </a:solidFill>
                          <a:latin typeface="Comfortaa Bold"/>
                          <a:ea typeface="Comfortaa Bold"/>
                          <a:cs typeface="Comfortaa Bold"/>
                          <a:sym typeface="Comfortaa Bold"/>
                        </a:rPr>
                        <a:t>deteksi kadar NPK dalam tanah</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79508">
                <a:tc>
                  <a:txBody>
                    <a:bodyPr/>
                    <a:lstStyle/>
                    <a:p>
                      <a:pPr algn="ctr">
                        <a:lnSpc>
                          <a:spcPts val="2435"/>
                        </a:lnSpc>
                        <a:defRPr/>
                      </a:pPr>
                      <a:r>
                        <a:rPr lang="en-US" sz="1200">
                          <a:solidFill>
                            <a:srgbClr val="000000"/>
                          </a:solidFill>
                          <a:latin typeface="Comfortaa Bold"/>
                          <a:ea typeface="Comfortaa Bold"/>
                          <a:cs typeface="Comfortaa Bold"/>
                          <a:sym typeface="Comfortaa Bold"/>
                        </a:rPr>
                        <a:t>Sensor pH tanah</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a:solidFill>
                            <a:srgbClr val="000000"/>
                          </a:solidFill>
                          <a:latin typeface="Comfortaa Bold"/>
                          <a:ea typeface="Comfortaa Bold"/>
                          <a:cs typeface="Comfortaa Bold"/>
                          <a:sym typeface="Comfortaa Bold"/>
                        </a:rPr>
                        <a:t>pengukuran tingkat keasaman tanah</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79508">
                <a:tc>
                  <a:txBody>
                    <a:bodyPr/>
                    <a:lstStyle/>
                    <a:p>
                      <a:pPr algn="ctr">
                        <a:lnSpc>
                          <a:spcPts val="2435"/>
                        </a:lnSpc>
                        <a:defRPr/>
                      </a:pPr>
                      <a:r>
                        <a:rPr lang="en-US" sz="1200">
                          <a:solidFill>
                            <a:srgbClr val="000000"/>
                          </a:solidFill>
                          <a:latin typeface="Comfortaa Bold"/>
                          <a:ea typeface="Comfortaa Bold"/>
                          <a:cs typeface="Comfortaa Bold"/>
                          <a:sym typeface="Comfortaa Bold"/>
                        </a:rPr>
                        <a:t>Capacitive soil moisture</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a:solidFill>
                            <a:srgbClr val="000000"/>
                          </a:solidFill>
                          <a:latin typeface="Comfortaa Bold"/>
                          <a:ea typeface="Comfortaa Bold"/>
                          <a:cs typeface="Comfortaa Bold"/>
                          <a:sym typeface="Comfortaa Bold"/>
                        </a:rPr>
                        <a:t>pengukuran kelembaban tanah</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79508">
                <a:tc>
                  <a:txBody>
                    <a:bodyPr/>
                    <a:lstStyle/>
                    <a:p>
                      <a:pPr algn="ctr">
                        <a:lnSpc>
                          <a:spcPts val="2435"/>
                        </a:lnSpc>
                        <a:defRPr/>
                      </a:pPr>
                      <a:r>
                        <a:rPr lang="en-US" sz="1200">
                          <a:solidFill>
                            <a:srgbClr val="000000"/>
                          </a:solidFill>
                          <a:latin typeface="Comfortaa Bold"/>
                          <a:ea typeface="Comfortaa Bold"/>
                          <a:cs typeface="Comfortaa Bold"/>
                          <a:sym typeface="Comfortaa Bold"/>
                        </a:rPr>
                        <a:t>Proportional valve</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dirty="0" err="1">
                          <a:solidFill>
                            <a:srgbClr val="000000"/>
                          </a:solidFill>
                          <a:latin typeface="Comfortaa Bold"/>
                          <a:ea typeface="Comfortaa Bold"/>
                          <a:cs typeface="Comfortaa Bold"/>
                          <a:sym typeface="Comfortaa Bold"/>
                        </a:rPr>
                        <a:t>aktuator</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bukaan</a:t>
                      </a:r>
                      <a:r>
                        <a:rPr lang="en-US" sz="1000" dirty="0">
                          <a:solidFill>
                            <a:srgbClr val="000000"/>
                          </a:solidFill>
                          <a:latin typeface="Comfortaa Bold"/>
                          <a:ea typeface="Comfortaa Bold"/>
                          <a:cs typeface="Comfortaa Bold"/>
                          <a:sym typeface="Comfortaa Bold"/>
                        </a:rPr>
                        <a:t> valve </a:t>
                      </a:r>
                      <a:r>
                        <a:rPr lang="en-US" sz="1000" dirty="0" err="1">
                          <a:solidFill>
                            <a:srgbClr val="000000"/>
                          </a:solidFill>
                          <a:latin typeface="Comfortaa Bold"/>
                          <a:ea typeface="Comfortaa Bold"/>
                          <a:cs typeface="Comfortaa Bold"/>
                          <a:sym typeface="Comfortaa Bold"/>
                        </a:rPr>
                        <a:t>untuk</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aliran</a:t>
                      </a:r>
                      <a:r>
                        <a:rPr lang="en-US" sz="1000" dirty="0">
                          <a:solidFill>
                            <a:srgbClr val="000000"/>
                          </a:solidFill>
                          <a:latin typeface="Comfortaa Bold"/>
                          <a:ea typeface="Comfortaa Bold"/>
                          <a:cs typeface="Comfortaa Bold"/>
                          <a:sym typeface="Comfortaa Bold"/>
                        </a:rPr>
                        <a:t> air</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79508">
                <a:tc>
                  <a:txBody>
                    <a:bodyPr/>
                    <a:lstStyle/>
                    <a:p>
                      <a:pPr algn="ctr">
                        <a:lnSpc>
                          <a:spcPts val="2435"/>
                        </a:lnSpc>
                        <a:defRPr/>
                      </a:pPr>
                      <a:r>
                        <a:rPr lang="en-US" sz="1200">
                          <a:solidFill>
                            <a:srgbClr val="000000"/>
                          </a:solidFill>
                          <a:latin typeface="Comfortaa Bold"/>
                          <a:ea typeface="Comfortaa Bold"/>
                          <a:cs typeface="Comfortaa Bold"/>
                          <a:sym typeface="Comfortaa Bold"/>
                        </a:rPr>
                        <a:t>Node mcu ESP8266</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a:solidFill>
                            <a:srgbClr val="000000"/>
                          </a:solidFill>
                          <a:latin typeface="Comfortaa Bold"/>
                          <a:ea typeface="Comfortaa Bold"/>
                          <a:cs typeface="Comfortaa Bold"/>
                          <a:sym typeface="Comfortaa Bold"/>
                        </a:rPr>
                        <a:t>mengumpulkan data dari sensor untuk mengirim data ke server</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79508">
                <a:tc>
                  <a:txBody>
                    <a:bodyPr/>
                    <a:lstStyle/>
                    <a:p>
                      <a:pPr algn="ctr">
                        <a:lnSpc>
                          <a:spcPts val="2435"/>
                        </a:lnSpc>
                        <a:defRPr/>
                      </a:pPr>
                      <a:r>
                        <a:rPr lang="en-US" sz="1200">
                          <a:solidFill>
                            <a:srgbClr val="000000"/>
                          </a:solidFill>
                          <a:latin typeface="Comfortaa Bold"/>
                          <a:ea typeface="Comfortaa Bold"/>
                          <a:cs typeface="Comfortaa Bold"/>
                          <a:sym typeface="Comfortaa Bold"/>
                        </a:rPr>
                        <a:t>TTL UART to rs485</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a:solidFill>
                            <a:srgbClr val="000000"/>
                          </a:solidFill>
                          <a:latin typeface="Comfortaa Bold"/>
                          <a:ea typeface="Comfortaa Bold"/>
                          <a:cs typeface="Comfortaa Bold"/>
                          <a:sym typeface="Comfortaa Bold"/>
                        </a:rPr>
                        <a:t>menghubungkan komunikasi data dari sensor NPK ke node mcu</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79508">
                <a:tc>
                  <a:txBody>
                    <a:bodyPr/>
                    <a:lstStyle/>
                    <a:p>
                      <a:pPr algn="ctr">
                        <a:lnSpc>
                          <a:spcPts val="2435"/>
                        </a:lnSpc>
                        <a:defRPr/>
                      </a:pPr>
                      <a:r>
                        <a:rPr lang="en-US" sz="1200">
                          <a:solidFill>
                            <a:srgbClr val="000000"/>
                          </a:solidFill>
                          <a:latin typeface="Comfortaa Bold"/>
                          <a:ea typeface="Comfortaa Bold"/>
                          <a:cs typeface="Comfortaa Bold"/>
                          <a:sym typeface="Comfortaa Bold"/>
                        </a:rPr>
                        <a:t>Panel box</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a:solidFill>
                            <a:srgbClr val="000000"/>
                          </a:solidFill>
                          <a:latin typeface="Comfortaa Bold"/>
                          <a:ea typeface="Comfortaa Bold"/>
                          <a:cs typeface="Comfortaa Bold"/>
                          <a:sym typeface="Comfortaa Bold"/>
                        </a:rPr>
                        <a:t>sebagai tempat komponen dan rangkaian</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79508">
                <a:tc>
                  <a:txBody>
                    <a:bodyPr/>
                    <a:lstStyle/>
                    <a:p>
                      <a:pPr algn="ctr">
                        <a:lnSpc>
                          <a:spcPts val="2435"/>
                        </a:lnSpc>
                        <a:defRPr/>
                      </a:pPr>
                      <a:r>
                        <a:rPr lang="en-US" sz="1200">
                          <a:solidFill>
                            <a:srgbClr val="000000"/>
                          </a:solidFill>
                          <a:latin typeface="Comfortaa Bold"/>
                          <a:ea typeface="Comfortaa Bold"/>
                          <a:cs typeface="Comfortaa Bold"/>
                          <a:sym typeface="Comfortaa Bold"/>
                        </a:rPr>
                        <a:t>Kabel 18 AW6 Rei Hsing UL1007</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dirty="0" err="1">
                          <a:solidFill>
                            <a:srgbClr val="000000"/>
                          </a:solidFill>
                          <a:latin typeface="Comfortaa Bold"/>
                          <a:ea typeface="Comfortaa Bold"/>
                          <a:cs typeface="Comfortaa Bold"/>
                          <a:sym typeface="Comfortaa Bold"/>
                        </a:rPr>
                        <a:t>penghubung</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antar</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komponen</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515286">
                <a:tc>
                  <a:txBody>
                    <a:bodyPr/>
                    <a:lstStyle/>
                    <a:p>
                      <a:pPr algn="ctr">
                        <a:lnSpc>
                          <a:spcPts val="2435"/>
                        </a:lnSpc>
                        <a:defRPr/>
                      </a:pPr>
                      <a:r>
                        <a:rPr lang="en-US" sz="1200">
                          <a:solidFill>
                            <a:srgbClr val="000000"/>
                          </a:solidFill>
                          <a:latin typeface="Comfortaa Bold"/>
                          <a:ea typeface="Comfortaa Bold"/>
                          <a:cs typeface="Comfortaa Bold"/>
                          <a:sym typeface="Comfortaa Bold"/>
                        </a:rPr>
                        <a:t>Pompa air</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dirty="0" err="1">
                          <a:solidFill>
                            <a:srgbClr val="000000"/>
                          </a:solidFill>
                          <a:latin typeface="Comfortaa Bold"/>
                          <a:ea typeface="Comfortaa Bold"/>
                          <a:cs typeface="Comfortaa Bold"/>
                          <a:sym typeface="Comfortaa Bold"/>
                        </a:rPr>
                        <a:t>memompa</a:t>
                      </a:r>
                      <a:r>
                        <a:rPr lang="en-US" sz="1000" dirty="0">
                          <a:solidFill>
                            <a:srgbClr val="000000"/>
                          </a:solidFill>
                          <a:latin typeface="Comfortaa Bold"/>
                          <a:ea typeface="Comfortaa Bold"/>
                          <a:cs typeface="Comfortaa Bold"/>
                          <a:sym typeface="Comfortaa Bold"/>
                        </a:rPr>
                        <a:t> air </a:t>
                      </a:r>
                      <a:r>
                        <a:rPr lang="en-US" sz="1000" dirty="0" err="1">
                          <a:solidFill>
                            <a:srgbClr val="000000"/>
                          </a:solidFill>
                          <a:latin typeface="Comfortaa Bold"/>
                          <a:ea typeface="Comfortaa Bold"/>
                          <a:cs typeface="Comfortaa Bold"/>
                          <a:sym typeface="Comfortaa Bold"/>
                        </a:rPr>
                        <a:t>dari</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tempat</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penampungan</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ke</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saluran</a:t>
                      </a:r>
                      <a:r>
                        <a:rPr lang="en-US" sz="1000" dirty="0">
                          <a:solidFill>
                            <a:srgbClr val="000000"/>
                          </a:solidFill>
                          <a:latin typeface="Comfortaa Bold"/>
                          <a:ea typeface="Comfortaa Bold"/>
                          <a:cs typeface="Comfortaa Bold"/>
                          <a:sym typeface="Comfortaa Bold"/>
                        </a:rPr>
                        <a:t> pipa </a:t>
                      </a:r>
                      <a:r>
                        <a:rPr lang="en-US" sz="1000" dirty="0" err="1">
                          <a:solidFill>
                            <a:srgbClr val="000000"/>
                          </a:solidFill>
                          <a:latin typeface="Comfortaa Bold"/>
                          <a:ea typeface="Comfortaa Bold"/>
                          <a:cs typeface="Comfortaa Bold"/>
                          <a:sym typeface="Comfortaa Bold"/>
                        </a:rPr>
                        <a:t>sistem</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irigasi</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sp>
        <p:nvSpPr>
          <p:cNvPr id="10" name="Freeform 10"/>
          <p:cNvSpPr/>
          <p:nvPr/>
        </p:nvSpPr>
        <p:spPr>
          <a:xfrm>
            <a:off x="3978755" y="243480"/>
            <a:ext cx="563968" cy="557623"/>
          </a:xfrm>
          <a:custGeom>
            <a:avLst/>
            <a:gdLst/>
            <a:ahLst/>
            <a:cxnLst/>
            <a:rect l="l" t="t" r="r" b="b"/>
            <a:pathLst>
              <a:path w="845952" h="836435">
                <a:moveTo>
                  <a:pt x="0" y="0"/>
                </a:moveTo>
                <a:lnTo>
                  <a:pt x="845952" y="0"/>
                </a:lnTo>
                <a:lnTo>
                  <a:pt x="845952" y="836435"/>
                </a:lnTo>
                <a:lnTo>
                  <a:pt x="0" y="8364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0" y="6358508"/>
            <a:ext cx="4415130" cy="656751"/>
          </a:xfrm>
          <a:custGeom>
            <a:avLst/>
            <a:gdLst/>
            <a:ahLst/>
            <a:cxnLst/>
            <a:rect l="l" t="t" r="r" b="b"/>
            <a:pathLst>
              <a:path w="6622695" h="985126">
                <a:moveTo>
                  <a:pt x="0" y="0"/>
                </a:moveTo>
                <a:lnTo>
                  <a:pt x="6622695" y="0"/>
                </a:lnTo>
                <a:lnTo>
                  <a:pt x="6622695" y="985126"/>
                </a:lnTo>
                <a:lnTo>
                  <a:pt x="0" y="985126"/>
                </a:lnTo>
                <a:lnTo>
                  <a:pt x="0" y="0"/>
                </a:lnTo>
                <a:close/>
              </a:path>
            </a:pathLst>
          </a:custGeom>
          <a:blipFill>
            <a:blip r:embed="rId9"/>
            <a:stretch>
              <a:fillRect/>
            </a:stretch>
          </a:blipFill>
        </p:spPr>
      </p:sp>
      <p:sp>
        <p:nvSpPr>
          <p:cNvPr id="12" name="Freeform 12"/>
          <p:cNvSpPr/>
          <p:nvPr/>
        </p:nvSpPr>
        <p:spPr>
          <a:xfrm flipH="1">
            <a:off x="1076321" y="2679223"/>
            <a:ext cx="2389567" cy="4007660"/>
          </a:xfrm>
          <a:custGeom>
            <a:avLst/>
            <a:gdLst/>
            <a:ahLst/>
            <a:cxnLst/>
            <a:rect l="l" t="t" r="r" b="b"/>
            <a:pathLst>
              <a:path w="3584351" h="6011490">
                <a:moveTo>
                  <a:pt x="3584351" y="0"/>
                </a:moveTo>
                <a:lnTo>
                  <a:pt x="0" y="0"/>
                </a:lnTo>
                <a:lnTo>
                  <a:pt x="0" y="6011490"/>
                </a:lnTo>
                <a:lnTo>
                  <a:pt x="3584351" y="6011490"/>
                </a:lnTo>
                <a:lnTo>
                  <a:pt x="3584351"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itle 13">
            <a:extLst>
              <a:ext uri="{FF2B5EF4-FFF2-40B4-BE49-F238E27FC236}">
                <a16:creationId xmlns:a16="http://schemas.microsoft.com/office/drawing/2014/main" id="{A5095D06-9A6E-19AA-02BA-033E3F6F702C}"/>
              </a:ext>
            </a:extLst>
          </p:cNvPr>
          <p:cNvSpPr>
            <a:spLocks noGrp="1"/>
          </p:cNvSpPr>
          <p:nvPr>
            <p:ph type="title"/>
          </p:nvPr>
        </p:nvSpPr>
        <p:spPr/>
        <p:txBody>
          <a:bodyPr/>
          <a:lstStyle/>
          <a:p>
            <a:r>
              <a:rPr lang="en-US" sz="4000" dirty="0">
                <a:solidFill>
                  <a:srgbClr val="000000"/>
                </a:solidFill>
                <a:latin typeface="Canva Sans Bold"/>
                <a:ea typeface="Canva Sans Bold"/>
                <a:cs typeface="Canva Sans Bold"/>
                <a:sym typeface="Canva Sans Bold"/>
              </a:rPr>
              <a:t>Alat &amp; </a:t>
            </a:r>
            <a:r>
              <a:rPr lang="en-US" sz="4000" dirty="0" err="1">
                <a:solidFill>
                  <a:srgbClr val="000000"/>
                </a:solidFill>
                <a:latin typeface="Canva Sans Bold"/>
                <a:ea typeface="Canva Sans Bold"/>
                <a:cs typeface="Canva Sans Bold"/>
                <a:sym typeface="Canva Sans Bold"/>
              </a:rPr>
              <a:t>Bahan</a:t>
            </a:r>
            <a:br>
              <a:rPr lang="en-US" sz="4000" dirty="0">
                <a:solidFill>
                  <a:srgbClr val="000000"/>
                </a:solidFill>
                <a:latin typeface="Canva Sans Bold"/>
                <a:ea typeface="Canva Sans Bold"/>
                <a:cs typeface="Canva Sans Bold"/>
                <a:sym typeface="Canva Sans Bold"/>
              </a:rPr>
            </a:b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5715" y="1145381"/>
            <a:ext cx="6609273" cy="5825204"/>
            <a:chOff x="0" y="0"/>
            <a:chExt cx="2611071" cy="2713793"/>
          </a:xfrm>
        </p:grpSpPr>
        <p:sp>
          <p:nvSpPr>
            <p:cNvPr id="6" name="Freeform 6"/>
            <p:cNvSpPr/>
            <p:nvPr/>
          </p:nvSpPr>
          <p:spPr>
            <a:xfrm>
              <a:off x="0" y="0"/>
              <a:ext cx="2611071" cy="2713792"/>
            </a:xfrm>
            <a:custGeom>
              <a:avLst/>
              <a:gdLst/>
              <a:ahLst/>
              <a:cxnLst/>
              <a:rect l="l" t="t" r="r" b="b"/>
              <a:pathLst>
                <a:path w="2611071" h="2713792">
                  <a:moveTo>
                    <a:pt x="0" y="0"/>
                  </a:moveTo>
                  <a:lnTo>
                    <a:pt x="2611071" y="0"/>
                  </a:lnTo>
                  <a:lnTo>
                    <a:pt x="2611071" y="2713792"/>
                  </a:lnTo>
                  <a:lnTo>
                    <a:pt x="0" y="2713792"/>
                  </a:lnTo>
                  <a:close/>
                </a:path>
              </a:pathLst>
            </a:custGeom>
            <a:solidFill>
              <a:srgbClr val="087555"/>
            </a:solidFill>
          </p:spPr>
        </p:sp>
        <p:sp>
          <p:nvSpPr>
            <p:cNvPr id="7" name="TextBox 7"/>
            <p:cNvSpPr txBox="1"/>
            <p:nvPr/>
          </p:nvSpPr>
          <p:spPr>
            <a:xfrm>
              <a:off x="0" y="38100"/>
              <a:ext cx="2611071" cy="2675693"/>
            </a:xfrm>
            <a:prstGeom prst="rect">
              <a:avLst/>
            </a:prstGeom>
          </p:spPr>
          <p:txBody>
            <a:bodyPr lIns="33867" tIns="33867" rIns="33867" bIns="33867" rtlCol="0" anchor="ctr"/>
            <a:lstStyle/>
            <a:p>
              <a:pPr algn="ctr">
                <a:lnSpc>
                  <a:spcPts val="1533"/>
                </a:lnSpc>
              </a:pPr>
              <a:endParaRPr sz="1200"/>
            </a:p>
          </p:txBody>
        </p:sp>
      </p:grpSp>
      <p:sp>
        <p:nvSpPr>
          <p:cNvPr id="8" name="Freeform 8"/>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1437112" y="10420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a:off x="5921666" y="6373638"/>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3845793" y="621128"/>
            <a:ext cx="2667800" cy="2667800"/>
          </a:xfrm>
          <a:custGeom>
            <a:avLst/>
            <a:gdLst/>
            <a:ahLst/>
            <a:cxnLst/>
            <a:rect l="l" t="t" r="r" b="b"/>
            <a:pathLst>
              <a:path w="4001700" h="4001700">
                <a:moveTo>
                  <a:pt x="0" y="0"/>
                </a:moveTo>
                <a:lnTo>
                  <a:pt x="4001700" y="0"/>
                </a:lnTo>
                <a:lnTo>
                  <a:pt x="4001700" y="4001700"/>
                </a:lnTo>
                <a:lnTo>
                  <a:pt x="0" y="4001700"/>
                </a:lnTo>
                <a:lnTo>
                  <a:pt x="0" y="0"/>
                </a:lnTo>
                <a:close/>
              </a:path>
            </a:pathLst>
          </a:custGeom>
          <a:blipFill>
            <a:blip r:embed="rId9">
              <a:alphaModFix amt="43000"/>
              <a:extLst>
                <a:ext uri="{96DAC541-7B7A-43D3-8B79-37D633B846F1}">
                  <asvg:svgBlip xmlns:asvg="http://schemas.microsoft.com/office/drawing/2016/SVG/main" r:embed="rId10"/>
                </a:ext>
              </a:extLst>
            </a:blip>
            <a:stretch>
              <a:fillRect/>
            </a:stretch>
          </a:blipFill>
        </p:spPr>
      </p:sp>
      <p:grpSp>
        <p:nvGrpSpPr>
          <p:cNvPr id="12" name="Group 12"/>
          <p:cNvGrpSpPr/>
          <p:nvPr/>
        </p:nvGrpSpPr>
        <p:grpSpPr>
          <a:xfrm>
            <a:off x="1374392" y="2504527"/>
            <a:ext cx="4236238" cy="423623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1961"/>
              </a:srgbClr>
            </a:solidFill>
          </p:spPr>
        </p:sp>
        <p:sp>
          <p:nvSpPr>
            <p:cNvPr id="14" name="TextBox 1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5" name="Freeform 15"/>
          <p:cNvSpPr/>
          <p:nvPr/>
        </p:nvSpPr>
        <p:spPr>
          <a:xfrm>
            <a:off x="372419" y="1279206"/>
            <a:ext cx="430505" cy="430505"/>
          </a:xfrm>
          <a:custGeom>
            <a:avLst/>
            <a:gdLst/>
            <a:ahLst/>
            <a:cxnLst/>
            <a:rect l="l" t="t" r="r" b="b"/>
            <a:pathLst>
              <a:path w="645758" h="645758">
                <a:moveTo>
                  <a:pt x="0" y="0"/>
                </a:moveTo>
                <a:lnTo>
                  <a:pt x="645759" y="0"/>
                </a:lnTo>
                <a:lnTo>
                  <a:pt x="645759" y="645759"/>
                </a:lnTo>
                <a:lnTo>
                  <a:pt x="0" y="6457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372419" y="2160487"/>
            <a:ext cx="2873565" cy="4392774"/>
          </a:xfrm>
          <a:custGeom>
            <a:avLst/>
            <a:gdLst/>
            <a:ahLst/>
            <a:cxnLst/>
            <a:rect l="l" t="t" r="r" b="b"/>
            <a:pathLst>
              <a:path w="4310348" h="6589161">
                <a:moveTo>
                  <a:pt x="0" y="0"/>
                </a:moveTo>
                <a:lnTo>
                  <a:pt x="4310348" y="0"/>
                </a:lnTo>
                <a:lnTo>
                  <a:pt x="4310348" y="6589160"/>
                </a:lnTo>
                <a:lnTo>
                  <a:pt x="0" y="6589160"/>
                </a:lnTo>
                <a:lnTo>
                  <a:pt x="0" y="0"/>
                </a:lnTo>
                <a:close/>
              </a:path>
            </a:pathLst>
          </a:custGeom>
          <a:blipFill>
            <a:blip r:embed="rId13"/>
            <a:stretch>
              <a:fillRect b="-16294"/>
            </a:stretch>
          </a:blipFill>
        </p:spPr>
      </p:sp>
      <p:grpSp>
        <p:nvGrpSpPr>
          <p:cNvPr id="17" name="Group 17"/>
          <p:cNvGrpSpPr/>
          <p:nvPr/>
        </p:nvGrpSpPr>
        <p:grpSpPr>
          <a:xfrm>
            <a:off x="6804998" y="1449774"/>
            <a:ext cx="565252" cy="56525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9" name="TextBox 19"/>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0" name="Group 20"/>
          <p:cNvGrpSpPr/>
          <p:nvPr/>
        </p:nvGrpSpPr>
        <p:grpSpPr>
          <a:xfrm>
            <a:off x="6804998" y="2498177"/>
            <a:ext cx="565252" cy="56525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22" name="TextBox 22"/>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3" name="Group 23"/>
          <p:cNvGrpSpPr/>
          <p:nvPr/>
        </p:nvGrpSpPr>
        <p:grpSpPr>
          <a:xfrm>
            <a:off x="6804998" y="3622229"/>
            <a:ext cx="565252" cy="56525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25" name="TextBox 25"/>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6" name="Group 26"/>
          <p:cNvGrpSpPr/>
          <p:nvPr/>
        </p:nvGrpSpPr>
        <p:grpSpPr>
          <a:xfrm>
            <a:off x="6804998" y="4746281"/>
            <a:ext cx="565252" cy="56525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28" name="TextBox 28"/>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9" name="Group 29"/>
          <p:cNvGrpSpPr/>
          <p:nvPr/>
        </p:nvGrpSpPr>
        <p:grpSpPr>
          <a:xfrm>
            <a:off x="6804998" y="5870333"/>
            <a:ext cx="565252" cy="56525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31" name="TextBox 31"/>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32" name="Freeform 32"/>
          <p:cNvSpPr/>
          <p:nvPr/>
        </p:nvSpPr>
        <p:spPr>
          <a:xfrm>
            <a:off x="3492190" y="3337574"/>
            <a:ext cx="2759955" cy="2038599"/>
          </a:xfrm>
          <a:custGeom>
            <a:avLst/>
            <a:gdLst/>
            <a:ahLst/>
            <a:cxnLst/>
            <a:rect l="l" t="t" r="r" b="b"/>
            <a:pathLst>
              <a:path w="4139932" h="3057898">
                <a:moveTo>
                  <a:pt x="0" y="0"/>
                </a:moveTo>
                <a:lnTo>
                  <a:pt x="4139932" y="0"/>
                </a:lnTo>
                <a:lnTo>
                  <a:pt x="4139932" y="3057898"/>
                </a:lnTo>
                <a:lnTo>
                  <a:pt x="0" y="3057898"/>
                </a:lnTo>
                <a:lnTo>
                  <a:pt x="0" y="0"/>
                </a:lnTo>
                <a:close/>
              </a:path>
            </a:pathLst>
          </a:custGeom>
          <a:blipFill>
            <a:blip r:embed="rId14"/>
            <a:stretch>
              <a:fillRect t="-65143" b="-75540"/>
            </a:stretch>
          </a:blipFill>
        </p:spPr>
      </p:sp>
      <p:sp>
        <p:nvSpPr>
          <p:cNvPr id="35" name="TextBox 35"/>
          <p:cNvSpPr txBox="1"/>
          <p:nvPr/>
        </p:nvSpPr>
        <p:spPr>
          <a:xfrm>
            <a:off x="910805" y="1227759"/>
            <a:ext cx="5341339" cy="564257"/>
          </a:xfrm>
          <a:prstGeom prst="rect">
            <a:avLst/>
          </a:prstGeom>
        </p:spPr>
        <p:txBody>
          <a:bodyPr lIns="0" tIns="0" rIns="0" bIns="0" rtlCol="0" anchor="t">
            <a:spAutoFit/>
          </a:bodyPr>
          <a:lstStyle/>
          <a:p>
            <a:pPr>
              <a:lnSpc>
                <a:spcPts val="4400"/>
              </a:lnSpc>
            </a:pPr>
            <a:r>
              <a:rPr lang="en-US" sz="4000">
                <a:solidFill>
                  <a:srgbClr val="FFFFFF"/>
                </a:solidFill>
                <a:latin typeface="Canva Sans Bold"/>
                <a:ea typeface="Canva Sans Bold"/>
                <a:cs typeface="Canva Sans Bold"/>
                <a:sym typeface="Canva Sans Bold"/>
              </a:rPr>
              <a:t>Rangkaian Hardware</a:t>
            </a:r>
          </a:p>
        </p:txBody>
      </p:sp>
      <p:sp>
        <p:nvSpPr>
          <p:cNvPr id="36" name="TextBox 36"/>
          <p:cNvSpPr txBox="1"/>
          <p:nvPr/>
        </p:nvSpPr>
        <p:spPr>
          <a:xfrm>
            <a:off x="7615462" y="1450009"/>
            <a:ext cx="4006402" cy="560923"/>
          </a:xfrm>
          <a:prstGeom prst="rect">
            <a:avLst/>
          </a:prstGeom>
        </p:spPr>
        <p:txBody>
          <a:bodyPr lIns="0" tIns="0" rIns="0" bIns="0" rtlCol="0" anchor="t">
            <a:spAutoFit/>
          </a:bodyPr>
          <a:lstStyle/>
          <a:p>
            <a:pPr algn="just">
              <a:lnSpc>
                <a:spcPts val="2300"/>
              </a:lnSpc>
            </a:pPr>
            <a:r>
              <a:rPr lang="en-US" sz="1533">
                <a:solidFill>
                  <a:srgbClr val="000000"/>
                </a:solidFill>
                <a:latin typeface="Open Sans 1"/>
                <a:ea typeface="Open Sans 1"/>
                <a:cs typeface="Open Sans 1"/>
                <a:sym typeface="Open Sans 1"/>
              </a:rPr>
              <a:t>Terdapat 4 input parameter (NPK, pH tanah, usia tanam, kelembaban tanah).</a:t>
            </a:r>
          </a:p>
        </p:txBody>
      </p:sp>
      <p:sp>
        <p:nvSpPr>
          <p:cNvPr id="38" name="TextBox 38"/>
          <p:cNvSpPr txBox="1"/>
          <p:nvPr/>
        </p:nvSpPr>
        <p:spPr>
          <a:xfrm>
            <a:off x="7602881" y="2327413"/>
            <a:ext cx="3975691" cy="560923"/>
          </a:xfrm>
          <a:prstGeom prst="rect">
            <a:avLst/>
          </a:prstGeom>
        </p:spPr>
        <p:txBody>
          <a:bodyPr lIns="0" tIns="0" rIns="0" bIns="0" rtlCol="0" anchor="t">
            <a:spAutoFit/>
          </a:bodyPr>
          <a:lstStyle/>
          <a:p>
            <a:pPr>
              <a:lnSpc>
                <a:spcPts val="2300"/>
              </a:lnSpc>
            </a:pPr>
            <a:r>
              <a:rPr lang="en-US" sz="1533">
                <a:solidFill>
                  <a:srgbClr val="100F0D"/>
                </a:solidFill>
                <a:latin typeface="Open Sans 1"/>
                <a:ea typeface="Open Sans 1"/>
                <a:cs typeface="Open Sans 1"/>
                <a:sym typeface="Open Sans 1"/>
              </a:rPr>
              <a:t>Modul ESP8266 dipasangkan pada box panel untuk merekam dan mengirimkan data</a:t>
            </a:r>
          </a:p>
        </p:txBody>
      </p:sp>
      <p:sp>
        <p:nvSpPr>
          <p:cNvPr id="39" name="TextBox 39"/>
          <p:cNvSpPr txBox="1"/>
          <p:nvPr/>
        </p:nvSpPr>
        <p:spPr>
          <a:xfrm>
            <a:off x="6987473" y="1472095"/>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1</a:t>
            </a:r>
          </a:p>
        </p:txBody>
      </p:sp>
      <p:sp>
        <p:nvSpPr>
          <p:cNvPr id="40" name="TextBox 40"/>
          <p:cNvSpPr txBox="1"/>
          <p:nvPr/>
        </p:nvSpPr>
        <p:spPr>
          <a:xfrm>
            <a:off x="6980309" y="2503001"/>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2</a:t>
            </a:r>
          </a:p>
        </p:txBody>
      </p:sp>
      <p:sp>
        <p:nvSpPr>
          <p:cNvPr id="41" name="TextBox 41"/>
          <p:cNvSpPr txBox="1"/>
          <p:nvPr/>
        </p:nvSpPr>
        <p:spPr>
          <a:xfrm>
            <a:off x="6987473" y="3644550"/>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3</a:t>
            </a:r>
          </a:p>
        </p:txBody>
      </p:sp>
      <p:sp>
        <p:nvSpPr>
          <p:cNvPr id="42" name="TextBox 42"/>
          <p:cNvSpPr txBox="1"/>
          <p:nvPr/>
        </p:nvSpPr>
        <p:spPr>
          <a:xfrm>
            <a:off x="6980309" y="4751105"/>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4</a:t>
            </a:r>
          </a:p>
        </p:txBody>
      </p:sp>
      <p:sp>
        <p:nvSpPr>
          <p:cNvPr id="43" name="TextBox 43"/>
          <p:cNvSpPr txBox="1"/>
          <p:nvPr/>
        </p:nvSpPr>
        <p:spPr>
          <a:xfrm>
            <a:off x="6987473" y="5892654"/>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5</a:t>
            </a:r>
          </a:p>
        </p:txBody>
      </p:sp>
      <p:sp>
        <p:nvSpPr>
          <p:cNvPr id="44" name="TextBox 44"/>
          <p:cNvSpPr txBox="1"/>
          <p:nvPr/>
        </p:nvSpPr>
        <p:spPr>
          <a:xfrm>
            <a:off x="7615462" y="4661673"/>
            <a:ext cx="4632110" cy="855875"/>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Semua perangkat dikendalikan oleh node mcu dengan tegangan input 5V DC, diperoleh dari power supply 12V DC.</a:t>
            </a:r>
          </a:p>
        </p:txBody>
      </p:sp>
      <p:sp>
        <p:nvSpPr>
          <p:cNvPr id="45" name="TextBox 45"/>
          <p:cNvSpPr txBox="1"/>
          <p:nvPr/>
        </p:nvSpPr>
        <p:spPr>
          <a:xfrm>
            <a:off x="7615462" y="3494543"/>
            <a:ext cx="4632110" cy="560923"/>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Dilengkapi dengan multiplexer, sensor soil moisture, sensor NPK, router WiFi, dan power supply.</a:t>
            </a:r>
          </a:p>
        </p:txBody>
      </p:sp>
      <p:sp>
        <p:nvSpPr>
          <p:cNvPr id="46" name="TextBox 46"/>
          <p:cNvSpPr txBox="1"/>
          <p:nvPr/>
        </p:nvSpPr>
        <p:spPr>
          <a:xfrm>
            <a:off x="7602882" y="5769451"/>
            <a:ext cx="4632110" cy="855875"/>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Data dari sensor dikirimkan ke server MongoDB database untuk pemantauan jarak jauh melalui website.</a:t>
            </a:r>
          </a:p>
        </p:txBody>
      </p:sp>
      <p:sp>
        <p:nvSpPr>
          <p:cNvPr id="47" name="Title 46">
            <a:extLst>
              <a:ext uri="{FF2B5EF4-FFF2-40B4-BE49-F238E27FC236}">
                <a16:creationId xmlns:a16="http://schemas.microsoft.com/office/drawing/2014/main" id="{9C14BFC8-BFAE-22E2-C84A-6FD17FDB8C12}"/>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746187" y="2420122"/>
            <a:ext cx="3225014" cy="3731067"/>
          </a:xfrm>
          <a:custGeom>
            <a:avLst/>
            <a:gdLst/>
            <a:ahLst/>
            <a:cxnLst/>
            <a:rect l="l" t="t" r="r" b="b"/>
            <a:pathLst>
              <a:path w="4837521" h="5596600">
                <a:moveTo>
                  <a:pt x="0" y="0"/>
                </a:moveTo>
                <a:lnTo>
                  <a:pt x="4837521" y="0"/>
                </a:lnTo>
                <a:lnTo>
                  <a:pt x="4837521" y="5596600"/>
                </a:lnTo>
                <a:lnTo>
                  <a:pt x="0" y="5596600"/>
                </a:lnTo>
                <a:lnTo>
                  <a:pt x="0" y="0"/>
                </a:lnTo>
                <a:close/>
              </a:path>
            </a:pathLst>
          </a:custGeom>
          <a:blipFill>
            <a:blip r:embed="rId7"/>
            <a:stretch>
              <a:fillRect/>
            </a:stretch>
          </a:blipFill>
        </p:spPr>
      </p:sp>
      <p:grpSp>
        <p:nvGrpSpPr>
          <p:cNvPr id="10" name="Group 10"/>
          <p:cNvGrpSpPr/>
          <p:nvPr/>
        </p:nvGrpSpPr>
        <p:grpSpPr>
          <a:xfrm>
            <a:off x="8047401" y="1662099"/>
            <a:ext cx="3967641" cy="4489089"/>
            <a:chOff x="0" y="0"/>
            <a:chExt cx="1567463" cy="1773467"/>
          </a:xfrm>
        </p:grpSpPr>
        <p:sp>
          <p:nvSpPr>
            <p:cNvPr id="11" name="Freeform 11"/>
            <p:cNvSpPr/>
            <p:nvPr/>
          </p:nvSpPr>
          <p:spPr>
            <a:xfrm>
              <a:off x="0" y="0"/>
              <a:ext cx="1567463" cy="1773468"/>
            </a:xfrm>
            <a:custGeom>
              <a:avLst/>
              <a:gdLst/>
              <a:ahLst/>
              <a:cxnLst/>
              <a:rect l="l" t="t" r="r" b="b"/>
              <a:pathLst>
                <a:path w="1567463" h="1773468">
                  <a:moveTo>
                    <a:pt x="66343" y="0"/>
                  </a:moveTo>
                  <a:lnTo>
                    <a:pt x="1501120" y="0"/>
                  </a:lnTo>
                  <a:cubicBezTo>
                    <a:pt x="1518715" y="0"/>
                    <a:pt x="1535590" y="6990"/>
                    <a:pt x="1548032" y="19431"/>
                  </a:cubicBezTo>
                  <a:cubicBezTo>
                    <a:pt x="1560473" y="31873"/>
                    <a:pt x="1567463" y="48748"/>
                    <a:pt x="1567463" y="66343"/>
                  </a:cubicBezTo>
                  <a:lnTo>
                    <a:pt x="1567463" y="1707124"/>
                  </a:lnTo>
                  <a:cubicBezTo>
                    <a:pt x="1567463" y="1724720"/>
                    <a:pt x="1560473" y="1741594"/>
                    <a:pt x="1548032" y="1754036"/>
                  </a:cubicBezTo>
                  <a:cubicBezTo>
                    <a:pt x="1535590" y="1766478"/>
                    <a:pt x="1518715" y="1773468"/>
                    <a:pt x="1501120" y="1773468"/>
                  </a:cubicBezTo>
                  <a:lnTo>
                    <a:pt x="66343" y="1773468"/>
                  </a:lnTo>
                  <a:cubicBezTo>
                    <a:pt x="48748" y="1773468"/>
                    <a:pt x="31873" y="1766478"/>
                    <a:pt x="19431" y="1754036"/>
                  </a:cubicBezTo>
                  <a:cubicBezTo>
                    <a:pt x="6990" y="1741594"/>
                    <a:pt x="0" y="1724720"/>
                    <a:pt x="0" y="1707124"/>
                  </a:cubicBezTo>
                  <a:lnTo>
                    <a:pt x="0" y="66343"/>
                  </a:lnTo>
                  <a:cubicBezTo>
                    <a:pt x="0" y="48748"/>
                    <a:pt x="6990" y="31873"/>
                    <a:pt x="19431" y="19431"/>
                  </a:cubicBezTo>
                  <a:cubicBezTo>
                    <a:pt x="31873" y="6990"/>
                    <a:pt x="48748" y="0"/>
                    <a:pt x="66343" y="0"/>
                  </a:cubicBezTo>
                  <a:close/>
                </a:path>
              </a:pathLst>
            </a:custGeom>
            <a:solidFill>
              <a:srgbClr val="00943C"/>
            </a:solidFill>
          </p:spPr>
        </p:sp>
        <p:sp>
          <p:nvSpPr>
            <p:cNvPr id="12" name="TextBox 12"/>
            <p:cNvSpPr txBox="1"/>
            <p:nvPr/>
          </p:nvSpPr>
          <p:spPr>
            <a:xfrm>
              <a:off x="0" y="38100"/>
              <a:ext cx="1567463" cy="1735367"/>
            </a:xfrm>
            <a:prstGeom prst="rect">
              <a:avLst/>
            </a:prstGeom>
          </p:spPr>
          <p:txBody>
            <a:bodyPr lIns="33867" tIns="33867" rIns="33867" bIns="33867" rtlCol="0" anchor="ctr"/>
            <a:lstStyle/>
            <a:p>
              <a:pPr algn="ctr">
                <a:lnSpc>
                  <a:spcPts val="1533"/>
                </a:lnSpc>
              </a:pPr>
              <a:endParaRPr sz="1200"/>
            </a:p>
          </p:txBody>
        </p:sp>
      </p:grpSp>
      <p:sp>
        <p:nvSpPr>
          <p:cNvPr id="13" name="TextBox 13"/>
          <p:cNvSpPr txBox="1"/>
          <p:nvPr/>
        </p:nvSpPr>
        <p:spPr>
          <a:xfrm>
            <a:off x="11700502" y="6970585"/>
            <a:ext cx="412860" cy="153888"/>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15</a:t>
            </a:r>
          </a:p>
        </p:txBody>
      </p:sp>
      <p:sp>
        <p:nvSpPr>
          <p:cNvPr id="7" name="Freeform 7"/>
          <p:cNvSpPr/>
          <p:nvPr/>
        </p:nvSpPr>
        <p:spPr>
          <a:xfrm rot="-10800000" flipH="1">
            <a:off x="11447690" y="5517894"/>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5" name="TextBox 15"/>
          <p:cNvSpPr txBox="1"/>
          <p:nvPr/>
        </p:nvSpPr>
        <p:spPr>
          <a:xfrm>
            <a:off x="910805" y="1245539"/>
            <a:ext cx="5341339" cy="397545"/>
          </a:xfrm>
          <a:prstGeom prst="rect">
            <a:avLst/>
          </a:prstGeom>
        </p:spPr>
        <p:txBody>
          <a:bodyPr lIns="0" tIns="0" rIns="0" bIns="0" rtlCol="0" anchor="t">
            <a:spAutoFit/>
          </a:bodyPr>
          <a:lstStyle/>
          <a:p>
            <a:pPr>
              <a:lnSpc>
                <a:spcPts val="3080"/>
              </a:lnSpc>
            </a:pPr>
            <a:r>
              <a:rPr lang="en-US" sz="2800">
                <a:solidFill>
                  <a:srgbClr val="100F0D"/>
                </a:solidFill>
                <a:latin typeface="Canva Sans Bold"/>
                <a:ea typeface="Canva Sans Bold"/>
                <a:cs typeface="Canva Sans Bold"/>
                <a:sym typeface="Canva Sans Bold"/>
              </a:rPr>
              <a:t>Proses Pengambilan Data</a:t>
            </a:r>
          </a:p>
        </p:txBody>
      </p:sp>
      <p:sp>
        <p:nvSpPr>
          <p:cNvPr id="16" name="TextBox 16"/>
          <p:cNvSpPr txBox="1"/>
          <p:nvPr/>
        </p:nvSpPr>
        <p:spPr>
          <a:xfrm>
            <a:off x="8334700" y="2715012"/>
            <a:ext cx="3287164" cy="2739724"/>
          </a:xfrm>
          <a:prstGeom prst="rect">
            <a:avLst/>
          </a:prstGeom>
        </p:spPr>
        <p:txBody>
          <a:bodyPr lIns="0" tIns="0" rIns="0" bIns="0" rtlCol="0" anchor="t">
            <a:spAutoFit/>
          </a:bodyPr>
          <a:lstStyle/>
          <a:p>
            <a:pPr marL="345457" lvl="1" indent="-172729">
              <a:lnSpc>
                <a:spcPts val="2400"/>
              </a:lnSpc>
              <a:buFont typeface="Arial"/>
              <a:buChar char="•"/>
            </a:pPr>
            <a:r>
              <a:rPr lang="en-US" sz="1600">
                <a:solidFill>
                  <a:srgbClr val="FFFFFF"/>
                </a:solidFill>
                <a:latin typeface="Open Sans 1"/>
                <a:ea typeface="Open Sans 1"/>
                <a:cs typeface="Open Sans 1"/>
                <a:sym typeface="Open Sans 1"/>
              </a:rPr>
              <a:t>Terdapat 12 sensor </a:t>
            </a:r>
            <a:r>
              <a:rPr lang="en-US" sz="1600">
                <a:solidFill>
                  <a:srgbClr val="FFFFFF"/>
                </a:solidFill>
                <a:latin typeface="Open Sans 1 Italics"/>
                <a:ea typeface="Open Sans 1 Italics"/>
                <a:cs typeface="Open Sans 1 Italics"/>
                <a:sym typeface="Open Sans 1 Italics"/>
              </a:rPr>
              <a:t>soil moisture, </a:t>
            </a:r>
            <a:r>
              <a:rPr lang="en-US" sz="1600">
                <a:solidFill>
                  <a:srgbClr val="FFFFFF"/>
                </a:solidFill>
                <a:latin typeface="Open Sans 1"/>
                <a:ea typeface="Open Sans 1"/>
                <a:cs typeface="Open Sans 1"/>
                <a:sym typeface="Open Sans 1"/>
              </a:rPr>
              <a:t>2 sensor NPK, 2 sensor pH.</a:t>
            </a:r>
          </a:p>
          <a:p>
            <a:pPr marL="345457" lvl="1" indent="-172729">
              <a:lnSpc>
                <a:spcPts val="2400"/>
              </a:lnSpc>
              <a:buFont typeface="Arial"/>
              <a:buChar char="•"/>
            </a:pPr>
            <a:r>
              <a:rPr lang="en-US" sz="1600">
                <a:solidFill>
                  <a:srgbClr val="FFFFFF"/>
                </a:solidFill>
                <a:latin typeface="Open Sans 1"/>
                <a:ea typeface="Open Sans 1"/>
                <a:cs typeface="Open Sans 1"/>
                <a:sym typeface="Open Sans 1"/>
              </a:rPr>
              <a:t>Ditancapkan pada sekitar polybag.</a:t>
            </a:r>
          </a:p>
          <a:p>
            <a:pPr marL="345457" lvl="1" indent="-172729">
              <a:lnSpc>
                <a:spcPts val="2400"/>
              </a:lnSpc>
              <a:buFont typeface="Arial"/>
              <a:buChar char="•"/>
            </a:pPr>
            <a:r>
              <a:rPr lang="en-US" sz="1600">
                <a:solidFill>
                  <a:srgbClr val="FFFFFF"/>
                </a:solidFill>
                <a:latin typeface="Open Sans 1"/>
                <a:ea typeface="Open Sans 1"/>
                <a:cs typeface="Open Sans 1"/>
                <a:sym typeface="Open Sans 1"/>
              </a:rPr>
              <a:t>Jarak antara bedeng polybag yang ditancapkan sensor dengan panel sistem yaitu 3 meter</a:t>
            </a:r>
          </a:p>
        </p:txBody>
      </p:sp>
      <p:sp>
        <p:nvSpPr>
          <p:cNvPr id="18" name="TextBox 18"/>
          <p:cNvSpPr txBox="1"/>
          <p:nvPr/>
        </p:nvSpPr>
        <p:spPr>
          <a:xfrm>
            <a:off x="910805" y="1662100"/>
            <a:ext cx="5341339" cy="410369"/>
          </a:xfrm>
          <a:prstGeom prst="rect">
            <a:avLst/>
          </a:prstGeom>
        </p:spPr>
        <p:txBody>
          <a:bodyPr lIns="0" tIns="0" rIns="0" bIns="0" rtlCol="0" anchor="t">
            <a:spAutoFit/>
          </a:bodyPr>
          <a:lstStyle/>
          <a:p>
            <a:pPr>
              <a:lnSpc>
                <a:spcPts val="3227"/>
              </a:lnSpc>
            </a:pPr>
            <a:r>
              <a:rPr lang="en-US" sz="2933">
                <a:solidFill>
                  <a:srgbClr val="087555"/>
                </a:solidFill>
                <a:latin typeface="Canva Sans Bold"/>
                <a:ea typeface="Canva Sans Bold"/>
                <a:cs typeface="Canva Sans Bold"/>
                <a:sym typeface="Canva Sans Bold"/>
              </a:rPr>
              <a:t>Penelitian </a:t>
            </a:r>
            <a:r>
              <a:rPr lang="en-US" sz="2933">
                <a:solidFill>
                  <a:srgbClr val="087555"/>
                </a:solidFill>
                <a:latin typeface="Canva Sans Bold Italics"/>
                <a:ea typeface="Canva Sans Bold Italics"/>
                <a:cs typeface="Canva Sans Bold Italics"/>
                <a:sym typeface="Canva Sans Bold Italics"/>
              </a:rPr>
              <a:t>Smart Farming</a:t>
            </a:r>
          </a:p>
        </p:txBody>
      </p:sp>
      <p:sp>
        <p:nvSpPr>
          <p:cNvPr id="19" name="TextBox 19"/>
          <p:cNvSpPr txBox="1"/>
          <p:nvPr/>
        </p:nvSpPr>
        <p:spPr>
          <a:xfrm>
            <a:off x="8393989" y="2029553"/>
            <a:ext cx="3287164" cy="300595"/>
          </a:xfrm>
          <a:prstGeom prst="rect">
            <a:avLst/>
          </a:prstGeom>
        </p:spPr>
        <p:txBody>
          <a:bodyPr lIns="0" tIns="0" rIns="0" bIns="0" rtlCol="0" anchor="t">
            <a:spAutoFit/>
          </a:bodyPr>
          <a:lstStyle/>
          <a:p>
            <a:pPr>
              <a:lnSpc>
                <a:spcPts val="2599"/>
              </a:lnSpc>
            </a:pPr>
            <a:r>
              <a:rPr lang="en-US" sz="1733">
                <a:solidFill>
                  <a:srgbClr val="FFFFFF"/>
                </a:solidFill>
                <a:latin typeface="Open Sans 1 Bold"/>
                <a:ea typeface="Open Sans 1 Bold"/>
                <a:cs typeface="Open Sans 1 Bold"/>
                <a:sym typeface="Open Sans 1 Bold"/>
              </a:rPr>
              <a:t>Keterangan:</a:t>
            </a:r>
          </a:p>
        </p:txBody>
      </p:sp>
      <p:pic>
        <p:nvPicPr>
          <p:cNvPr id="21" name="Picture 20">
            <a:extLst>
              <a:ext uri="{FF2B5EF4-FFF2-40B4-BE49-F238E27FC236}">
                <a16:creationId xmlns:a16="http://schemas.microsoft.com/office/drawing/2014/main" id="{6EB270D5-185B-2AF1-88DF-B8C920060C5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4291" r="18344"/>
          <a:stretch/>
        </p:blipFill>
        <p:spPr>
          <a:xfrm>
            <a:off x="105934" y="2420122"/>
            <a:ext cx="4564053" cy="3811025"/>
          </a:xfrm>
          <a:prstGeom prst="rect">
            <a:avLst/>
          </a:prstGeom>
        </p:spPr>
      </p:pic>
      <p:sp>
        <p:nvSpPr>
          <p:cNvPr id="8" name="Title 7">
            <a:extLst>
              <a:ext uri="{FF2B5EF4-FFF2-40B4-BE49-F238E27FC236}">
                <a16:creationId xmlns:a16="http://schemas.microsoft.com/office/drawing/2014/main" id="{81252BC3-821A-FE93-A0BC-721497766C2F}"/>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82730"/>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2014496" y="5590013"/>
            <a:ext cx="8564937" cy="1299105"/>
            <a:chOff x="0" y="0"/>
            <a:chExt cx="3383679" cy="513227"/>
          </a:xfrm>
        </p:grpSpPr>
        <p:sp>
          <p:nvSpPr>
            <p:cNvPr id="9" name="Freeform 9"/>
            <p:cNvSpPr/>
            <p:nvPr/>
          </p:nvSpPr>
          <p:spPr>
            <a:xfrm>
              <a:off x="0" y="0"/>
              <a:ext cx="3383679" cy="513227"/>
            </a:xfrm>
            <a:custGeom>
              <a:avLst/>
              <a:gdLst/>
              <a:ahLst/>
              <a:cxnLst/>
              <a:rect l="l" t="t" r="r" b="b"/>
              <a:pathLst>
                <a:path w="3383679" h="513227">
                  <a:moveTo>
                    <a:pt x="30733" y="0"/>
                  </a:moveTo>
                  <a:lnTo>
                    <a:pt x="3352946" y="0"/>
                  </a:lnTo>
                  <a:cubicBezTo>
                    <a:pt x="3369919" y="0"/>
                    <a:pt x="3383679" y="13760"/>
                    <a:pt x="3383679" y="30733"/>
                  </a:cubicBezTo>
                  <a:lnTo>
                    <a:pt x="3383679" y="482494"/>
                  </a:lnTo>
                  <a:cubicBezTo>
                    <a:pt x="3383679" y="490645"/>
                    <a:pt x="3380441" y="498462"/>
                    <a:pt x="3374677" y="504225"/>
                  </a:cubicBezTo>
                  <a:cubicBezTo>
                    <a:pt x="3368914" y="509989"/>
                    <a:pt x="3361097" y="513227"/>
                    <a:pt x="3352946" y="513227"/>
                  </a:cubicBezTo>
                  <a:lnTo>
                    <a:pt x="30733" y="513227"/>
                  </a:lnTo>
                  <a:cubicBezTo>
                    <a:pt x="22582" y="513227"/>
                    <a:pt x="14765" y="509989"/>
                    <a:pt x="9001" y="504225"/>
                  </a:cubicBezTo>
                  <a:cubicBezTo>
                    <a:pt x="3238" y="498462"/>
                    <a:pt x="0" y="490645"/>
                    <a:pt x="0" y="482494"/>
                  </a:cubicBezTo>
                  <a:lnTo>
                    <a:pt x="0" y="30733"/>
                  </a:lnTo>
                  <a:cubicBezTo>
                    <a:pt x="0" y="22582"/>
                    <a:pt x="3238" y="14765"/>
                    <a:pt x="9001" y="9001"/>
                  </a:cubicBezTo>
                  <a:cubicBezTo>
                    <a:pt x="14765" y="3238"/>
                    <a:pt x="22582" y="0"/>
                    <a:pt x="30733" y="0"/>
                  </a:cubicBezTo>
                  <a:close/>
                </a:path>
              </a:pathLst>
            </a:custGeom>
            <a:solidFill>
              <a:srgbClr val="00943C"/>
            </a:solidFill>
          </p:spPr>
        </p:sp>
        <p:sp>
          <p:nvSpPr>
            <p:cNvPr id="10" name="TextBox 10"/>
            <p:cNvSpPr txBox="1"/>
            <p:nvPr/>
          </p:nvSpPr>
          <p:spPr>
            <a:xfrm>
              <a:off x="0" y="38100"/>
              <a:ext cx="3383679" cy="475127"/>
            </a:xfrm>
            <a:prstGeom prst="rect">
              <a:avLst/>
            </a:prstGeom>
          </p:spPr>
          <p:txBody>
            <a:bodyPr lIns="33867" tIns="33867" rIns="33867" bIns="33867" rtlCol="0" anchor="ctr"/>
            <a:lstStyle/>
            <a:p>
              <a:pPr algn="ctr">
                <a:lnSpc>
                  <a:spcPts val="1533"/>
                </a:lnSpc>
              </a:pPr>
              <a:endParaRPr sz="1200"/>
            </a:p>
          </p:txBody>
        </p:sp>
      </p:grpSp>
      <p:sp>
        <p:nvSpPr>
          <p:cNvPr id="13" name="TextBox 13"/>
          <p:cNvSpPr txBox="1"/>
          <p:nvPr/>
        </p:nvSpPr>
        <p:spPr>
          <a:xfrm>
            <a:off x="11700502" y="68689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16</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4" name="TextBox 14"/>
          <p:cNvSpPr txBox="1"/>
          <p:nvPr/>
        </p:nvSpPr>
        <p:spPr>
          <a:xfrm>
            <a:off x="8564619" y="1055128"/>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5" name="TextBox 15"/>
          <p:cNvSpPr txBox="1"/>
          <p:nvPr/>
        </p:nvSpPr>
        <p:spPr>
          <a:xfrm>
            <a:off x="3581475" y="1096419"/>
            <a:ext cx="5686093" cy="346249"/>
          </a:xfrm>
          <a:prstGeom prst="rect">
            <a:avLst/>
          </a:prstGeom>
        </p:spPr>
        <p:txBody>
          <a:bodyPr wrap="square" lIns="0" tIns="0" rIns="0" bIns="0" rtlCol="0" anchor="t">
            <a:spAutoFit/>
          </a:bodyPr>
          <a:lstStyle/>
          <a:p>
            <a:pPr algn="ctr">
              <a:lnSpc>
                <a:spcPts val="2713"/>
              </a:lnSpc>
            </a:pPr>
            <a:r>
              <a:rPr lang="en-US" sz="2467" dirty="0">
                <a:solidFill>
                  <a:srgbClr val="100F0D"/>
                </a:solidFill>
                <a:latin typeface="Canva Sans Bold"/>
                <a:ea typeface="Canva Sans Bold"/>
                <a:cs typeface="Canva Sans Bold"/>
                <a:sym typeface="Canva Sans Bold"/>
              </a:rPr>
              <a:t>Proses Filter Raw Data </a:t>
            </a:r>
            <a:r>
              <a:rPr lang="en-US" sz="2467" dirty="0" err="1">
                <a:solidFill>
                  <a:srgbClr val="100F0D"/>
                </a:solidFill>
                <a:latin typeface="Canva Sans Bold"/>
                <a:ea typeface="Canva Sans Bold"/>
                <a:cs typeface="Canva Sans Bold"/>
                <a:sym typeface="Canva Sans Bold"/>
              </a:rPr>
              <a:t>menggunakan</a:t>
            </a:r>
            <a:r>
              <a:rPr lang="en-US" sz="2467" dirty="0">
                <a:solidFill>
                  <a:srgbClr val="100F0D"/>
                </a:solidFill>
                <a:latin typeface="Canva Sans Bold"/>
                <a:ea typeface="Canva Sans Bold"/>
                <a:cs typeface="Canva Sans Bold"/>
                <a:sym typeface="Canva Sans Bold"/>
              </a:rPr>
              <a:t> EMA</a:t>
            </a:r>
          </a:p>
        </p:txBody>
      </p:sp>
      <p:sp>
        <p:nvSpPr>
          <p:cNvPr id="16" name="TextBox 16"/>
          <p:cNvSpPr txBox="1"/>
          <p:nvPr/>
        </p:nvSpPr>
        <p:spPr>
          <a:xfrm>
            <a:off x="2258341" y="5785193"/>
            <a:ext cx="8321091" cy="846386"/>
          </a:xfrm>
          <a:prstGeom prst="rect">
            <a:avLst/>
          </a:prstGeom>
        </p:spPr>
        <p:txBody>
          <a:bodyPr lIns="0" tIns="0" rIns="0" bIns="0" rtlCol="0" anchor="t">
            <a:spAutoFit/>
          </a:bodyPr>
          <a:lstStyle/>
          <a:p>
            <a:pPr marL="316670" lvl="1" indent="-158335">
              <a:lnSpc>
                <a:spcPts val="2200"/>
              </a:lnSpc>
              <a:buFont typeface="Arial"/>
              <a:buChar char="•"/>
            </a:pPr>
            <a:r>
              <a:rPr lang="en-US" sz="1467" dirty="0">
                <a:solidFill>
                  <a:srgbClr val="FFFFFF"/>
                </a:solidFill>
                <a:latin typeface="Open Sans 1"/>
                <a:ea typeface="Open Sans 1"/>
                <a:cs typeface="Open Sans 1"/>
                <a:sym typeface="Open Sans 1"/>
              </a:rPr>
              <a:t>Raw data yang </a:t>
            </a:r>
            <a:r>
              <a:rPr lang="en-US" sz="1467" dirty="0" err="1">
                <a:solidFill>
                  <a:srgbClr val="FFFFFF"/>
                </a:solidFill>
                <a:latin typeface="Open Sans 1"/>
                <a:ea typeface="Open Sans 1"/>
                <a:cs typeface="Open Sans 1"/>
                <a:sym typeface="Open Sans 1"/>
              </a:rPr>
              <a:t>digunakan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untuk</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pembuatan</a:t>
            </a:r>
            <a:r>
              <a:rPr lang="en-US" sz="1467" dirty="0">
                <a:solidFill>
                  <a:srgbClr val="FFFFFF"/>
                </a:solidFill>
                <a:latin typeface="Open Sans 1"/>
                <a:ea typeface="Open Sans 1"/>
                <a:cs typeface="Open Sans 1"/>
                <a:sym typeface="Open Sans 1"/>
              </a:rPr>
              <a:t> model </a:t>
            </a:r>
            <a:r>
              <a:rPr lang="en-US" sz="1467" dirty="0" err="1">
                <a:solidFill>
                  <a:srgbClr val="FFFFFF"/>
                </a:solidFill>
                <a:latin typeface="Open Sans 1"/>
                <a:ea typeface="Open Sans 1"/>
                <a:cs typeface="Open Sans 1"/>
                <a:sym typeface="Open Sans 1"/>
              </a:rPr>
              <a:t>sebanyak</a:t>
            </a:r>
            <a:r>
              <a:rPr lang="en-US" sz="1467" dirty="0">
                <a:solidFill>
                  <a:srgbClr val="FFFFFF"/>
                </a:solidFill>
                <a:latin typeface="Open Sans 1"/>
                <a:ea typeface="Open Sans 1"/>
                <a:cs typeface="Open Sans 1"/>
                <a:sym typeface="Open Sans 1"/>
              </a:rPr>
              <a:t> 9043 data, </a:t>
            </a:r>
            <a:r>
              <a:rPr lang="en-US" sz="1467" dirty="0" err="1">
                <a:solidFill>
                  <a:srgbClr val="FFFFFF"/>
                </a:solidFill>
                <a:latin typeface="Open Sans 1"/>
                <a:ea typeface="Open Sans 1"/>
                <a:cs typeface="Open Sans 1"/>
                <a:sym typeface="Open Sans 1"/>
              </a:rPr>
              <a:t>direkam</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setiap</a:t>
            </a:r>
            <a:r>
              <a:rPr lang="en-US" sz="1467" dirty="0">
                <a:solidFill>
                  <a:srgbClr val="FFFFFF"/>
                </a:solidFill>
                <a:latin typeface="Open Sans 1"/>
                <a:ea typeface="Open Sans 1"/>
                <a:cs typeface="Open Sans 1"/>
                <a:sym typeface="Open Sans 1"/>
              </a:rPr>
              <a:t> 5 </a:t>
            </a:r>
            <a:r>
              <a:rPr lang="en-US" sz="1467" dirty="0" err="1">
                <a:solidFill>
                  <a:srgbClr val="FFFFFF"/>
                </a:solidFill>
                <a:latin typeface="Open Sans 1"/>
                <a:ea typeface="Open Sans 1"/>
                <a:cs typeface="Open Sans 1"/>
                <a:sym typeface="Open Sans 1"/>
              </a:rPr>
              <a:t>menit</a:t>
            </a:r>
            <a:endParaRPr lang="en-US" sz="1467" dirty="0">
              <a:solidFill>
                <a:srgbClr val="FFFFFF"/>
              </a:solidFill>
              <a:latin typeface="Open Sans 1"/>
              <a:ea typeface="Open Sans 1"/>
              <a:cs typeface="Open Sans 1"/>
              <a:sym typeface="Open Sans 1"/>
            </a:endParaRPr>
          </a:p>
          <a:p>
            <a:pPr marL="316670" lvl="1" indent="-158335">
              <a:lnSpc>
                <a:spcPts val="2200"/>
              </a:lnSpc>
              <a:buFont typeface="Arial"/>
              <a:buChar char="•"/>
            </a:pPr>
            <a:r>
              <a:rPr lang="en-US" sz="1467" dirty="0">
                <a:solidFill>
                  <a:srgbClr val="FFFFFF"/>
                </a:solidFill>
                <a:latin typeface="Open Sans 1"/>
                <a:ea typeface="Open Sans 1"/>
                <a:cs typeface="Open Sans 1"/>
                <a:sym typeface="Open Sans 1"/>
              </a:rPr>
              <a:t>Filter EMA </a:t>
            </a:r>
            <a:r>
              <a:rPr lang="en-US" sz="1467" dirty="0" err="1">
                <a:solidFill>
                  <a:srgbClr val="FFFFFF"/>
                </a:solidFill>
                <a:latin typeface="Open Sans 1"/>
                <a:ea typeface="Open Sans 1"/>
                <a:cs typeface="Open Sans 1"/>
                <a:sym typeface="Open Sans 1"/>
              </a:rPr>
              <a:t>untuk</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mengurangi</a:t>
            </a:r>
            <a:r>
              <a:rPr lang="en-US" sz="1467" dirty="0">
                <a:solidFill>
                  <a:srgbClr val="FFFFFF"/>
                </a:solidFill>
                <a:latin typeface="Open Sans 1"/>
                <a:ea typeface="Open Sans 1"/>
                <a:cs typeface="Open Sans 1"/>
                <a:sym typeface="Open Sans 1"/>
              </a:rPr>
              <a:t> noise dan agar </a:t>
            </a:r>
            <a:r>
              <a:rPr lang="en-US" sz="1467" dirty="0" err="1">
                <a:solidFill>
                  <a:srgbClr val="FFFFFF"/>
                </a:solidFill>
                <a:latin typeface="Open Sans 1"/>
                <a:ea typeface="Open Sans 1"/>
                <a:cs typeface="Open Sans 1"/>
                <a:sym typeface="Open Sans 1"/>
              </a:rPr>
              <a:t>pola</a:t>
            </a:r>
            <a:r>
              <a:rPr lang="en-US" sz="1467" dirty="0">
                <a:solidFill>
                  <a:srgbClr val="FFFFFF"/>
                </a:solidFill>
                <a:latin typeface="Open Sans 1"/>
                <a:ea typeface="Open Sans 1"/>
                <a:cs typeface="Open Sans 1"/>
                <a:sym typeface="Open Sans 1"/>
              </a:rPr>
              <a:t> data </a:t>
            </a:r>
            <a:r>
              <a:rPr lang="en-US" sz="1467" dirty="0" err="1">
                <a:solidFill>
                  <a:srgbClr val="FFFFFF"/>
                </a:solidFill>
                <a:latin typeface="Open Sans 1"/>
                <a:ea typeface="Open Sans 1"/>
                <a:cs typeface="Open Sans 1"/>
                <a:sym typeface="Open Sans 1"/>
              </a:rPr>
              <a:t>dapat</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terlihat</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lebih</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jelas</a:t>
            </a:r>
            <a:endParaRPr lang="en-US" sz="1467" dirty="0">
              <a:solidFill>
                <a:srgbClr val="FFFFFF"/>
              </a:solidFill>
              <a:latin typeface="Open Sans 1"/>
              <a:ea typeface="Open Sans 1"/>
              <a:cs typeface="Open Sans 1"/>
              <a:sym typeface="Open Sans 1"/>
            </a:endParaRPr>
          </a:p>
          <a:p>
            <a:pPr marL="316670" lvl="1" indent="-158335">
              <a:lnSpc>
                <a:spcPts val="2200"/>
              </a:lnSpc>
              <a:buFont typeface="Arial"/>
              <a:buChar char="•"/>
            </a:pPr>
            <a:r>
              <a:rPr lang="en-US" sz="1470" dirty="0">
                <a:solidFill>
                  <a:schemeClr val="bg1"/>
                </a:solidFill>
                <a:effectLst/>
                <a:latin typeface="Open Sans 1" panose="020B0604020202020204"/>
                <a:ea typeface="Times New Roman" panose="02020603050405020304" pitchFamily="18" charset="0"/>
              </a:rPr>
              <a:t>Data yang </a:t>
            </a:r>
            <a:r>
              <a:rPr lang="en-US" sz="1470" dirty="0" err="1">
                <a:solidFill>
                  <a:schemeClr val="bg1"/>
                </a:solidFill>
                <a:effectLst/>
                <a:latin typeface="Open Sans 1" panose="020B0604020202020204"/>
                <a:ea typeface="Times New Roman" panose="02020603050405020304" pitchFamily="18" charset="0"/>
              </a:rPr>
              <a:t>awalnya</a:t>
            </a:r>
            <a:r>
              <a:rPr lang="en-US" sz="1470" dirty="0">
                <a:solidFill>
                  <a:schemeClr val="bg1"/>
                </a:solidFill>
                <a:effectLst/>
                <a:latin typeface="Open Sans 1" panose="020B0604020202020204"/>
                <a:ea typeface="Times New Roman" panose="02020603050405020304" pitchFamily="18" charset="0"/>
              </a:rPr>
              <a:t> </a:t>
            </a:r>
            <a:r>
              <a:rPr lang="en-US" sz="1470" dirty="0" err="1">
                <a:solidFill>
                  <a:schemeClr val="bg1"/>
                </a:solidFill>
                <a:effectLst/>
                <a:latin typeface="Open Sans 1" panose="020B0604020202020204"/>
                <a:ea typeface="Times New Roman" panose="02020603050405020304" pitchFamily="18" charset="0"/>
              </a:rPr>
              <a:t>direkam</a:t>
            </a:r>
            <a:r>
              <a:rPr lang="en-US" sz="1470" dirty="0">
                <a:solidFill>
                  <a:schemeClr val="bg1"/>
                </a:solidFill>
                <a:effectLst/>
                <a:latin typeface="Open Sans 1" panose="020B0604020202020204"/>
                <a:ea typeface="Times New Roman" panose="02020603050405020304" pitchFamily="18" charset="0"/>
              </a:rPr>
              <a:t> </a:t>
            </a:r>
            <a:r>
              <a:rPr lang="en-US" sz="1470" dirty="0" err="1">
                <a:solidFill>
                  <a:schemeClr val="bg1"/>
                </a:solidFill>
                <a:effectLst/>
                <a:latin typeface="Open Sans 1" panose="020B0604020202020204"/>
                <a:ea typeface="Times New Roman" panose="02020603050405020304" pitchFamily="18" charset="0"/>
              </a:rPr>
              <a:t>setiap</a:t>
            </a:r>
            <a:r>
              <a:rPr lang="en-US" sz="1470" dirty="0">
                <a:solidFill>
                  <a:schemeClr val="bg1"/>
                </a:solidFill>
                <a:effectLst/>
                <a:latin typeface="Open Sans 1" panose="020B0604020202020204"/>
                <a:ea typeface="Times New Roman" panose="02020603050405020304" pitchFamily="18" charset="0"/>
              </a:rPr>
              <a:t> 5 </a:t>
            </a:r>
            <a:r>
              <a:rPr lang="en-US" sz="1470" dirty="0" err="1">
                <a:solidFill>
                  <a:schemeClr val="bg1"/>
                </a:solidFill>
                <a:effectLst/>
                <a:latin typeface="Open Sans 1" panose="020B0604020202020204"/>
                <a:ea typeface="Times New Roman" panose="02020603050405020304" pitchFamily="18" charset="0"/>
              </a:rPr>
              <a:t>menit</a:t>
            </a:r>
            <a:r>
              <a:rPr lang="en-US" sz="1470" dirty="0">
                <a:solidFill>
                  <a:schemeClr val="bg1"/>
                </a:solidFill>
                <a:effectLst/>
                <a:latin typeface="Open Sans 1" panose="020B0604020202020204"/>
                <a:ea typeface="Times New Roman" panose="02020603050405020304" pitchFamily="18" charset="0"/>
              </a:rPr>
              <a:t> </a:t>
            </a:r>
            <a:r>
              <a:rPr lang="en-US" sz="1470" dirty="0" err="1">
                <a:solidFill>
                  <a:schemeClr val="bg1"/>
                </a:solidFill>
                <a:effectLst/>
                <a:latin typeface="Open Sans 1" panose="020B0604020202020204"/>
                <a:ea typeface="Times New Roman" panose="02020603050405020304" pitchFamily="18" charset="0"/>
              </a:rPr>
              <a:t>diubah</a:t>
            </a:r>
            <a:r>
              <a:rPr lang="en-US" sz="1470" dirty="0">
                <a:solidFill>
                  <a:schemeClr val="bg1"/>
                </a:solidFill>
                <a:effectLst/>
                <a:latin typeface="Open Sans 1" panose="020B0604020202020204"/>
                <a:ea typeface="Times New Roman" panose="02020603050405020304" pitchFamily="18" charset="0"/>
              </a:rPr>
              <a:t> </a:t>
            </a:r>
            <a:r>
              <a:rPr lang="en-US" sz="1470" dirty="0" err="1">
                <a:solidFill>
                  <a:schemeClr val="bg1"/>
                </a:solidFill>
                <a:effectLst/>
                <a:latin typeface="Open Sans 1" panose="020B0604020202020204"/>
                <a:ea typeface="Times New Roman" panose="02020603050405020304" pitchFamily="18" charset="0"/>
              </a:rPr>
              <a:t>menjadi</a:t>
            </a:r>
            <a:r>
              <a:rPr lang="en-US" sz="1470" dirty="0">
                <a:solidFill>
                  <a:schemeClr val="bg1"/>
                </a:solidFill>
                <a:effectLst/>
                <a:latin typeface="Open Sans 1" panose="020B0604020202020204"/>
                <a:ea typeface="Times New Roman" panose="02020603050405020304" pitchFamily="18" charset="0"/>
              </a:rPr>
              <a:t> rata-rata per 8 jam</a:t>
            </a:r>
            <a:endParaRPr lang="en-US" sz="1470" dirty="0">
              <a:solidFill>
                <a:schemeClr val="bg1"/>
              </a:solidFill>
              <a:latin typeface="Open Sans 1" panose="020B0604020202020204"/>
              <a:ea typeface="Open Sans 1" panose="020B0604020202020204"/>
              <a:cs typeface="Open Sans 1" panose="020B0604020202020204"/>
              <a:sym typeface="Open Sans 1"/>
            </a:endParaRPr>
          </a:p>
        </p:txBody>
      </p:sp>
      <p:sp>
        <p:nvSpPr>
          <p:cNvPr id="11" name="Title 10">
            <a:extLst>
              <a:ext uri="{FF2B5EF4-FFF2-40B4-BE49-F238E27FC236}">
                <a16:creationId xmlns:a16="http://schemas.microsoft.com/office/drawing/2014/main" id="{4B89AB56-94C7-EB7A-2EA4-3EC09F20D5FC}"/>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br>
              <a:rPr lang="en-US" sz="4000" dirty="0">
                <a:solidFill>
                  <a:srgbClr val="F5A100"/>
                </a:solidFill>
                <a:latin typeface="Canva Sans Bold"/>
                <a:ea typeface="Canva Sans Bold"/>
                <a:cs typeface="Canva Sans Bold"/>
                <a:sym typeface="Canva Sans Bold"/>
              </a:rPr>
            </a:br>
            <a:endParaRPr lang="en-US" dirty="0"/>
          </a:p>
        </p:txBody>
      </p:sp>
      <p:pic>
        <p:nvPicPr>
          <p:cNvPr id="3" name="Picture 2">
            <a:extLst>
              <a:ext uri="{FF2B5EF4-FFF2-40B4-BE49-F238E27FC236}">
                <a16:creationId xmlns:a16="http://schemas.microsoft.com/office/drawing/2014/main" id="{DA6BCE62-C25E-20DB-09BC-0314B87967D7}"/>
              </a:ext>
            </a:extLst>
          </p:cNvPr>
          <p:cNvPicPr>
            <a:picLocks noChangeAspect="1"/>
          </p:cNvPicPr>
          <p:nvPr/>
        </p:nvPicPr>
        <p:blipFill>
          <a:blip r:embed="rId7"/>
          <a:stretch>
            <a:fillRect/>
          </a:stretch>
        </p:blipFill>
        <p:spPr>
          <a:xfrm>
            <a:off x="2146410" y="1402983"/>
            <a:ext cx="8031094" cy="4187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82730"/>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2014496" y="5590013"/>
            <a:ext cx="8564937" cy="1299105"/>
            <a:chOff x="0" y="0"/>
            <a:chExt cx="3383679" cy="513227"/>
          </a:xfrm>
        </p:grpSpPr>
        <p:sp>
          <p:nvSpPr>
            <p:cNvPr id="9" name="Freeform 9"/>
            <p:cNvSpPr/>
            <p:nvPr/>
          </p:nvSpPr>
          <p:spPr>
            <a:xfrm>
              <a:off x="0" y="0"/>
              <a:ext cx="3383679" cy="513227"/>
            </a:xfrm>
            <a:custGeom>
              <a:avLst/>
              <a:gdLst/>
              <a:ahLst/>
              <a:cxnLst/>
              <a:rect l="l" t="t" r="r" b="b"/>
              <a:pathLst>
                <a:path w="3383679" h="513227">
                  <a:moveTo>
                    <a:pt x="30733" y="0"/>
                  </a:moveTo>
                  <a:lnTo>
                    <a:pt x="3352946" y="0"/>
                  </a:lnTo>
                  <a:cubicBezTo>
                    <a:pt x="3369919" y="0"/>
                    <a:pt x="3383679" y="13760"/>
                    <a:pt x="3383679" y="30733"/>
                  </a:cubicBezTo>
                  <a:lnTo>
                    <a:pt x="3383679" y="482494"/>
                  </a:lnTo>
                  <a:cubicBezTo>
                    <a:pt x="3383679" y="490645"/>
                    <a:pt x="3380441" y="498462"/>
                    <a:pt x="3374677" y="504225"/>
                  </a:cubicBezTo>
                  <a:cubicBezTo>
                    <a:pt x="3368914" y="509989"/>
                    <a:pt x="3361097" y="513227"/>
                    <a:pt x="3352946" y="513227"/>
                  </a:cubicBezTo>
                  <a:lnTo>
                    <a:pt x="30733" y="513227"/>
                  </a:lnTo>
                  <a:cubicBezTo>
                    <a:pt x="22582" y="513227"/>
                    <a:pt x="14765" y="509989"/>
                    <a:pt x="9001" y="504225"/>
                  </a:cubicBezTo>
                  <a:cubicBezTo>
                    <a:pt x="3238" y="498462"/>
                    <a:pt x="0" y="490645"/>
                    <a:pt x="0" y="482494"/>
                  </a:cubicBezTo>
                  <a:lnTo>
                    <a:pt x="0" y="30733"/>
                  </a:lnTo>
                  <a:cubicBezTo>
                    <a:pt x="0" y="22582"/>
                    <a:pt x="3238" y="14765"/>
                    <a:pt x="9001" y="9001"/>
                  </a:cubicBezTo>
                  <a:cubicBezTo>
                    <a:pt x="14765" y="3238"/>
                    <a:pt x="22582" y="0"/>
                    <a:pt x="30733" y="0"/>
                  </a:cubicBezTo>
                  <a:close/>
                </a:path>
              </a:pathLst>
            </a:custGeom>
            <a:solidFill>
              <a:srgbClr val="00943C"/>
            </a:solidFill>
          </p:spPr>
        </p:sp>
        <p:sp>
          <p:nvSpPr>
            <p:cNvPr id="10" name="TextBox 10"/>
            <p:cNvSpPr txBox="1"/>
            <p:nvPr/>
          </p:nvSpPr>
          <p:spPr>
            <a:xfrm>
              <a:off x="0" y="38100"/>
              <a:ext cx="3383679" cy="475127"/>
            </a:xfrm>
            <a:prstGeom prst="rect">
              <a:avLst/>
            </a:prstGeom>
          </p:spPr>
          <p:txBody>
            <a:bodyPr lIns="33867" tIns="33867" rIns="33867" bIns="33867" rtlCol="0" anchor="ctr"/>
            <a:lstStyle/>
            <a:p>
              <a:pPr algn="ctr">
                <a:lnSpc>
                  <a:spcPts val="1533"/>
                </a:lnSpc>
              </a:pPr>
              <a:endParaRPr sz="1200"/>
            </a:p>
          </p:txBody>
        </p:sp>
      </p:grpSp>
      <p:sp>
        <p:nvSpPr>
          <p:cNvPr id="13" name="TextBox 13"/>
          <p:cNvSpPr txBox="1"/>
          <p:nvPr/>
        </p:nvSpPr>
        <p:spPr>
          <a:xfrm>
            <a:off x="11700502" y="68689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16</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4" name="TextBox 14"/>
          <p:cNvSpPr txBox="1"/>
          <p:nvPr/>
        </p:nvSpPr>
        <p:spPr>
          <a:xfrm>
            <a:off x="8564619" y="1055128"/>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5" name="TextBox 15"/>
          <p:cNvSpPr txBox="1"/>
          <p:nvPr/>
        </p:nvSpPr>
        <p:spPr>
          <a:xfrm>
            <a:off x="3581475" y="1081115"/>
            <a:ext cx="5341339" cy="346249"/>
          </a:xfrm>
          <a:prstGeom prst="rect">
            <a:avLst/>
          </a:prstGeom>
        </p:spPr>
        <p:txBody>
          <a:bodyPr lIns="0" tIns="0" rIns="0" bIns="0" rtlCol="0" anchor="t">
            <a:spAutoFit/>
          </a:bodyPr>
          <a:lstStyle/>
          <a:p>
            <a:pPr algn="ctr">
              <a:lnSpc>
                <a:spcPts val="2713"/>
              </a:lnSpc>
            </a:pPr>
            <a:r>
              <a:rPr lang="en-US" sz="2467">
                <a:solidFill>
                  <a:srgbClr val="100F0D"/>
                </a:solidFill>
                <a:latin typeface="Canva Sans Bold"/>
                <a:ea typeface="Canva Sans Bold"/>
                <a:cs typeface="Canva Sans Bold"/>
                <a:sym typeface="Canva Sans Bold"/>
              </a:rPr>
              <a:t>Pengambilan Data</a:t>
            </a:r>
          </a:p>
        </p:txBody>
      </p:sp>
      <p:sp>
        <p:nvSpPr>
          <p:cNvPr id="16" name="TextBox 16"/>
          <p:cNvSpPr txBox="1"/>
          <p:nvPr/>
        </p:nvSpPr>
        <p:spPr>
          <a:xfrm>
            <a:off x="2258341" y="5654865"/>
            <a:ext cx="8321091" cy="1100814"/>
          </a:xfrm>
          <a:prstGeom prst="rect">
            <a:avLst/>
          </a:prstGeom>
        </p:spPr>
        <p:txBody>
          <a:bodyPr lIns="0" tIns="0" rIns="0" bIns="0" rtlCol="0" anchor="t">
            <a:spAutoFit/>
          </a:bodyPr>
          <a:lstStyle/>
          <a:p>
            <a:pPr marL="316670" lvl="1" indent="-158335">
              <a:lnSpc>
                <a:spcPts val="2200"/>
              </a:lnSpc>
              <a:buFont typeface="Arial"/>
              <a:buChar char="•"/>
            </a:pPr>
            <a:r>
              <a:rPr lang="en-US" sz="1467" dirty="0">
                <a:solidFill>
                  <a:srgbClr val="FFFFFF"/>
                </a:solidFill>
                <a:latin typeface="Open Sans 1"/>
                <a:ea typeface="Open Sans 1"/>
                <a:cs typeface="Open Sans 1"/>
                <a:sym typeface="Open Sans 1"/>
              </a:rPr>
              <a:t>Dataset </a:t>
            </a:r>
            <a:r>
              <a:rPr lang="en-US" sz="1467" dirty="0" err="1">
                <a:solidFill>
                  <a:srgbClr val="FFFFFF"/>
                </a:solidFill>
                <a:latin typeface="Open Sans 1"/>
                <a:ea typeface="Open Sans 1"/>
                <a:cs typeface="Open Sans 1"/>
                <a:sym typeface="Open Sans 1"/>
              </a:rPr>
              <a:t>ini</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menunjukkan</a:t>
            </a:r>
            <a:r>
              <a:rPr lang="en-US" sz="1467" dirty="0">
                <a:solidFill>
                  <a:srgbClr val="FFFFFF"/>
                </a:solidFill>
                <a:latin typeface="Open Sans 1"/>
                <a:ea typeface="Open Sans 1"/>
                <a:cs typeface="Open Sans 1"/>
                <a:sym typeface="Open Sans 1"/>
              </a:rPr>
              <a:t> 2 </a:t>
            </a:r>
            <a:r>
              <a:rPr lang="en-US" sz="1467" dirty="0" err="1">
                <a:solidFill>
                  <a:srgbClr val="FFFFFF"/>
                </a:solidFill>
                <a:latin typeface="Open Sans 1"/>
                <a:ea typeface="Open Sans 1"/>
                <a:cs typeface="Open Sans 1"/>
                <a:sym typeface="Open Sans 1"/>
              </a:rPr>
              <a:t>perlakuan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yaitu</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perlakuan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terbuka</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biru</a:t>
            </a:r>
            <a:r>
              <a:rPr lang="en-US" sz="1467" dirty="0">
                <a:solidFill>
                  <a:srgbClr val="FFFFFF"/>
                </a:solidFill>
                <a:latin typeface="Open Sans 1"/>
                <a:ea typeface="Open Sans 1"/>
                <a:cs typeface="Open Sans 1"/>
                <a:sym typeface="Open Sans 1"/>
              </a:rPr>
              <a:t>) dan </a:t>
            </a:r>
            <a:r>
              <a:rPr lang="en-US" sz="1467" dirty="0" err="1">
                <a:solidFill>
                  <a:srgbClr val="FFFFFF"/>
                </a:solidFill>
                <a:latin typeface="Open Sans 1"/>
                <a:ea typeface="Open Sans 1"/>
                <a:cs typeface="Open Sans 1"/>
                <a:sym typeface="Open Sans 1"/>
              </a:rPr>
              <a:t>perlakuan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tertutup</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jingga</a:t>
            </a:r>
            <a:r>
              <a:rPr lang="en-US" sz="1467" dirty="0">
                <a:solidFill>
                  <a:srgbClr val="FFFFFF"/>
                </a:solidFill>
                <a:latin typeface="Open Sans 1"/>
                <a:ea typeface="Open Sans 1"/>
                <a:cs typeface="Open Sans 1"/>
                <a:sym typeface="Open Sans 1"/>
              </a:rPr>
              <a:t>). </a:t>
            </a:r>
          </a:p>
          <a:p>
            <a:pPr marL="316670" lvl="1" indent="-158335">
              <a:lnSpc>
                <a:spcPts val="2200"/>
              </a:lnSpc>
              <a:buFont typeface="Arial"/>
              <a:buChar char="•"/>
            </a:pPr>
            <a:r>
              <a:rPr lang="en-US" sz="1467" dirty="0" err="1">
                <a:solidFill>
                  <a:srgbClr val="FFFFFF"/>
                </a:solidFill>
                <a:latin typeface="Open Sans 1"/>
                <a:ea typeface="Open Sans 1"/>
                <a:cs typeface="Open Sans 1"/>
                <a:sym typeface="Open Sans 1"/>
              </a:rPr>
              <a:t>didapatkan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dari</a:t>
            </a:r>
            <a:r>
              <a:rPr lang="en-US" sz="1467" dirty="0">
                <a:solidFill>
                  <a:srgbClr val="FFFFFF"/>
                </a:solidFill>
                <a:latin typeface="Open Sans 1"/>
                <a:ea typeface="Open Sans 1"/>
                <a:cs typeface="Open Sans 1"/>
                <a:sym typeface="Open Sans 1"/>
              </a:rPr>
              <a:t> rata-rata </a:t>
            </a:r>
            <a:r>
              <a:rPr lang="en-US" sz="1467" dirty="0" err="1">
                <a:solidFill>
                  <a:srgbClr val="FFFFFF"/>
                </a:solidFill>
                <a:latin typeface="Open Sans 1"/>
                <a:ea typeface="Open Sans 1"/>
                <a:cs typeface="Open Sans 1"/>
                <a:sym typeface="Open Sans 1"/>
              </a:rPr>
              <a:t>ke-enam</a:t>
            </a:r>
            <a:r>
              <a:rPr lang="en-US" sz="1467" dirty="0">
                <a:solidFill>
                  <a:srgbClr val="FFFFFF"/>
                </a:solidFill>
                <a:latin typeface="Open Sans 1"/>
                <a:ea typeface="Open Sans 1"/>
                <a:cs typeface="Open Sans 1"/>
                <a:sym typeface="Open Sans 1"/>
              </a:rPr>
              <a:t> sensor pada </a:t>
            </a:r>
            <a:r>
              <a:rPr lang="en-US" sz="1467" dirty="0" err="1">
                <a:solidFill>
                  <a:srgbClr val="FFFFFF"/>
                </a:solidFill>
                <a:latin typeface="Open Sans 1"/>
                <a:ea typeface="Open Sans 1"/>
                <a:cs typeface="Open Sans 1"/>
                <a:sym typeface="Open Sans 1"/>
              </a:rPr>
              <a:t>setiap</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bedeng</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perlakuan</a:t>
            </a:r>
            <a:endParaRPr lang="en-US" sz="1467" dirty="0">
              <a:solidFill>
                <a:srgbClr val="FFFFFF"/>
              </a:solidFill>
              <a:latin typeface="Open Sans 1"/>
              <a:ea typeface="Open Sans 1"/>
              <a:cs typeface="Open Sans 1"/>
              <a:sym typeface="Open Sans 1"/>
            </a:endParaRPr>
          </a:p>
          <a:p>
            <a:pPr marL="316670" lvl="1" indent="-158335">
              <a:lnSpc>
                <a:spcPts val="2200"/>
              </a:lnSpc>
              <a:buFont typeface="Arial"/>
              <a:buChar char="•"/>
            </a:pPr>
            <a:r>
              <a:rPr lang="en-US" sz="1467" dirty="0" err="1">
                <a:solidFill>
                  <a:srgbClr val="FFFFFF"/>
                </a:solidFill>
                <a:latin typeface="Open Sans 1"/>
                <a:ea typeface="Open Sans 1"/>
                <a:cs typeface="Open Sans 1"/>
                <a:sym typeface="Open Sans 1"/>
              </a:rPr>
              <a:t>semakin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basah</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atau</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lembab</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makan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semakin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menurun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grafiknya</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begitu</a:t>
            </a:r>
            <a:r>
              <a:rPr lang="en-US" sz="1467" dirty="0">
                <a:solidFill>
                  <a:srgbClr val="FFFFFF"/>
                </a:solidFill>
                <a:latin typeface="Open Sans 1"/>
                <a:ea typeface="Open Sans 1"/>
                <a:cs typeface="Open Sans 1"/>
                <a:sym typeface="Open Sans 1"/>
              </a:rPr>
              <a:t> juga </a:t>
            </a:r>
            <a:r>
              <a:rPr lang="en-US" sz="1467" dirty="0" err="1">
                <a:solidFill>
                  <a:srgbClr val="FFFFFF"/>
                </a:solidFill>
                <a:latin typeface="Open Sans 1"/>
                <a:ea typeface="Open Sans 1"/>
                <a:cs typeface="Open Sans 1"/>
                <a:sym typeface="Open Sans 1"/>
              </a:rPr>
              <a:t>sebaliknya</a:t>
            </a:r>
            <a:endParaRPr lang="en-US" sz="1467" dirty="0">
              <a:solidFill>
                <a:srgbClr val="FFFFFF"/>
              </a:solidFill>
              <a:latin typeface="Open Sans 1"/>
              <a:ea typeface="Open Sans 1"/>
              <a:cs typeface="Open Sans 1"/>
              <a:sym typeface="Open Sans 1"/>
            </a:endParaRPr>
          </a:p>
        </p:txBody>
      </p:sp>
      <p:sp>
        <p:nvSpPr>
          <p:cNvPr id="18" name="TextBox 18"/>
          <p:cNvSpPr txBox="1"/>
          <p:nvPr/>
        </p:nvSpPr>
        <p:spPr>
          <a:xfrm>
            <a:off x="4394899" y="1468042"/>
            <a:ext cx="5341339" cy="371897"/>
          </a:xfrm>
          <a:prstGeom prst="rect">
            <a:avLst/>
          </a:prstGeom>
        </p:spPr>
        <p:txBody>
          <a:bodyPr lIns="0" tIns="0" rIns="0" bIns="0" rtlCol="0" anchor="t">
            <a:spAutoFit/>
          </a:bodyPr>
          <a:lstStyle/>
          <a:p>
            <a:pPr>
              <a:lnSpc>
                <a:spcPts val="2933"/>
              </a:lnSpc>
            </a:pPr>
            <a:r>
              <a:rPr lang="en-US" sz="2667">
                <a:solidFill>
                  <a:srgbClr val="087555"/>
                </a:solidFill>
                <a:latin typeface="Canva Sans Bold"/>
                <a:ea typeface="Canva Sans Bold"/>
                <a:cs typeface="Canva Sans Bold"/>
                <a:sym typeface="Canva Sans Bold"/>
              </a:rPr>
              <a:t>Sensor </a:t>
            </a:r>
            <a:r>
              <a:rPr lang="en-US" sz="2667">
                <a:solidFill>
                  <a:srgbClr val="087555"/>
                </a:solidFill>
                <a:latin typeface="Canva Sans Bold Italics"/>
                <a:ea typeface="Canva Sans Bold Italics"/>
                <a:cs typeface="Canva Sans Bold Italics"/>
                <a:sym typeface="Canva Sans Bold Italics"/>
              </a:rPr>
              <a:t>Smart Farming</a:t>
            </a:r>
          </a:p>
        </p:txBody>
      </p:sp>
      <p:pic>
        <p:nvPicPr>
          <p:cNvPr id="21" name="Picture 20">
            <a:extLst>
              <a:ext uri="{FF2B5EF4-FFF2-40B4-BE49-F238E27FC236}">
                <a16:creationId xmlns:a16="http://schemas.microsoft.com/office/drawing/2014/main" id="{13D8DF7D-84FE-6431-8C74-0F5C14DBA9E0}"/>
              </a:ext>
            </a:extLst>
          </p:cNvPr>
          <p:cNvPicPr>
            <a:picLocks noChangeAspect="1"/>
          </p:cNvPicPr>
          <p:nvPr/>
        </p:nvPicPr>
        <p:blipFill>
          <a:blip r:embed="rId7"/>
          <a:stretch>
            <a:fillRect/>
          </a:stretch>
        </p:blipFill>
        <p:spPr>
          <a:xfrm>
            <a:off x="232480" y="1939584"/>
            <a:ext cx="5804017" cy="3515980"/>
          </a:xfrm>
          <a:prstGeom prst="rect">
            <a:avLst/>
          </a:prstGeom>
        </p:spPr>
      </p:pic>
      <p:sp>
        <p:nvSpPr>
          <p:cNvPr id="19" name="TextBox 19"/>
          <p:cNvSpPr txBox="1"/>
          <p:nvPr/>
        </p:nvSpPr>
        <p:spPr>
          <a:xfrm>
            <a:off x="715692" y="4725599"/>
            <a:ext cx="1401189" cy="536557"/>
          </a:xfrm>
          <a:prstGeom prst="rect">
            <a:avLst/>
          </a:prstGeom>
        </p:spPr>
        <p:txBody>
          <a:bodyPr lIns="0" tIns="0" rIns="0" bIns="0" rtlCol="0" anchor="t">
            <a:spAutoFit/>
          </a:bodyPr>
          <a:lstStyle/>
          <a:p>
            <a:pPr>
              <a:lnSpc>
                <a:spcPts val="2200"/>
              </a:lnSpc>
            </a:pPr>
            <a:r>
              <a:rPr lang="en-US" sz="1467">
                <a:solidFill>
                  <a:srgbClr val="000000"/>
                </a:solidFill>
                <a:latin typeface="Open Sans 1"/>
                <a:ea typeface="Open Sans 1"/>
                <a:cs typeface="Open Sans 1"/>
                <a:sym typeface="Open Sans 1"/>
              </a:rPr>
              <a:t>1 : hujan</a:t>
            </a:r>
          </a:p>
          <a:p>
            <a:pPr>
              <a:lnSpc>
                <a:spcPts val="2200"/>
              </a:lnSpc>
            </a:pPr>
            <a:r>
              <a:rPr lang="en-US" sz="1467">
                <a:solidFill>
                  <a:srgbClr val="000000"/>
                </a:solidFill>
                <a:latin typeface="Open Sans 1"/>
                <a:ea typeface="Open Sans 1"/>
                <a:cs typeface="Open Sans 1"/>
                <a:sym typeface="Open Sans 1"/>
              </a:rPr>
              <a:t>2 : Kemarau</a:t>
            </a:r>
          </a:p>
        </p:txBody>
      </p:sp>
      <p:pic>
        <p:nvPicPr>
          <p:cNvPr id="23" name="Picture 22">
            <a:extLst>
              <a:ext uri="{FF2B5EF4-FFF2-40B4-BE49-F238E27FC236}">
                <a16:creationId xmlns:a16="http://schemas.microsoft.com/office/drawing/2014/main" id="{09104376-861C-EEA8-646D-AF7615A18A1C}"/>
              </a:ext>
            </a:extLst>
          </p:cNvPr>
          <p:cNvPicPr>
            <a:picLocks noChangeAspect="1"/>
          </p:cNvPicPr>
          <p:nvPr/>
        </p:nvPicPr>
        <p:blipFill>
          <a:blip r:embed="rId8"/>
          <a:stretch>
            <a:fillRect/>
          </a:stretch>
        </p:blipFill>
        <p:spPr>
          <a:xfrm>
            <a:off x="6036497" y="1974428"/>
            <a:ext cx="5804017" cy="3517587"/>
          </a:xfrm>
          <a:prstGeom prst="rect">
            <a:avLst/>
          </a:prstGeom>
        </p:spPr>
      </p:pic>
      <p:sp>
        <p:nvSpPr>
          <p:cNvPr id="20" name="TextBox 20"/>
          <p:cNvSpPr txBox="1"/>
          <p:nvPr/>
        </p:nvSpPr>
        <p:spPr>
          <a:xfrm>
            <a:off x="6593388" y="4725599"/>
            <a:ext cx="1401189" cy="536557"/>
          </a:xfrm>
          <a:prstGeom prst="rect">
            <a:avLst/>
          </a:prstGeom>
        </p:spPr>
        <p:txBody>
          <a:bodyPr lIns="0" tIns="0" rIns="0" bIns="0" rtlCol="0" anchor="t">
            <a:spAutoFit/>
          </a:bodyPr>
          <a:lstStyle/>
          <a:p>
            <a:pPr>
              <a:lnSpc>
                <a:spcPts val="2200"/>
              </a:lnSpc>
            </a:pPr>
            <a:r>
              <a:rPr lang="en-US" sz="1467">
                <a:solidFill>
                  <a:srgbClr val="000000"/>
                </a:solidFill>
                <a:latin typeface="Open Sans 1"/>
                <a:ea typeface="Open Sans 1"/>
                <a:cs typeface="Open Sans 1"/>
                <a:sym typeface="Open Sans 1"/>
              </a:rPr>
              <a:t>1 : hujan</a:t>
            </a:r>
          </a:p>
          <a:p>
            <a:pPr>
              <a:lnSpc>
                <a:spcPts val="2200"/>
              </a:lnSpc>
            </a:pPr>
            <a:r>
              <a:rPr lang="en-US" sz="1467">
                <a:solidFill>
                  <a:srgbClr val="000000"/>
                </a:solidFill>
                <a:latin typeface="Open Sans 1"/>
                <a:ea typeface="Open Sans 1"/>
                <a:cs typeface="Open Sans 1"/>
                <a:sym typeface="Open Sans 1"/>
              </a:rPr>
              <a:t>2 : Kemarau</a:t>
            </a:r>
          </a:p>
        </p:txBody>
      </p:sp>
      <p:sp>
        <p:nvSpPr>
          <p:cNvPr id="11" name="Title 10">
            <a:extLst>
              <a:ext uri="{FF2B5EF4-FFF2-40B4-BE49-F238E27FC236}">
                <a16:creationId xmlns:a16="http://schemas.microsoft.com/office/drawing/2014/main" id="{4B89AB56-94C7-EB7A-2EA4-3EC09F20D5FC}"/>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br>
              <a:rPr lang="en-US" sz="4000" dirty="0">
                <a:solidFill>
                  <a:srgbClr val="F5A100"/>
                </a:solidFill>
                <a:latin typeface="Canva Sans Bold"/>
                <a:ea typeface="Canva Sans Bold"/>
                <a:cs typeface="Canva Sans Bold"/>
                <a:sym typeface="Canva Sans Bold"/>
              </a:rPr>
            </a:br>
            <a:endParaRPr lang="en-US" dirty="0"/>
          </a:p>
        </p:txBody>
      </p:sp>
    </p:spTree>
    <p:extLst>
      <p:ext uri="{BB962C8B-B14F-4D97-AF65-F5344CB8AC3E}">
        <p14:creationId xmlns:p14="http://schemas.microsoft.com/office/powerpoint/2010/main" val="1400124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156" y="338800"/>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a:off x="1142220" y="2039190"/>
            <a:ext cx="4953781" cy="397101"/>
            <a:chOff x="0" y="0"/>
            <a:chExt cx="1957049" cy="156879"/>
          </a:xfrm>
        </p:grpSpPr>
        <p:sp>
          <p:nvSpPr>
            <p:cNvPr id="20" name="Freeform 20"/>
            <p:cNvSpPr/>
            <p:nvPr/>
          </p:nvSpPr>
          <p:spPr>
            <a:xfrm>
              <a:off x="0" y="0"/>
              <a:ext cx="1957049" cy="156879"/>
            </a:xfrm>
            <a:custGeom>
              <a:avLst/>
              <a:gdLst/>
              <a:ahLst/>
              <a:cxnLst/>
              <a:rect l="l" t="t" r="r" b="b"/>
              <a:pathLst>
                <a:path w="1957049" h="156879">
                  <a:moveTo>
                    <a:pt x="0" y="0"/>
                  </a:moveTo>
                  <a:lnTo>
                    <a:pt x="1957049" y="0"/>
                  </a:lnTo>
                  <a:lnTo>
                    <a:pt x="1957049" y="156879"/>
                  </a:lnTo>
                  <a:lnTo>
                    <a:pt x="0" y="156879"/>
                  </a:lnTo>
                  <a:close/>
                </a:path>
              </a:pathLst>
            </a:custGeom>
            <a:solidFill>
              <a:srgbClr val="087555"/>
            </a:solidFill>
          </p:spPr>
        </p:sp>
        <p:sp>
          <p:nvSpPr>
            <p:cNvPr id="21" name="TextBox 21"/>
            <p:cNvSpPr txBox="1"/>
            <p:nvPr/>
          </p:nvSpPr>
          <p:spPr>
            <a:xfrm>
              <a:off x="0" y="38100"/>
              <a:ext cx="1957049" cy="118779"/>
            </a:xfrm>
            <a:prstGeom prst="rect">
              <a:avLst/>
            </a:prstGeom>
          </p:spPr>
          <p:txBody>
            <a:bodyPr lIns="33867" tIns="33867" rIns="33867" bIns="33867" rtlCol="0" anchor="ctr"/>
            <a:lstStyle/>
            <a:p>
              <a:pPr algn="ctr">
                <a:lnSpc>
                  <a:spcPts val="1533"/>
                </a:lnSpc>
              </a:pPr>
              <a:endParaRPr sz="1200"/>
            </a:p>
          </p:txBody>
        </p:sp>
      </p:grpSp>
      <p:sp>
        <p:nvSpPr>
          <p:cNvPr id="57" name="TextBox 57"/>
          <p:cNvSpPr txBox="1"/>
          <p:nvPr/>
        </p:nvSpPr>
        <p:spPr>
          <a:xfrm>
            <a:off x="11700502" y="6970585"/>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2</a:t>
            </a:r>
          </a:p>
        </p:txBody>
      </p:sp>
      <p:sp>
        <p:nvSpPr>
          <p:cNvPr id="58" name="TextBox 58"/>
          <p:cNvSpPr txBox="1"/>
          <p:nvPr/>
        </p:nvSpPr>
        <p:spPr>
          <a:xfrm>
            <a:off x="1110469" y="1366044"/>
            <a:ext cx="4985531" cy="564257"/>
          </a:xfrm>
          <a:prstGeom prst="rect">
            <a:avLst/>
          </a:prstGeom>
        </p:spPr>
        <p:txBody>
          <a:bodyPr lIns="0" tIns="0" rIns="0" bIns="0" rtlCol="0" anchor="t">
            <a:spAutoFit/>
          </a:bodyPr>
          <a:lstStyle/>
          <a:p>
            <a:pPr>
              <a:lnSpc>
                <a:spcPts val="4400"/>
              </a:lnSpc>
            </a:pPr>
            <a:r>
              <a:rPr lang="en-US" sz="4000">
                <a:solidFill>
                  <a:srgbClr val="000000"/>
                </a:solidFill>
                <a:latin typeface="Canva Sans Bold"/>
                <a:ea typeface="Canva Sans Bold"/>
                <a:cs typeface="Canva Sans Bold"/>
                <a:sym typeface="Canva Sans Bold"/>
              </a:rPr>
              <a:t>Latar Belakang</a:t>
            </a:r>
          </a:p>
        </p:txBody>
      </p:sp>
      <p:sp>
        <p:nvSpPr>
          <p:cNvPr id="59" name="TextBox 59"/>
          <p:cNvSpPr txBox="1"/>
          <p:nvPr/>
        </p:nvSpPr>
        <p:spPr>
          <a:xfrm>
            <a:off x="1309104" y="2064544"/>
            <a:ext cx="10435849" cy="265970"/>
          </a:xfrm>
          <a:prstGeom prst="rect">
            <a:avLst/>
          </a:prstGeom>
        </p:spPr>
        <p:txBody>
          <a:bodyPr lIns="0" tIns="0" rIns="0" bIns="0" rtlCol="0" anchor="t">
            <a:spAutoFit/>
          </a:bodyPr>
          <a:lstStyle/>
          <a:p>
            <a:pPr>
              <a:lnSpc>
                <a:spcPts val="2300"/>
              </a:lnSpc>
            </a:pPr>
            <a:r>
              <a:rPr lang="en-US" sz="1533">
                <a:solidFill>
                  <a:srgbClr val="FFFFFF"/>
                </a:solidFill>
                <a:latin typeface="Open Sans 1 Bold"/>
                <a:ea typeface="Open Sans 1 Bold"/>
                <a:cs typeface="Open Sans 1 Bold"/>
                <a:sym typeface="Open Sans 1 Bold"/>
              </a:rPr>
              <a:t>Tahun 2023 : 88,89% bekerja di sektor pertanian</a:t>
            </a:r>
          </a:p>
        </p:txBody>
      </p:sp>
      <p:sp>
        <p:nvSpPr>
          <p:cNvPr id="70" name="TextBox 22">
            <a:extLst>
              <a:ext uri="{FF2B5EF4-FFF2-40B4-BE49-F238E27FC236}">
                <a16:creationId xmlns:a16="http://schemas.microsoft.com/office/drawing/2014/main" id="{6CB0F62A-2E23-54C8-00C1-F9AE22841E47}"/>
              </a:ext>
            </a:extLst>
          </p:cNvPr>
          <p:cNvSpPr txBox="1"/>
          <p:nvPr/>
        </p:nvSpPr>
        <p:spPr>
          <a:xfrm>
            <a:off x="7856068" y="1492574"/>
            <a:ext cx="5794363" cy="597536"/>
          </a:xfrm>
          <a:prstGeom prst="rect">
            <a:avLst/>
          </a:prstGeom>
        </p:spPr>
        <p:txBody>
          <a:bodyPr lIns="0" tIns="0" rIns="0" bIns="0" rtlCol="0" anchor="t">
            <a:spAutoFit/>
          </a:bodyPr>
          <a:lstStyle/>
          <a:p>
            <a:pPr>
              <a:lnSpc>
                <a:spcPts val="5133"/>
              </a:lnSpc>
            </a:pPr>
            <a:r>
              <a:rPr lang="en-US" sz="3666" dirty="0" err="1">
                <a:solidFill>
                  <a:srgbClr val="000000"/>
                </a:solidFill>
                <a:latin typeface="Canva Sans Bold"/>
                <a:ea typeface="Canva Sans Bold"/>
                <a:cs typeface="Canva Sans Bold"/>
                <a:sym typeface="Canva Sans Bold"/>
              </a:rPr>
              <a:t>Tujuan</a:t>
            </a:r>
            <a:r>
              <a:rPr lang="en-US" sz="3666" dirty="0">
                <a:solidFill>
                  <a:srgbClr val="000000"/>
                </a:solidFill>
                <a:latin typeface="Canva Sans Bold"/>
                <a:ea typeface="Canva Sans Bold"/>
                <a:cs typeface="Canva Sans Bold"/>
                <a:sym typeface="Canva Sans Bold"/>
              </a:rPr>
              <a:t> &amp; </a:t>
            </a:r>
            <a:r>
              <a:rPr lang="en-US" sz="3666" dirty="0" err="1">
                <a:solidFill>
                  <a:srgbClr val="000000"/>
                </a:solidFill>
                <a:latin typeface="Canva Sans Bold"/>
                <a:ea typeface="Canva Sans Bold"/>
                <a:cs typeface="Canva Sans Bold"/>
                <a:sym typeface="Canva Sans Bold"/>
              </a:rPr>
              <a:t>Kegunaan</a:t>
            </a:r>
            <a:endParaRPr lang="en-US" sz="3666" dirty="0">
              <a:solidFill>
                <a:srgbClr val="000000"/>
              </a:solidFill>
              <a:latin typeface="Canva Sans Bold"/>
              <a:ea typeface="Canva Sans Bold"/>
              <a:cs typeface="Canva Sans Bold"/>
              <a:sym typeface="Canva Sans Bold"/>
            </a:endParaRPr>
          </a:p>
        </p:txBody>
      </p:sp>
      <p:sp>
        <p:nvSpPr>
          <p:cNvPr id="71" name="Freeform 8">
            <a:extLst>
              <a:ext uri="{FF2B5EF4-FFF2-40B4-BE49-F238E27FC236}">
                <a16:creationId xmlns:a16="http://schemas.microsoft.com/office/drawing/2014/main" id="{A823BA6A-8A21-9019-A8BA-DB81AB55B180}"/>
              </a:ext>
            </a:extLst>
          </p:cNvPr>
          <p:cNvSpPr/>
          <p:nvPr/>
        </p:nvSpPr>
        <p:spPr>
          <a:xfrm rot="10800000">
            <a:off x="7194454" y="1204596"/>
            <a:ext cx="661614" cy="434259"/>
          </a:xfrm>
          <a:custGeom>
            <a:avLst/>
            <a:gdLst/>
            <a:ahLst/>
            <a:cxnLst/>
            <a:rect l="l" t="t" r="r" b="b"/>
            <a:pathLst>
              <a:path w="992421" h="651389">
                <a:moveTo>
                  <a:pt x="0" y="0"/>
                </a:moveTo>
                <a:lnTo>
                  <a:pt x="992421" y="0"/>
                </a:lnTo>
                <a:lnTo>
                  <a:pt x="992421" y="651389"/>
                </a:lnTo>
                <a:lnTo>
                  <a:pt x="0" y="6513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itle 9">
            <a:extLst>
              <a:ext uri="{FF2B5EF4-FFF2-40B4-BE49-F238E27FC236}">
                <a16:creationId xmlns:a16="http://schemas.microsoft.com/office/drawing/2014/main" id="{15EDC3D8-AEF3-117D-504C-6B056175DB32}"/>
              </a:ext>
            </a:extLst>
          </p:cNvPr>
          <p:cNvSpPr>
            <a:spLocks noGrp="1"/>
          </p:cNvSpPr>
          <p:nvPr>
            <p:ph type="title"/>
          </p:nvPr>
        </p:nvSpPr>
        <p:spPr/>
        <p:txBody>
          <a:bodyPr/>
          <a:lstStyle/>
          <a:p>
            <a:r>
              <a:rPr lang="en-US" sz="4000" dirty="0">
                <a:solidFill>
                  <a:srgbClr val="000000"/>
                </a:solidFill>
                <a:latin typeface="Canva Sans Bold"/>
                <a:ea typeface="Canva Sans Bold"/>
                <a:cs typeface="Canva Sans Bold"/>
                <a:sym typeface="Canva Sans Bold"/>
              </a:rPr>
              <a:t>Bab I </a:t>
            </a:r>
            <a:r>
              <a:rPr lang="en-US" sz="4000" dirty="0" err="1">
                <a:solidFill>
                  <a:srgbClr val="000000"/>
                </a:solidFill>
                <a:latin typeface="Canva Sans Bold"/>
                <a:ea typeface="Canva Sans Bold"/>
                <a:cs typeface="Canva Sans Bold"/>
                <a:sym typeface="Canva Sans Bold"/>
              </a:rPr>
              <a:t>Pendahuluan</a:t>
            </a:r>
            <a:br>
              <a:rPr lang="en-US" sz="4000" dirty="0">
                <a:solidFill>
                  <a:srgbClr val="000000"/>
                </a:solidFill>
                <a:latin typeface="Canva Sans Bold"/>
                <a:ea typeface="Canva Sans Bold"/>
                <a:cs typeface="Canva Sans Bold"/>
                <a:sym typeface="Canva Sans Bold"/>
              </a:rPr>
            </a:br>
            <a:endParaRPr lang="en-US" dirty="0"/>
          </a:p>
        </p:txBody>
      </p:sp>
      <p:pic>
        <p:nvPicPr>
          <p:cNvPr id="4" name="Picture 3">
            <a:extLst>
              <a:ext uri="{FF2B5EF4-FFF2-40B4-BE49-F238E27FC236}">
                <a16:creationId xmlns:a16="http://schemas.microsoft.com/office/drawing/2014/main" id="{9CB05F8C-B27E-0E1B-EB2B-21E2D8C334B9}"/>
              </a:ext>
            </a:extLst>
          </p:cNvPr>
          <p:cNvPicPr>
            <a:picLocks noChangeAspect="1"/>
          </p:cNvPicPr>
          <p:nvPr/>
        </p:nvPicPr>
        <p:blipFill>
          <a:blip r:embed="rId7"/>
          <a:srcRect l="72355" t="58138" r="6648"/>
          <a:stretch/>
        </p:blipFill>
        <p:spPr>
          <a:xfrm>
            <a:off x="276822" y="2683119"/>
            <a:ext cx="1613761" cy="1809718"/>
          </a:xfrm>
          <a:prstGeom prst="rect">
            <a:avLst/>
          </a:prstGeom>
        </p:spPr>
      </p:pic>
      <p:pic>
        <p:nvPicPr>
          <p:cNvPr id="6" name="Picture 5">
            <a:extLst>
              <a:ext uri="{FF2B5EF4-FFF2-40B4-BE49-F238E27FC236}">
                <a16:creationId xmlns:a16="http://schemas.microsoft.com/office/drawing/2014/main" id="{75F662E9-0282-62F3-CEBE-5799FFD71C3B}"/>
              </a:ext>
            </a:extLst>
          </p:cNvPr>
          <p:cNvPicPr>
            <a:picLocks noChangeAspect="1"/>
          </p:cNvPicPr>
          <p:nvPr/>
        </p:nvPicPr>
        <p:blipFill>
          <a:blip r:embed="rId7"/>
          <a:srcRect l="13885" t="18884" r="23784" b="46341"/>
          <a:stretch/>
        </p:blipFill>
        <p:spPr>
          <a:xfrm>
            <a:off x="1987885" y="2808725"/>
            <a:ext cx="4953781" cy="1554602"/>
          </a:xfrm>
          <a:prstGeom prst="rect">
            <a:avLst/>
          </a:prstGeom>
        </p:spPr>
      </p:pic>
      <p:pic>
        <p:nvPicPr>
          <p:cNvPr id="12" name="Picture 11">
            <a:extLst>
              <a:ext uri="{FF2B5EF4-FFF2-40B4-BE49-F238E27FC236}">
                <a16:creationId xmlns:a16="http://schemas.microsoft.com/office/drawing/2014/main" id="{D97A280E-E92C-D040-97E7-2EB89724C23A}"/>
              </a:ext>
            </a:extLst>
          </p:cNvPr>
          <p:cNvPicPr>
            <a:picLocks noChangeAspect="1"/>
          </p:cNvPicPr>
          <p:nvPr/>
        </p:nvPicPr>
        <p:blipFill>
          <a:blip r:embed="rId7"/>
          <a:srcRect l="10738" t="54978" r="40990" b="1476"/>
          <a:stretch/>
        </p:blipFill>
        <p:spPr>
          <a:xfrm>
            <a:off x="1309104" y="4725754"/>
            <a:ext cx="4177296" cy="2119677"/>
          </a:xfrm>
          <a:prstGeom prst="rect">
            <a:avLst/>
          </a:prstGeom>
        </p:spPr>
      </p:pic>
      <p:cxnSp>
        <p:nvCxnSpPr>
          <p:cNvPr id="14" name="Straight Connector 13">
            <a:extLst>
              <a:ext uri="{FF2B5EF4-FFF2-40B4-BE49-F238E27FC236}">
                <a16:creationId xmlns:a16="http://schemas.microsoft.com/office/drawing/2014/main" id="{47BFE253-EF9D-6223-1F9F-DAD2E5795960}"/>
              </a:ext>
            </a:extLst>
          </p:cNvPr>
          <p:cNvCxnSpPr/>
          <p:nvPr/>
        </p:nvCxnSpPr>
        <p:spPr>
          <a:xfrm>
            <a:off x="7194454" y="1791342"/>
            <a:ext cx="0" cy="50540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C6AD6D8D-8DD8-1A17-CF49-AD5A38070178}"/>
              </a:ext>
            </a:extLst>
          </p:cNvPr>
          <p:cNvPicPr>
            <a:picLocks noChangeAspect="1"/>
          </p:cNvPicPr>
          <p:nvPr/>
        </p:nvPicPr>
        <p:blipFill>
          <a:blip r:embed="rId8"/>
          <a:srcRect l="13736" t="19419" r="56619" b="9765"/>
          <a:stretch/>
        </p:blipFill>
        <p:spPr>
          <a:xfrm>
            <a:off x="8413385" y="2135631"/>
            <a:ext cx="2348047" cy="3155086"/>
          </a:xfrm>
          <a:prstGeom prst="rect">
            <a:avLst/>
          </a:prstGeom>
        </p:spPr>
      </p:pic>
      <p:pic>
        <p:nvPicPr>
          <p:cNvPr id="56" name="Picture 55">
            <a:extLst>
              <a:ext uri="{FF2B5EF4-FFF2-40B4-BE49-F238E27FC236}">
                <a16:creationId xmlns:a16="http://schemas.microsoft.com/office/drawing/2014/main" id="{78A67916-95AE-D973-7C7F-EE07471289F2}"/>
              </a:ext>
            </a:extLst>
          </p:cNvPr>
          <p:cNvPicPr>
            <a:picLocks noChangeAspect="1"/>
          </p:cNvPicPr>
          <p:nvPr/>
        </p:nvPicPr>
        <p:blipFill>
          <a:blip r:embed="rId8"/>
          <a:srcRect l="57734" t="21395" r="23007" b="47242"/>
          <a:stretch/>
        </p:blipFill>
        <p:spPr>
          <a:xfrm>
            <a:off x="8763753" y="5593224"/>
            <a:ext cx="1528854" cy="1400491"/>
          </a:xfrm>
          <a:prstGeom prst="rect">
            <a:avLst/>
          </a:prstGeom>
        </p:spPr>
      </p:pic>
    </p:spTree>
    <p:extLst>
      <p:ext uri="{BB962C8B-B14F-4D97-AF65-F5344CB8AC3E}">
        <p14:creationId xmlns:p14="http://schemas.microsoft.com/office/powerpoint/2010/main" val="458262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B5D6A-CCA9-A3D3-E5D3-F0D6D1D81A11}"/>
              </a:ext>
            </a:extLst>
          </p:cNvPr>
          <p:cNvPicPr>
            <a:picLocks noChangeAspect="1"/>
          </p:cNvPicPr>
          <p:nvPr/>
        </p:nvPicPr>
        <p:blipFill>
          <a:blip r:embed="rId3"/>
          <a:stretch>
            <a:fillRect/>
          </a:stretch>
        </p:blipFill>
        <p:spPr>
          <a:xfrm>
            <a:off x="6313897" y="2010599"/>
            <a:ext cx="5410931" cy="3272873"/>
          </a:xfrm>
          <a:prstGeom prst="rect">
            <a:avLst/>
          </a:prstGeom>
        </p:spPr>
      </p:pic>
      <p:sp>
        <p:nvSpPr>
          <p:cNvPr id="19" name="TextBox 19"/>
          <p:cNvSpPr txBox="1"/>
          <p:nvPr/>
        </p:nvSpPr>
        <p:spPr>
          <a:xfrm>
            <a:off x="6655890" y="4614466"/>
            <a:ext cx="1401189" cy="536557"/>
          </a:xfrm>
          <a:prstGeom prst="rect">
            <a:avLst/>
          </a:prstGeom>
        </p:spPr>
        <p:txBody>
          <a:bodyPr lIns="0" tIns="0" rIns="0" bIns="0" rtlCol="0" anchor="t">
            <a:spAutoFit/>
          </a:bodyPr>
          <a:lstStyle/>
          <a:p>
            <a:pPr>
              <a:lnSpc>
                <a:spcPts val="2200"/>
              </a:lnSpc>
            </a:pPr>
            <a:r>
              <a:rPr lang="en-US" sz="1467">
                <a:solidFill>
                  <a:srgbClr val="000000"/>
                </a:solidFill>
                <a:latin typeface="Open Sans 1"/>
                <a:ea typeface="Open Sans 1"/>
                <a:cs typeface="Open Sans 1"/>
                <a:sym typeface="Open Sans 1"/>
              </a:rPr>
              <a:t>1 : hujan</a:t>
            </a:r>
          </a:p>
          <a:p>
            <a:pPr>
              <a:lnSpc>
                <a:spcPts val="2200"/>
              </a:lnSpc>
            </a:pPr>
            <a:r>
              <a:rPr lang="en-US" sz="1467">
                <a:solidFill>
                  <a:srgbClr val="000000"/>
                </a:solidFill>
                <a:latin typeface="Open Sans 1"/>
                <a:ea typeface="Open Sans 1"/>
                <a:cs typeface="Open Sans 1"/>
                <a:sym typeface="Open Sans 1"/>
              </a:rPr>
              <a:t>2 : Kemarau</a:t>
            </a:r>
          </a:p>
        </p:txBody>
      </p:sp>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437112" y="1079760"/>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2014496" y="5488413"/>
            <a:ext cx="8564937" cy="1299105"/>
            <a:chOff x="0" y="0"/>
            <a:chExt cx="3383679" cy="513227"/>
          </a:xfrm>
        </p:grpSpPr>
        <p:sp>
          <p:nvSpPr>
            <p:cNvPr id="9" name="Freeform 9"/>
            <p:cNvSpPr/>
            <p:nvPr/>
          </p:nvSpPr>
          <p:spPr>
            <a:xfrm>
              <a:off x="0" y="0"/>
              <a:ext cx="3383679" cy="513227"/>
            </a:xfrm>
            <a:custGeom>
              <a:avLst/>
              <a:gdLst/>
              <a:ahLst/>
              <a:cxnLst/>
              <a:rect l="l" t="t" r="r" b="b"/>
              <a:pathLst>
                <a:path w="3383679" h="513227">
                  <a:moveTo>
                    <a:pt x="30733" y="0"/>
                  </a:moveTo>
                  <a:lnTo>
                    <a:pt x="3352946" y="0"/>
                  </a:lnTo>
                  <a:cubicBezTo>
                    <a:pt x="3369919" y="0"/>
                    <a:pt x="3383679" y="13760"/>
                    <a:pt x="3383679" y="30733"/>
                  </a:cubicBezTo>
                  <a:lnTo>
                    <a:pt x="3383679" y="482494"/>
                  </a:lnTo>
                  <a:cubicBezTo>
                    <a:pt x="3383679" y="490645"/>
                    <a:pt x="3380441" y="498462"/>
                    <a:pt x="3374677" y="504225"/>
                  </a:cubicBezTo>
                  <a:cubicBezTo>
                    <a:pt x="3368914" y="509989"/>
                    <a:pt x="3361097" y="513227"/>
                    <a:pt x="3352946" y="513227"/>
                  </a:cubicBezTo>
                  <a:lnTo>
                    <a:pt x="30733" y="513227"/>
                  </a:lnTo>
                  <a:cubicBezTo>
                    <a:pt x="22582" y="513227"/>
                    <a:pt x="14765" y="509989"/>
                    <a:pt x="9001" y="504225"/>
                  </a:cubicBezTo>
                  <a:cubicBezTo>
                    <a:pt x="3238" y="498462"/>
                    <a:pt x="0" y="490645"/>
                    <a:pt x="0" y="482494"/>
                  </a:cubicBezTo>
                  <a:lnTo>
                    <a:pt x="0" y="30733"/>
                  </a:lnTo>
                  <a:cubicBezTo>
                    <a:pt x="0" y="22582"/>
                    <a:pt x="3238" y="14765"/>
                    <a:pt x="9001" y="9001"/>
                  </a:cubicBezTo>
                  <a:cubicBezTo>
                    <a:pt x="14765" y="3238"/>
                    <a:pt x="22582" y="0"/>
                    <a:pt x="30733" y="0"/>
                  </a:cubicBezTo>
                  <a:close/>
                </a:path>
              </a:pathLst>
            </a:custGeom>
            <a:solidFill>
              <a:srgbClr val="00943C"/>
            </a:solidFill>
          </p:spPr>
        </p:sp>
        <p:sp>
          <p:nvSpPr>
            <p:cNvPr id="10" name="TextBox 10"/>
            <p:cNvSpPr txBox="1"/>
            <p:nvPr/>
          </p:nvSpPr>
          <p:spPr>
            <a:xfrm>
              <a:off x="0" y="38100"/>
              <a:ext cx="3383679" cy="475127"/>
            </a:xfrm>
            <a:prstGeom prst="rect">
              <a:avLst/>
            </a:prstGeom>
          </p:spPr>
          <p:txBody>
            <a:bodyPr lIns="33867" tIns="33867" rIns="33867" bIns="33867" rtlCol="0" anchor="ctr"/>
            <a:lstStyle/>
            <a:p>
              <a:pPr algn="ctr">
                <a:lnSpc>
                  <a:spcPts val="1533"/>
                </a:lnSpc>
              </a:pPr>
              <a:endParaRPr sz="1200"/>
            </a:p>
          </p:txBody>
        </p:sp>
      </p:grpSp>
      <p:sp>
        <p:nvSpPr>
          <p:cNvPr id="13" name="TextBox 13"/>
          <p:cNvSpPr txBox="1"/>
          <p:nvPr/>
        </p:nvSpPr>
        <p:spPr>
          <a:xfrm>
            <a:off x="11700502" y="67292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17</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4" name="TextBox 14"/>
          <p:cNvSpPr txBox="1"/>
          <p:nvPr/>
        </p:nvSpPr>
        <p:spPr>
          <a:xfrm>
            <a:off x="8564619" y="1054310"/>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5" name="TextBox 15"/>
          <p:cNvSpPr txBox="1"/>
          <p:nvPr/>
        </p:nvSpPr>
        <p:spPr>
          <a:xfrm>
            <a:off x="3581475" y="1081115"/>
            <a:ext cx="5341339" cy="346249"/>
          </a:xfrm>
          <a:prstGeom prst="rect">
            <a:avLst/>
          </a:prstGeom>
        </p:spPr>
        <p:txBody>
          <a:bodyPr lIns="0" tIns="0" rIns="0" bIns="0" rtlCol="0" anchor="t">
            <a:spAutoFit/>
          </a:bodyPr>
          <a:lstStyle/>
          <a:p>
            <a:pPr algn="ctr">
              <a:lnSpc>
                <a:spcPts val="2713"/>
              </a:lnSpc>
            </a:pPr>
            <a:r>
              <a:rPr lang="en-US" sz="2467">
                <a:solidFill>
                  <a:srgbClr val="100F0D"/>
                </a:solidFill>
                <a:latin typeface="Canva Sans Bold"/>
                <a:ea typeface="Canva Sans Bold"/>
                <a:cs typeface="Canva Sans Bold"/>
                <a:sym typeface="Canva Sans Bold"/>
              </a:rPr>
              <a:t>Pengambilan Data</a:t>
            </a:r>
          </a:p>
        </p:txBody>
      </p:sp>
      <p:sp>
        <p:nvSpPr>
          <p:cNvPr id="16" name="TextBox 16"/>
          <p:cNvSpPr txBox="1"/>
          <p:nvPr/>
        </p:nvSpPr>
        <p:spPr>
          <a:xfrm>
            <a:off x="2311791" y="5724581"/>
            <a:ext cx="8321091" cy="818686"/>
          </a:xfrm>
          <a:prstGeom prst="rect">
            <a:avLst/>
          </a:prstGeom>
        </p:spPr>
        <p:txBody>
          <a:bodyPr lIns="0" tIns="0" rIns="0" bIns="0" rtlCol="0" anchor="t">
            <a:spAutoFit/>
          </a:bodyPr>
          <a:lstStyle/>
          <a:p>
            <a:pPr marL="316670" lvl="1" indent="-158335">
              <a:lnSpc>
                <a:spcPts val="2200"/>
              </a:lnSpc>
              <a:buFont typeface="Arial"/>
              <a:buChar char="•"/>
            </a:pPr>
            <a:r>
              <a:rPr lang="en-US" sz="1467" dirty="0" err="1">
                <a:solidFill>
                  <a:srgbClr val="FFFFFF"/>
                </a:solidFill>
                <a:latin typeface="Open Sans 1"/>
                <a:ea typeface="Open Sans 1"/>
                <a:cs typeface="Open Sans 1"/>
                <a:sym typeface="Open Sans 1"/>
              </a:rPr>
              <a:t>Nutrisi</a:t>
            </a:r>
            <a:r>
              <a:rPr lang="en-US" sz="1467" dirty="0">
                <a:solidFill>
                  <a:srgbClr val="FFFFFF"/>
                </a:solidFill>
                <a:latin typeface="Open Sans 1"/>
                <a:ea typeface="Open Sans 1"/>
                <a:cs typeface="Open Sans 1"/>
                <a:sym typeface="Open Sans 1"/>
              </a:rPr>
              <a:t> NPK 1 </a:t>
            </a:r>
            <a:r>
              <a:rPr lang="en-US" sz="1467" dirty="0" err="1">
                <a:solidFill>
                  <a:srgbClr val="FFFFFF"/>
                </a:solidFill>
                <a:latin typeface="Open Sans 1"/>
                <a:ea typeface="Open Sans 1"/>
                <a:cs typeface="Open Sans 1"/>
                <a:sym typeface="Open Sans 1"/>
              </a:rPr>
              <a:t>menunjukkan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nutrisi</a:t>
            </a:r>
            <a:r>
              <a:rPr lang="en-US" sz="1467" dirty="0">
                <a:solidFill>
                  <a:srgbClr val="FFFFFF"/>
                </a:solidFill>
                <a:latin typeface="Open Sans 1"/>
                <a:ea typeface="Open Sans 1"/>
                <a:cs typeface="Open Sans 1"/>
                <a:sym typeface="Open Sans 1"/>
              </a:rPr>
              <a:t> pada </a:t>
            </a:r>
            <a:r>
              <a:rPr lang="en-US" sz="1467" dirty="0" err="1">
                <a:solidFill>
                  <a:srgbClr val="FFFFFF"/>
                </a:solidFill>
                <a:latin typeface="Open Sans 1"/>
                <a:ea typeface="Open Sans 1"/>
                <a:cs typeface="Open Sans 1"/>
                <a:sym typeface="Open Sans 1"/>
              </a:rPr>
              <a:t>perlakuan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hujan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sedangkan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Nutrisi</a:t>
            </a:r>
            <a:r>
              <a:rPr lang="en-US" sz="1467" dirty="0">
                <a:solidFill>
                  <a:srgbClr val="FFFFFF"/>
                </a:solidFill>
                <a:latin typeface="Open Sans 1"/>
                <a:ea typeface="Open Sans 1"/>
                <a:cs typeface="Open Sans 1"/>
                <a:sym typeface="Open Sans 1"/>
              </a:rPr>
              <a:t> NPK 2 </a:t>
            </a:r>
            <a:r>
              <a:rPr lang="en-US" sz="1467" dirty="0" err="1">
                <a:solidFill>
                  <a:srgbClr val="FFFFFF"/>
                </a:solidFill>
                <a:latin typeface="Open Sans 1"/>
                <a:ea typeface="Open Sans 1"/>
                <a:cs typeface="Open Sans 1"/>
                <a:sym typeface="Open Sans 1"/>
              </a:rPr>
              <a:t>menunjukkan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nutrisi</a:t>
            </a:r>
            <a:r>
              <a:rPr lang="en-US" sz="1467" dirty="0">
                <a:solidFill>
                  <a:srgbClr val="FFFFFF"/>
                </a:solidFill>
                <a:latin typeface="Open Sans 1"/>
                <a:ea typeface="Open Sans 1"/>
                <a:cs typeface="Open Sans 1"/>
                <a:sym typeface="Open Sans 1"/>
              </a:rPr>
              <a:t> pada </a:t>
            </a:r>
            <a:r>
              <a:rPr lang="en-US" sz="1467" dirty="0" err="1">
                <a:solidFill>
                  <a:srgbClr val="FFFFFF"/>
                </a:solidFill>
                <a:latin typeface="Open Sans 1"/>
                <a:ea typeface="Open Sans 1"/>
                <a:cs typeface="Open Sans 1"/>
                <a:sym typeface="Open Sans 1"/>
              </a:rPr>
              <a:t>perlakuan</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kemarau</a:t>
            </a:r>
            <a:endParaRPr lang="en-US" sz="1467" dirty="0">
              <a:solidFill>
                <a:srgbClr val="FFFFFF"/>
              </a:solidFill>
              <a:latin typeface="Open Sans 1"/>
              <a:ea typeface="Open Sans 1"/>
              <a:cs typeface="Open Sans 1"/>
              <a:sym typeface="Open Sans 1"/>
            </a:endParaRPr>
          </a:p>
          <a:p>
            <a:pPr marL="316670" lvl="1" indent="-158335">
              <a:lnSpc>
                <a:spcPts val="2200"/>
              </a:lnSpc>
              <a:buFont typeface="Arial"/>
              <a:buChar char="•"/>
            </a:pPr>
            <a:r>
              <a:rPr lang="en-US" sz="1467" dirty="0" err="1">
                <a:solidFill>
                  <a:srgbClr val="FFFFFF"/>
                </a:solidFill>
                <a:latin typeface="Open Sans 1"/>
                <a:ea typeface="Open Sans 1"/>
                <a:cs typeface="Open Sans 1"/>
                <a:sym typeface="Open Sans 1"/>
              </a:rPr>
              <a:t>Pengambilan</a:t>
            </a:r>
            <a:r>
              <a:rPr lang="en-US" sz="1467" dirty="0">
                <a:solidFill>
                  <a:srgbClr val="FFFFFF"/>
                </a:solidFill>
                <a:latin typeface="Open Sans 1"/>
                <a:ea typeface="Open Sans 1"/>
                <a:cs typeface="Open Sans 1"/>
                <a:sym typeface="Open Sans 1"/>
              </a:rPr>
              <a:t> data </a:t>
            </a:r>
            <a:r>
              <a:rPr lang="en-US" sz="1467" dirty="0" err="1">
                <a:solidFill>
                  <a:srgbClr val="FFFFFF"/>
                </a:solidFill>
                <a:latin typeface="Open Sans 1"/>
                <a:ea typeface="Open Sans 1"/>
                <a:cs typeface="Open Sans 1"/>
                <a:sym typeface="Open Sans 1"/>
              </a:rPr>
              <a:t>diambil</a:t>
            </a:r>
            <a:r>
              <a:rPr lang="en-US" sz="1467" dirty="0">
                <a:solidFill>
                  <a:srgbClr val="FFFFFF"/>
                </a:solidFill>
                <a:latin typeface="Open Sans 1"/>
                <a:ea typeface="Open Sans 1"/>
                <a:cs typeface="Open Sans 1"/>
                <a:sym typeface="Open Sans 1"/>
              </a:rPr>
              <a:t> </a:t>
            </a:r>
            <a:r>
              <a:rPr lang="en-US" sz="1467" dirty="0" err="1">
                <a:solidFill>
                  <a:srgbClr val="FFFFFF"/>
                </a:solidFill>
                <a:latin typeface="Open Sans 1"/>
                <a:ea typeface="Open Sans 1"/>
                <a:cs typeface="Open Sans 1"/>
                <a:sym typeface="Open Sans 1"/>
              </a:rPr>
              <a:t>dari</a:t>
            </a:r>
            <a:r>
              <a:rPr lang="en-US" sz="1467" dirty="0">
                <a:solidFill>
                  <a:srgbClr val="FFFFFF"/>
                </a:solidFill>
                <a:latin typeface="Open Sans 1"/>
                <a:ea typeface="Open Sans 1"/>
                <a:cs typeface="Open Sans 1"/>
                <a:sym typeface="Open Sans 1"/>
              </a:rPr>
              <a:t> HST 30 </a:t>
            </a:r>
            <a:r>
              <a:rPr lang="en-US" sz="1467" dirty="0" err="1">
                <a:solidFill>
                  <a:srgbClr val="FFFFFF"/>
                </a:solidFill>
                <a:latin typeface="Open Sans 1"/>
                <a:ea typeface="Open Sans 1"/>
                <a:cs typeface="Open Sans 1"/>
                <a:sym typeface="Open Sans 1"/>
              </a:rPr>
              <a:t>hingga</a:t>
            </a:r>
            <a:r>
              <a:rPr lang="en-US" sz="1467" dirty="0">
                <a:solidFill>
                  <a:srgbClr val="FFFFFF"/>
                </a:solidFill>
                <a:latin typeface="Open Sans 1"/>
                <a:ea typeface="Open Sans 1"/>
                <a:cs typeface="Open Sans 1"/>
                <a:sym typeface="Open Sans 1"/>
              </a:rPr>
              <a:t> 119</a:t>
            </a:r>
          </a:p>
        </p:txBody>
      </p:sp>
      <p:sp>
        <p:nvSpPr>
          <p:cNvPr id="18" name="TextBox 18"/>
          <p:cNvSpPr txBox="1"/>
          <p:nvPr/>
        </p:nvSpPr>
        <p:spPr>
          <a:xfrm>
            <a:off x="4394899" y="1468042"/>
            <a:ext cx="5341339" cy="371897"/>
          </a:xfrm>
          <a:prstGeom prst="rect">
            <a:avLst/>
          </a:prstGeom>
        </p:spPr>
        <p:txBody>
          <a:bodyPr lIns="0" tIns="0" rIns="0" bIns="0" rtlCol="0" anchor="t">
            <a:spAutoFit/>
          </a:bodyPr>
          <a:lstStyle/>
          <a:p>
            <a:pPr>
              <a:lnSpc>
                <a:spcPts val="2933"/>
              </a:lnSpc>
            </a:pPr>
            <a:r>
              <a:rPr lang="en-US" sz="2667">
                <a:solidFill>
                  <a:srgbClr val="087555"/>
                </a:solidFill>
                <a:latin typeface="Canva Sans Bold"/>
                <a:ea typeface="Canva Sans Bold"/>
                <a:cs typeface="Canva Sans Bold"/>
                <a:sym typeface="Canva Sans Bold"/>
              </a:rPr>
              <a:t>Sensor </a:t>
            </a:r>
            <a:r>
              <a:rPr lang="en-US" sz="2667">
                <a:solidFill>
                  <a:srgbClr val="087555"/>
                </a:solidFill>
                <a:latin typeface="Canva Sans Bold Italics"/>
                <a:ea typeface="Canva Sans Bold Italics"/>
                <a:cs typeface="Canva Sans Bold Italics"/>
                <a:sym typeface="Canva Sans Bold Italics"/>
              </a:rPr>
              <a:t>Smart Farming</a:t>
            </a:r>
          </a:p>
        </p:txBody>
      </p:sp>
      <p:pic>
        <p:nvPicPr>
          <p:cNvPr id="12" name="Picture 11">
            <a:extLst>
              <a:ext uri="{FF2B5EF4-FFF2-40B4-BE49-F238E27FC236}">
                <a16:creationId xmlns:a16="http://schemas.microsoft.com/office/drawing/2014/main" id="{5C77CB15-2027-13CB-6665-EC2114D5D227}"/>
              </a:ext>
            </a:extLst>
          </p:cNvPr>
          <p:cNvPicPr>
            <a:picLocks noChangeAspect="1"/>
          </p:cNvPicPr>
          <p:nvPr/>
        </p:nvPicPr>
        <p:blipFill>
          <a:blip r:embed="rId8"/>
          <a:stretch>
            <a:fillRect/>
          </a:stretch>
        </p:blipFill>
        <p:spPr>
          <a:xfrm>
            <a:off x="817128" y="2010599"/>
            <a:ext cx="5400241" cy="3272873"/>
          </a:xfrm>
          <a:prstGeom prst="rect">
            <a:avLst/>
          </a:prstGeom>
        </p:spPr>
      </p:pic>
      <p:sp>
        <p:nvSpPr>
          <p:cNvPr id="11" name="Title 10">
            <a:extLst>
              <a:ext uri="{FF2B5EF4-FFF2-40B4-BE49-F238E27FC236}">
                <a16:creationId xmlns:a16="http://schemas.microsoft.com/office/drawing/2014/main" id="{3E32606A-400E-8A7D-CDBA-A6EB3EA05C1F}"/>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845325"/>
            <a:ext cx="12192000" cy="4380057"/>
            <a:chOff x="0" y="0"/>
            <a:chExt cx="4816593" cy="1730393"/>
          </a:xfrm>
        </p:grpSpPr>
        <p:sp>
          <p:nvSpPr>
            <p:cNvPr id="3" name="Freeform 3"/>
            <p:cNvSpPr/>
            <p:nvPr/>
          </p:nvSpPr>
          <p:spPr>
            <a:xfrm>
              <a:off x="0" y="0"/>
              <a:ext cx="4816592" cy="1730393"/>
            </a:xfrm>
            <a:custGeom>
              <a:avLst/>
              <a:gdLst/>
              <a:ahLst/>
              <a:cxnLst/>
              <a:rect l="l" t="t" r="r" b="b"/>
              <a:pathLst>
                <a:path w="4816592" h="1730393">
                  <a:moveTo>
                    <a:pt x="0" y="0"/>
                  </a:moveTo>
                  <a:lnTo>
                    <a:pt x="4816592" y="0"/>
                  </a:lnTo>
                  <a:lnTo>
                    <a:pt x="4816592" y="1730393"/>
                  </a:lnTo>
                  <a:lnTo>
                    <a:pt x="0" y="1730393"/>
                  </a:lnTo>
                  <a:close/>
                </a:path>
              </a:pathLst>
            </a:custGeom>
            <a:solidFill>
              <a:srgbClr val="087555"/>
            </a:solidFill>
          </p:spPr>
        </p:sp>
        <p:sp>
          <p:nvSpPr>
            <p:cNvPr id="4" name="TextBox 4"/>
            <p:cNvSpPr txBox="1"/>
            <p:nvPr/>
          </p:nvSpPr>
          <p:spPr>
            <a:xfrm>
              <a:off x="0" y="38100"/>
              <a:ext cx="4816593" cy="1692293"/>
            </a:xfrm>
            <a:prstGeom prst="rect">
              <a:avLst/>
            </a:prstGeom>
          </p:spPr>
          <p:txBody>
            <a:bodyPr lIns="33867" tIns="33867" rIns="33867" bIns="33867" rtlCol="0" anchor="ctr"/>
            <a:lstStyle/>
            <a:p>
              <a:pPr algn="ctr">
                <a:lnSpc>
                  <a:spcPts val="1533"/>
                </a:lnSpc>
              </a:pPr>
              <a:endParaRPr sz="1200"/>
            </a:p>
          </p:txBody>
        </p:sp>
      </p:grpSp>
      <p:sp>
        <p:nvSpPr>
          <p:cNvPr id="5" name="Freeform 5"/>
          <p:cNvSpPr/>
          <p:nvPr/>
        </p:nvSpPr>
        <p:spPr>
          <a:xfrm>
            <a:off x="-2331694" y="1592424"/>
            <a:ext cx="5352761" cy="5352761"/>
          </a:xfrm>
          <a:custGeom>
            <a:avLst/>
            <a:gdLst/>
            <a:ahLst/>
            <a:cxnLst/>
            <a:rect l="l" t="t" r="r" b="b"/>
            <a:pathLst>
              <a:path w="8029141" h="8029141">
                <a:moveTo>
                  <a:pt x="0" y="0"/>
                </a:moveTo>
                <a:lnTo>
                  <a:pt x="8029141" y="0"/>
                </a:lnTo>
                <a:lnTo>
                  <a:pt x="8029141" y="8029141"/>
                </a:lnTo>
                <a:lnTo>
                  <a:pt x="0" y="8029141"/>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a:off x="0" y="1845325"/>
            <a:ext cx="503066" cy="503066"/>
          </a:xfrm>
          <a:custGeom>
            <a:avLst/>
            <a:gdLst/>
            <a:ahLst/>
            <a:cxnLst/>
            <a:rect l="l" t="t" r="r" b="b"/>
            <a:pathLst>
              <a:path w="754599" h="754599">
                <a:moveTo>
                  <a:pt x="0" y="0"/>
                </a:moveTo>
                <a:lnTo>
                  <a:pt x="754599" y="0"/>
                </a:lnTo>
                <a:lnTo>
                  <a:pt x="754599" y="754600"/>
                </a:lnTo>
                <a:lnTo>
                  <a:pt x="0" y="754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794337" y="230027"/>
            <a:ext cx="563968" cy="557623"/>
          </a:xfrm>
          <a:custGeom>
            <a:avLst/>
            <a:gdLst/>
            <a:ahLst/>
            <a:cxnLst/>
            <a:rect l="l" t="t" r="r" b="b"/>
            <a:pathLst>
              <a:path w="845952" h="836435">
                <a:moveTo>
                  <a:pt x="0" y="0"/>
                </a:moveTo>
                <a:lnTo>
                  <a:pt x="845952" y="0"/>
                </a:lnTo>
                <a:lnTo>
                  <a:pt x="845952" y="836435"/>
                </a:lnTo>
                <a:lnTo>
                  <a:pt x="0" y="8364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0" y="5710808"/>
            <a:ext cx="4415130" cy="656751"/>
          </a:xfrm>
          <a:custGeom>
            <a:avLst/>
            <a:gdLst/>
            <a:ahLst/>
            <a:cxnLst/>
            <a:rect l="l" t="t" r="r" b="b"/>
            <a:pathLst>
              <a:path w="6622695" h="985126">
                <a:moveTo>
                  <a:pt x="0" y="0"/>
                </a:moveTo>
                <a:lnTo>
                  <a:pt x="6622695" y="0"/>
                </a:lnTo>
                <a:lnTo>
                  <a:pt x="6622695" y="985126"/>
                </a:lnTo>
                <a:lnTo>
                  <a:pt x="0" y="985126"/>
                </a:lnTo>
                <a:lnTo>
                  <a:pt x="0" y="0"/>
                </a:lnTo>
                <a:close/>
              </a:path>
            </a:pathLst>
          </a:custGeom>
          <a:blipFill>
            <a:blip r:embed="rId9"/>
            <a:stretch>
              <a:fillRect/>
            </a:stretch>
          </a:blipFill>
        </p:spPr>
      </p:sp>
      <p:sp>
        <p:nvSpPr>
          <p:cNvPr id="10" name="Freeform 10"/>
          <p:cNvSpPr/>
          <p:nvPr/>
        </p:nvSpPr>
        <p:spPr>
          <a:xfrm flipH="1">
            <a:off x="1076321" y="2031523"/>
            <a:ext cx="2389567" cy="4007660"/>
          </a:xfrm>
          <a:custGeom>
            <a:avLst/>
            <a:gdLst/>
            <a:ahLst/>
            <a:cxnLst/>
            <a:rect l="l" t="t" r="r" b="b"/>
            <a:pathLst>
              <a:path w="3584351" h="6011490">
                <a:moveTo>
                  <a:pt x="3584351" y="0"/>
                </a:moveTo>
                <a:lnTo>
                  <a:pt x="0" y="0"/>
                </a:lnTo>
                <a:lnTo>
                  <a:pt x="0" y="6011490"/>
                </a:lnTo>
                <a:lnTo>
                  <a:pt x="3584351" y="6011490"/>
                </a:lnTo>
                <a:lnTo>
                  <a:pt x="3584351" y="0"/>
                </a:lnTo>
                <a:close/>
              </a:path>
            </a:pathLst>
          </a:custGeom>
          <a:blipFill>
            <a:blip r:embed="rId10">
              <a:extLst>
                <a:ext uri="{96DAC541-7B7A-43D3-8B79-37D633B846F1}">
                  <asvg:svgBlip xmlns:asvg="http://schemas.microsoft.com/office/drawing/2016/SVG/main" r:embed="rId11"/>
                </a:ext>
              </a:extLst>
            </a:blip>
            <a:stretch>
              <a:fillRect/>
            </a:stretch>
          </a:blipFill>
        </p:spPr>
      </p:sp>
      <p:graphicFrame>
        <p:nvGraphicFramePr>
          <p:cNvPr id="13" name="Table 13"/>
          <p:cNvGraphicFramePr>
            <a:graphicFrameLocks noGrp="1"/>
          </p:cNvGraphicFramePr>
          <p:nvPr>
            <p:extLst>
              <p:ext uri="{D42A27DB-BD31-4B8C-83A1-F6EECF244321}">
                <p14:modId xmlns:p14="http://schemas.microsoft.com/office/powerpoint/2010/main" val="1116225765"/>
              </p:ext>
            </p:extLst>
          </p:nvPr>
        </p:nvGraphicFramePr>
        <p:xfrm>
          <a:off x="4929158" y="2132256"/>
          <a:ext cx="6411941" cy="3512649"/>
        </p:xfrm>
        <a:graphic>
          <a:graphicData uri="http://schemas.openxmlformats.org/drawingml/2006/table">
            <a:tbl>
              <a:tblPr/>
              <a:tblGrid>
                <a:gridCol w="2929201">
                  <a:extLst>
                    <a:ext uri="{9D8B030D-6E8A-4147-A177-3AD203B41FA5}">
                      <a16:colId xmlns:a16="http://schemas.microsoft.com/office/drawing/2014/main" val="20000"/>
                    </a:ext>
                  </a:extLst>
                </a:gridCol>
                <a:gridCol w="3482740">
                  <a:extLst>
                    <a:ext uri="{9D8B030D-6E8A-4147-A177-3AD203B41FA5}">
                      <a16:colId xmlns:a16="http://schemas.microsoft.com/office/drawing/2014/main" val="20001"/>
                    </a:ext>
                  </a:extLst>
                </a:gridCol>
              </a:tblGrid>
              <a:tr h="502089">
                <a:tc>
                  <a:txBody>
                    <a:bodyPr/>
                    <a:lstStyle/>
                    <a:p>
                      <a:pPr algn="ctr">
                        <a:lnSpc>
                          <a:spcPts val="2450"/>
                        </a:lnSpc>
                        <a:defRPr/>
                      </a:pPr>
                      <a:r>
                        <a:rPr lang="en-US" sz="1200">
                          <a:solidFill>
                            <a:srgbClr val="FFFFFF"/>
                          </a:solidFill>
                          <a:latin typeface="Comfortaa Bold"/>
                          <a:ea typeface="Comfortaa Bold"/>
                          <a:cs typeface="Comfortaa Bold"/>
                          <a:sym typeface="Comfortaa Bold"/>
                        </a:rPr>
                        <a:t>Parameter</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450"/>
                        </a:lnSpc>
                        <a:defRPr/>
                      </a:pPr>
                      <a:r>
                        <a:rPr lang="en-US" sz="1200">
                          <a:solidFill>
                            <a:srgbClr val="FFFFFF"/>
                          </a:solidFill>
                          <a:latin typeface="Comfortaa Bold"/>
                          <a:ea typeface="Comfortaa Bold"/>
                          <a:cs typeface="Comfortaa Bold"/>
                          <a:sym typeface="Comfortaa Bold"/>
                        </a:rPr>
                        <a:t>Satuan</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501760">
                <a:tc>
                  <a:txBody>
                    <a:bodyPr/>
                    <a:lstStyle/>
                    <a:p>
                      <a:pPr algn="ctr">
                        <a:lnSpc>
                          <a:spcPts val="2435"/>
                        </a:lnSpc>
                        <a:defRPr/>
                      </a:pPr>
                      <a:r>
                        <a:rPr lang="en-US" sz="1200" dirty="0">
                          <a:solidFill>
                            <a:srgbClr val="000000"/>
                          </a:solidFill>
                          <a:latin typeface="Comfortaa Bold"/>
                          <a:ea typeface="Comfortaa Bold"/>
                          <a:cs typeface="Comfortaa Bold"/>
                          <a:sym typeface="Comfortaa Bold"/>
                        </a:rPr>
                        <a:t>Soil moisture (SM)</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a:solidFill>
                            <a:srgbClr val="000000"/>
                          </a:solidFill>
                          <a:latin typeface="Comfortaa Bold"/>
                          <a:ea typeface="Comfortaa Bold"/>
                          <a:cs typeface="Comfortaa Bold"/>
                          <a:sym typeface="Comfortaa Bold"/>
                        </a:rPr>
                        <a:t>Nilai analog (0-1023)</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01760">
                <a:tc>
                  <a:txBody>
                    <a:bodyPr/>
                    <a:lstStyle/>
                    <a:p>
                      <a:pPr algn="ctr">
                        <a:lnSpc>
                          <a:spcPts val="2435"/>
                        </a:lnSpc>
                        <a:defRPr/>
                      </a:pPr>
                      <a:r>
                        <a:rPr lang="en-US" sz="1200" dirty="0" err="1">
                          <a:solidFill>
                            <a:srgbClr val="000000"/>
                          </a:solidFill>
                          <a:latin typeface="Comfortaa Bold"/>
                          <a:ea typeface="Comfortaa Bold"/>
                          <a:cs typeface="Comfortaa Bold"/>
                          <a:sym typeface="Comfortaa Bold"/>
                        </a:rPr>
                        <a:t>Nutrisi</a:t>
                      </a:r>
                      <a:r>
                        <a:rPr lang="en-US" sz="1200" dirty="0">
                          <a:solidFill>
                            <a:srgbClr val="000000"/>
                          </a:solidFill>
                          <a:latin typeface="Comfortaa Bold"/>
                          <a:ea typeface="Comfortaa Bold"/>
                          <a:cs typeface="Comfortaa Bold"/>
                          <a:sym typeface="Comfortaa Bold"/>
                        </a:rPr>
                        <a:t> Natrium (N)</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200" i="1" kern="1200" dirty="0">
                          <a:solidFill>
                            <a:schemeClr val="tx1"/>
                          </a:solidFill>
                          <a:effectLst/>
                          <a:latin typeface="+mn-lt"/>
                          <a:ea typeface="+mn-ea"/>
                          <a:cs typeface="+mn-cs"/>
                        </a:rPr>
                        <a:t>parts per million </a:t>
                      </a:r>
                      <a:r>
                        <a:rPr lang="en-US" sz="1200" kern="1200" dirty="0">
                          <a:solidFill>
                            <a:schemeClr val="tx1"/>
                          </a:solidFill>
                          <a:effectLst/>
                          <a:latin typeface="+mn-lt"/>
                          <a:ea typeface="+mn-ea"/>
                          <a:cs typeface="+mn-cs"/>
                        </a:rPr>
                        <a:t>(ppm) </a:t>
                      </a:r>
                      <a:r>
                        <a:rPr lang="en-US" sz="1200" kern="1200" dirty="0" err="1">
                          <a:solidFill>
                            <a:schemeClr val="tx1"/>
                          </a:solidFill>
                          <a:effectLst/>
                          <a:latin typeface="+mn-lt"/>
                          <a:ea typeface="+mn-ea"/>
                          <a:cs typeface="+mn-cs"/>
                        </a:rPr>
                        <a:t>atau</a:t>
                      </a:r>
                      <a:r>
                        <a:rPr lang="en-US" sz="1200" kern="1200" dirty="0">
                          <a:solidFill>
                            <a:schemeClr val="tx1"/>
                          </a:solidFill>
                          <a:effectLst/>
                          <a:latin typeface="+mn-lt"/>
                          <a:ea typeface="+mn-ea"/>
                          <a:cs typeface="+mn-cs"/>
                        </a:rPr>
                        <a:t> mg/L</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01760">
                <a:tc>
                  <a:txBody>
                    <a:bodyPr/>
                    <a:lstStyle/>
                    <a:p>
                      <a:pPr algn="ctr">
                        <a:lnSpc>
                          <a:spcPts val="2435"/>
                        </a:lnSpc>
                        <a:defRPr/>
                      </a:pPr>
                      <a:r>
                        <a:rPr lang="en-US" sz="1200" dirty="0" err="1">
                          <a:solidFill>
                            <a:srgbClr val="000000"/>
                          </a:solidFill>
                          <a:latin typeface="Comfortaa Bold"/>
                          <a:ea typeface="Comfortaa Bold"/>
                          <a:cs typeface="Comfortaa Bold"/>
                          <a:sym typeface="Comfortaa Bold"/>
                        </a:rPr>
                        <a:t>Nutrisi</a:t>
                      </a:r>
                      <a:r>
                        <a:rPr lang="en-US" sz="1200" dirty="0">
                          <a:solidFill>
                            <a:srgbClr val="000000"/>
                          </a:solidFill>
                          <a:latin typeface="Comfortaa Bold"/>
                          <a:ea typeface="Comfortaa Bold"/>
                          <a:cs typeface="Comfortaa Bold"/>
                          <a:sym typeface="Comfortaa Bold"/>
                        </a:rPr>
                        <a:t> </a:t>
                      </a:r>
                      <a:r>
                        <a:rPr lang="en-US" sz="1200" dirty="0" err="1">
                          <a:solidFill>
                            <a:srgbClr val="000000"/>
                          </a:solidFill>
                          <a:latin typeface="Comfortaa Bold"/>
                          <a:ea typeface="Comfortaa Bold"/>
                          <a:cs typeface="Comfortaa Bold"/>
                          <a:sym typeface="Comfortaa Bold"/>
                        </a:rPr>
                        <a:t>Fosfor</a:t>
                      </a:r>
                      <a:r>
                        <a:rPr lang="en-US" sz="1200" dirty="0">
                          <a:solidFill>
                            <a:srgbClr val="000000"/>
                          </a:solidFill>
                          <a:latin typeface="Comfortaa Bold"/>
                          <a:ea typeface="Comfortaa Bold"/>
                          <a:cs typeface="Comfortaa Bold"/>
                          <a:sym typeface="Comfortaa Bold"/>
                        </a:rPr>
                        <a:t> (P)</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200" i="1" kern="1200" dirty="0">
                          <a:solidFill>
                            <a:schemeClr val="tx1"/>
                          </a:solidFill>
                          <a:effectLst/>
                          <a:latin typeface="+mn-lt"/>
                          <a:ea typeface="+mn-ea"/>
                          <a:cs typeface="+mn-cs"/>
                        </a:rPr>
                        <a:t>parts per million </a:t>
                      </a:r>
                      <a:r>
                        <a:rPr lang="en-US" sz="1200" kern="1200" dirty="0">
                          <a:solidFill>
                            <a:schemeClr val="tx1"/>
                          </a:solidFill>
                          <a:effectLst/>
                          <a:latin typeface="+mn-lt"/>
                          <a:ea typeface="+mn-ea"/>
                          <a:cs typeface="+mn-cs"/>
                        </a:rPr>
                        <a:t>(ppm) </a:t>
                      </a:r>
                      <a:r>
                        <a:rPr lang="en-US" sz="1200" kern="1200" dirty="0" err="1">
                          <a:solidFill>
                            <a:schemeClr val="tx1"/>
                          </a:solidFill>
                          <a:effectLst/>
                          <a:latin typeface="+mn-lt"/>
                          <a:ea typeface="+mn-ea"/>
                          <a:cs typeface="+mn-cs"/>
                        </a:rPr>
                        <a:t>atau</a:t>
                      </a:r>
                      <a:r>
                        <a:rPr lang="en-US" sz="1200" kern="1200" dirty="0">
                          <a:solidFill>
                            <a:schemeClr val="tx1"/>
                          </a:solidFill>
                          <a:effectLst/>
                          <a:latin typeface="+mn-lt"/>
                          <a:ea typeface="+mn-ea"/>
                          <a:cs typeface="+mn-cs"/>
                        </a:rPr>
                        <a:t> mg/L</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01760">
                <a:tc>
                  <a:txBody>
                    <a:bodyPr/>
                    <a:lstStyle/>
                    <a:p>
                      <a:pPr algn="ctr">
                        <a:lnSpc>
                          <a:spcPts val="2435"/>
                        </a:lnSpc>
                        <a:defRPr/>
                      </a:pPr>
                      <a:r>
                        <a:rPr lang="en-US" sz="1200" dirty="0" err="1">
                          <a:solidFill>
                            <a:srgbClr val="000000"/>
                          </a:solidFill>
                          <a:latin typeface="Comfortaa Bold"/>
                          <a:ea typeface="Comfortaa Bold"/>
                          <a:cs typeface="Comfortaa Bold"/>
                          <a:sym typeface="Comfortaa Bold"/>
                        </a:rPr>
                        <a:t>Nutrisi</a:t>
                      </a:r>
                      <a:r>
                        <a:rPr lang="en-US" sz="1200" dirty="0">
                          <a:solidFill>
                            <a:srgbClr val="000000"/>
                          </a:solidFill>
                          <a:latin typeface="Comfortaa Bold"/>
                          <a:ea typeface="Comfortaa Bold"/>
                          <a:cs typeface="Comfortaa Bold"/>
                          <a:sym typeface="Comfortaa Bold"/>
                        </a:rPr>
                        <a:t> Kalium (K)</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200" i="1" kern="1200" dirty="0">
                          <a:solidFill>
                            <a:schemeClr val="tx1"/>
                          </a:solidFill>
                          <a:effectLst/>
                          <a:latin typeface="+mn-lt"/>
                          <a:ea typeface="+mn-ea"/>
                          <a:cs typeface="+mn-cs"/>
                        </a:rPr>
                        <a:t>parts per million </a:t>
                      </a:r>
                      <a:r>
                        <a:rPr lang="en-US" sz="1200" kern="1200" dirty="0">
                          <a:solidFill>
                            <a:schemeClr val="tx1"/>
                          </a:solidFill>
                          <a:effectLst/>
                          <a:latin typeface="+mn-lt"/>
                          <a:ea typeface="+mn-ea"/>
                          <a:cs typeface="+mn-cs"/>
                        </a:rPr>
                        <a:t>(ppm) </a:t>
                      </a:r>
                      <a:r>
                        <a:rPr lang="en-US" sz="1200" kern="1200" dirty="0" err="1">
                          <a:solidFill>
                            <a:schemeClr val="tx1"/>
                          </a:solidFill>
                          <a:effectLst/>
                          <a:latin typeface="+mn-lt"/>
                          <a:ea typeface="+mn-ea"/>
                          <a:cs typeface="+mn-cs"/>
                        </a:rPr>
                        <a:t>atau</a:t>
                      </a:r>
                      <a:r>
                        <a:rPr lang="en-US" sz="1200" kern="1200" dirty="0">
                          <a:solidFill>
                            <a:schemeClr val="tx1"/>
                          </a:solidFill>
                          <a:effectLst/>
                          <a:latin typeface="+mn-lt"/>
                          <a:ea typeface="+mn-ea"/>
                          <a:cs typeface="+mn-cs"/>
                        </a:rPr>
                        <a:t> mg/L</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01760">
                <a:tc>
                  <a:txBody>
                    <a:bodyPr/>
                    <a:lstStyle/>
                    <a:p>
                      <a:pPr algn="ctr">
                        <a:lnSpc>
                          <a:spcPts val="2435"/>
                        </a:lnSpc>
                        <a:defRPr/>
                      </a:pPr>
                      <a:r>
                        <a:rPr lang="en-US" sz="1200" dirty="0">
                          <a:solidFill>
                            <a:srgbClr val="000000"/>
                          </a:solidFill>
                          <a:latin typeface="Comfortaa Bold"/>
                          <a:sym typeface="Comfortaa Bold"/>
                        </a:rPr>
                        <a:t>pH</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a:solidFill>
                            <a:srgbClr val="000000"/>
                          </a:solidFill>
                          <a:latin typeface="Comfortaa Bold"/>
                          <a:ea typeface="Comfortaa Bold"/>
                          <a:cs typeface="Comfortaa Bold"/>
                          <a:sym typeface="Comfortaa Bold"/>
                        </a:rPr>
                        <a:t>volt</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01760">
                <a:tc>
                  <a:txBody>
                    <a:bodyPr/>
                    <a:lstStyle/>
                    <a:p>
                      <a:pPr algn="ctr">
                        <a:lnSpc>
                          <a:spcPts val="2435"/>
                        </a:lnSpc>
                        <a:defRPr/>
                      </a:pPr>
                      <a:r>
                        <a:rPr lang="en-US" sz="1200">
                          <a:solidFill>
                            <a:srgbClr val="000000"/>
                          </a:solidFill>
                          <a:latin typeface="Comfortaa"/>
                          <a:ea typeface="Comfortaa"/>
                          <a:cs typeface="Comfortaa"/>
                          <a:sym typeface="Comfortaa"/>
                        </a:rPr>
                        <a:t>Usia Tanam</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tc>
                  <a:txBody>
                    <a:bodyPr/>
                    <a:lstStyle/>
                    <a:p>
                      <a:pPr algn="ctr">
                        <a:lnSpc>
                          <a:spcPts val="2100"/>
                        </a:lnSpc>
                        <a:defRPr/>
                      </a:pPr>
                      <a:r>
                        <a:rPr lang="en-US" sz="1000" dirty="0">
                          <a:solidFill>
                            <a:srgbClr val="000000"/>
                          </a:solidFill>
                          <a:latin typeface="Comfortaa Bold"/>
                          <a:ea typeface="Comfortaa Bold"/>
                          <a:cs typeface="Comfortaa Bold"/>
                          <a:sym typeface="Comfortaa Bold"/>
                        </a:rPr>
                        <a:t>Hari </a:t>
                      </a:r>
                      <a:r>
                        <a:rPr lang="en-US" sz="1000" dirty="0" err="1">
                          <a:solidFill>
                            <a:srgbClr val="000000"/>
                          </a:solidFill>
                          <a:latin typeface="Comfortaa Bold"/>
                          <a:ea typeface="Comfortaa Bold"/>
                          <a:cs typeface="Comfortaa Bold"/>
                          <a:sym typeface="Comfortaa Bold"/>
                        </a:rPr>
                        <a:t>setelah</a:t>
                      </a:r>
                      <a:r>
                        <a:rPr lang="en-US" sz="1000" dirty="0">
                          <a:solidFill>
                            <a:srgbClr val="000000"/>
                          </a:solidFill>
                          <a:latin typeface="Comfortaa Bold"/>
                          <a:ea typeface="Comfortaa Bold"/>
                          <a:cs typeface="Comfortaa Bold"/>
                          <a:sym typeface="Comfortaa Bold"/>
                        </a:rPr>
                        <a:t> </a:t>
                      </a:r>
                      <a:r>
                        <a:rPr lang="en-US" sz="1000" dirty="0" err="1">
                          <a:solidFill>
                            <a:srgbClr val="000000"/>
                          </a:solidFill>
                          <a:latin typeface="Comfortaa Bold"/>
                          <a:ea typeface="Comfortaa Bold"/>
                          <a:cs typeface="Comfortaa Bold"/>
                          <a:sym typeface="Comfortaa Bold"/>
                        </a:rPr>
                        <a:t>tanam</a:t>
                      </a:r>
                      <a:r>
                        <a:rPr lang="en-US" sz="1000" dirty="0">
                          <a:solidFill>
                            <a:srgbClr val="000000"/>
                          </a:solidFill>
                          <a:latin typeface="Comfortaa Bold"/>
                          <a:ea typeface="Comfortaa Bold"/>
                          <a:cs typeface="Comfortaa Bold"/>
                          <a:sym typeface="Comfortaa Bold"/>
                        </a:rPr>
                        <a:t> (HST)</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14" name="Title 13">
            <a:extLst>
              <a:ext uri="{FF2B5EF4-FFF2-40B4-BE49-F238E27FC236}">
                <a16:creationId xmlns:a16="http://schemas.microsoft.com/office/drawing/2014/main" id="{731E577A-0DA9-4100-5538-C6BEE535D01D}"/>
              </a:ext>
            </a:extLst>
          </p:cNvPr>
          <p:cNvSpPr>
            <a:spLocks noGrp="1"/>
          </p:cNvSpPr>
          <p:nvPr>
            <p:ph type="title"/>
          </p:nvPr>
        </p:nvSpPr>
        <p:spPr>
          <a:xfrm>
            <a:off x="1457321" y="295762"/>
            <a:ext cx="11110587" cy="628960"/>
          </a:xfrm>
        </p:spPr>
        <p:txBody>
          <a:bodyPr/>
          <a:lstStyle/>
          <a:p>
            <a:pPr>
              <a:lnSpc>
                <a:spcPts val="3728"/>
              </a:lnSpc>
            </a:pPr>
            <a:r>
              <a:rPr lang="en-US" sz="4000" dirty="0">
                <a:solidFill>
                  <a:srgbClr val="000000"/>
                </a:solidFill>
                <a:latin typeface="Canva Sans Bold"/>
                <a:ea typeface="Canva Sans Bold"/>
                <a:cs typeface="Canva Sans Bold"/>
                <a:sym typeface="Canva Sans Bold"/>
              </a:rPr>
              <a:t>Parameter </a:t>
            </a:r>
            <a:r>
              <a:rPr lang="en-US" dirty="0">
                <a:solidFill>
                  <a:srgbClr val="000000"/>
                </a:solidFill>
                <a:latin typeface="Canva Sans Bold"/>
                <a:ea typeface="Canva Sans Bold"/>
                <a:cs typeface="Canva Sans Bold"/>
                <a:sym typeface="Canva Sans Bold"/>
              </a:rPr>
              <a:t>Input</a:t>
            </a:r>
            <a:br>
              <a:rPr lang="en-US" sz="4000" dirty="0">
                <a:solidFill>
                  <a:srgbClr val="000000"/>
                </a:solidFill>
                <a:latin typeface="Canva Sans Bold"/>
                <a:ea typeface="Canva Sans Bold"/>
                <a:cs typeface="Canva Sans Bold"/>
                <a:sym typeface="Canva Sans Bold"/>
              </a:rPr>
            </a:b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7924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572083" y="6462377"/>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8424170" y="1982009"/>
            <a:ext cx="3482762" cy="4480368"/>
            <a:chOff x="0" y="0"/>
            <a:chExt cx="1375906" cy="1770022"/>
          </a:xfrm>
        </p:grpSpPr>
        <p:sp>
          <p:nvSpPr>
            <p:cNvPr id="9" name="Freeform 9"/>
            <p:cNvSpPr/>
            <p:nvPr/>
          </p:nvSpPr>
          <p:spPr>
            <a:xfrm>
              <a:off x="0" y="0"/>
              <a:ext cx="1375906" cy="1770022"/>
            </a:xfrm>
            <a:custGeom>
              <a:avLst/>
              <a:gdLst/>
              <a:ahLst/>
              <a:cxnLst/>
              <a:rect l="l" t="t" r="r" b="b"/>
              <a:pathLst>
                <a:path w="1375906" h="1770022">
                  <a:moveTo>
                    <a:pt x="75579" y="0"/>
                  </a:moveTo>
                  <a:lnTo>
                    <a:pt x="1300326" y="0"/>
                  </a:lnTo>
                  <a:cubicBezTo>
                    <a:pt x="1320371" y="0"/>
                    <a:pt x="1339595" y="7963"/>
                    <a:pt x="1353769" y="22137"/>
                  </a:cubicBezTo>
                  <a:cubicBezTo>
                    <a:pt x="1367943" y="36311"/>
                    <a:pt x="1375906" y="55535"/>
                    <a:pt x="1375906" y="75579"/>
                  </a:cubicBezTo>
                  <a:lnTo>
                    <a:pt x="1375906" y="1694442"/>
                  </a:lnTo>
                  <a:cubicBezTo>
                    <a:pt x="1375906" y="1714487"/>
                    <a:pt x="1367943" y="1733711"/>
                    <a:pt x="1353769" y="1747885"/>
                  </a:cubicBezTo>
                  <a:cubicBezTo>
                    <a:pt x="1339595" y="1762059"/>
                    <a:pt x="1320371" y="1770022"/>
                    <a:pt x="1300326" y="1770022"/>
                  </a:cubicBezTo>
                  <a:lnTo>
                    <a:pt x="75579" y="1770022"/>
                  </a:lnTo>
                  <a:cubicBezTo>
                    <a:pt x="55535" y="1770022"/>
                    <a:pt x="36311" y="1762059"/>
                    <a:pt x="22137" y="1747885"/>
                  </a:cubicBezTo>
                  <a:cubicBezTo>
                    <a:pt x="7963" y="1733711"/>
                    <a:pt x="0" y="1714487"/>
                    <a:pt x="0" y="1694442"/>
                  </a:cubicBezTo>
                  <a:lnTo>
                    <a:pt x="0" y="75579"/>
                  </a:lnTo>
                  <a:cubicBezTo>
                    <a:pt x="0" y="55535"/>
                    <a:pt x="7963" y="36311"/>
                    <a:pt x="22137" y="22137"/>
                  </a:cubicBezTo>
                  <a:cubicBezTo>
                    <a:pt x="36311" y="7963"/>
                    <a:pt x="55535" y="0"/>
                    <a:pt x="75579" y="0"/>
                  </a:cubicBezTo>
                  <a:close/>
                </a:path>
              </a:pathLst>
            </a:custGeom>
            <a:solidFill>
              <a:srgbClr val="00943C"/>
            </a:solidFill>
          </p:spPr>
        </p:sp>
        <p:sp>
          <p:nvSpPr>
            <p:cNvPr id="10" name="TextBox 10"/>
            <p:cNvSpPr txBox="1"/>
            <p:nvPr/>
          </p:nvSpPr>
          <p:spPr>
            <a:xfrm>
              <a:off x="0" y="38100"/>
              <a:ext cx="1375906" cy="1731922"/>
            </a:xfrm>
            <a:prstGeom prst="rect">
              <a:avLst/>
            </a:prstGeom>
          </p:spPr>
          <p:txBody>
            <a:bodyPr lIns="33867" tIns="33867" rIns="33867" bIns="33867" rtlCol="0" anchor="ctr"/>
            <a:lstStyle/>
            <a:p>
              <a:pPr algn="ctr">
                <a:lnSpc>
                  <a:spcPts val="1533"/>
                </a:lnSpc>
              </a:pPr>
              <a:endParaRPr sz="1200"/>
            </a:p>
          </p:txBody>
        </p:sp>
      </p:grpSp>
      <p:graphicFrame>
        <p:nvGraphicFramePr>
          <p:cNvPr id="11" name="Table 11"/>
          <p:cNvGraphicFramePr>
            <a:graphicFrameLocks noGrp="1"/>
          </p:cNvGraphicFramePr>
          <p:nvPr/>
        </p:nvGraphicFramePr>
        <p:xfrm>
          <a:off x="1291554" y="1748632"/>
          <a:ext cx="6695072" cy="5050507"/>
        </p:xfrm>
        <a:graphic>
          <a:graphicData uri="http://schemas.openxmlformats.org/drawingml/2006/table">
            <a:tbl>
              <a:tblPr/>
              <a:tblGrid>
                <a:gridCol w="575365">
                  <a:extLst>
                    <a:ext uri="{9D8B030D-6E8A-4147-A177-3AD203B41FA5}">
                      <a16:colId xmlns:a16="http://schemas.microsoft.com/office/drawing/2014/main" val="20000"/>
                    </a:ext>
                  </a:extLst>
                </a:gridCol>
                <a:gridCol w="575365">
                  <a:extLst>
                    <a:ext uri="{9D8B030D-6E8A-4147-A177-3AD203B41FA5}">
                      <a16:colId xmlns:a16="http://schemas.microsoft.com/office/drawing/2014/main" val="20001"/>
                    </a:ext>
                  </a:extLst>
                </a:gridCol>
                <a:gridCol w="575365">
                  <a:extLst>
                    <a:ext uri="{9D8B030D-6E8A-4147-A177-3AD203B41FA5}">
                      <a16:colId xmlns:a16="http://schemas.microsoft.com/office/drawing/2014/main" val="20002"/>
                    </a:ext>
                  </a:extLst>
                </a:gridCol>
                <a:gridCol w="575365">
                  <a:extLst>
                    <a:ext uri="{9D8B030D-6E8A-4147-A177-3AD203B41FA5}">
                      <a16:colId xmlns:a16="http://schemas.microsoft.com/office/drawing/2014/main" val="20003"/>
                    </a:ext>
                  </a:extLst>
                </a:gridCol>
                <a:gridCol w="575365">
                  <a:extLst>
                    <a:ext uri="{9D8B030D-6E8A-4147-A177-3AD203B41FA5}">
                      <a16:colId xmlns:a16="http://schemas.microsoft.com/office/drawing/2014/main" val="20004"/>
                    </a:ext>
                  </a:extLst>
                </a:gridCol>
                <a:gridCol w="575365">
                  <a:extLst>
                    <a:ext uri="{9D8B030D-6E8A-4147-A177-3AD203B41FA5}">
                      <a16:colId xmlns:a16="http://schemas.microsoft.com/office/drawing/2014/main" val="20005"/>
                    </a:ext>
                  </a:extLst>
                </a:gridCol>
                <a:gridCol w="437855">
                  <a:extLst>
                    <a:ext uri="{9D8B030D-6E8A-4147-A177-3AD203B41FA5}">
                      <a16:colId xmlns:a16="http://schemas.microsoft.com/office/drawing/2014/main" val="20006"/>
                    </a:ext>
                  </a:extLst>
                </a:gridCol>
                <a:gridCol w="503567">
                  <a:extLst>
                    <a:ext uri="{9D8B030D-6E8A-4147-A177-3AD203B41FA5}">
                      <a16:colId xmlns:a16="http://schemas.microsoft.com/office/drawing/2014/main" val="20007"/>
                    </a:ext>
                  </a:extLst>
                </a:gridCol>
                <a:gridCol w="575365">
                  <a:extLst>
                    <a:ext uri="{9D8B030D-6E8A-4147-A177-3AD203B41FA5}">
                      <a16:colId xmlns:a16="http://schemas.microsoft.com/office/drawing/2014/main" val="20008"/>
                    </a:ext>
                  </a:extLst>
                </a:gridCol>
                <a:gridCol w="575365">
                  <a:extLst>
                    <a:ext uri="{9D8B030D-6E8A-4147-A177-3AD203B41FA5}">
                      <a16:colId xmlns:a16="http://schemas.microsoft.com/office/drawing/2014/main" val="20009"/>
                    </a:ext>
                  </a:extLst>
                </a:gridCol>
                <a:gridCol w="575365">
                  <a:extLst>
                    <a:ext uri="{9D8B030D-6E8A-4147-A177-3AD203B41FA5}">
                      <a16:colId xmlns:a16="http://schemas.microsoft.com/office/drawing/2014/main" val="20010"/>
                    </a:ext>
                  </a:extLst>
                </a:gridCol>
                <a:gridCol w="575365">
                  <a:extLst>
                    <a:ext uri="{9D8B030D-6E8A-4147-A177-3AD203B41FA5}">
                      <a16:colId xmlns:a16="http://schemas.microsoft.com/office/drawing/2014/main" val="20011"/>
                    </a:ext>
                  </a:extLst>
                </a:gridCol>
              </a:tblGrid>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No.</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SM1</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N1</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P1</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K1</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PH1</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Age</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SM2</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N2</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P2</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K2</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849"/>
                        </a:lnSpc>
                        <a:defRPr/>
                      </a:pPr>
                      <a:endParaRPr lang="en-US" sz="700"/>
                    </a:p>
                    <a:p>
                      <a:pPr algn="ctr">
                        <a:lnSpc>
                          <a:spcPts val="849"/>
                        </a:lnSpc>
                      </a:pPr>
                      <a:r>
                        <a:rPr lang="en-US" sz="1100" spc="-69">
                          <a:solidFill>
                            <a:srgbClr val="000000"/>
                          </a:solidFill>
                          <a:latin typeface="Canva Sans"/>
                          <a:ea typeface="Canva Sans"/>
                          <a:cs typeface="Canva Sans"/>
                          <a:sym typeface="Canva Sans"/>
                        </a:rPr>
                        <a:t>  PH2</a:t>
                      </a:r>
                    </a:p>
                    <a:p>
                      <a:pPr algn="ctr">
                        <a:lnSpc>
                          <a:spcPts val="849"/>
                        </a:lnSpc>
                      </a:pPr>
                      <a:r>
                        <a:rPr lang="en-US" sz="1100" spc="-69">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1</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169.62</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88.82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132.01</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97.95</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0.42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161.10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58.57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18.27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24.82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0.20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2</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167.65</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24.58</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103.98</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31.65</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0.42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31</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157.49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71.36</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21.97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30.17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0.12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3</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162.71</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36.52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108.49</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41.02</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0.39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163.07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70.82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22.00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30.01</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0.04</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4</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159.52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58.17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117.14</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60.96</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0.41</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33</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149.67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70.05</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22.00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29.97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0.14</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5</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169.55</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53.24</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116.02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58.97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0.37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34</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165.49</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69.59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21.97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29.63</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0.07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6</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160.41</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66.04</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121.12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69.94</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0.38</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35</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149.27</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69.23</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21.77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29.25</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0.07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7</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160.33</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78.60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126.17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82.52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0.38</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36</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149.78</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68.88</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21.11</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29.01</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0.04</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8</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163.68</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67.93</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122.39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73.60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0.39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147.30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68.65</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21.00</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29.00</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0.09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9</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161.21</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80.07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127.07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83.88</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0.39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38</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147.52</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68.19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21.00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29.00</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0.11</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59137">
                <a:tc>
                  <a:txBody>
                    <a:bodyPr/>
                    <a:lstStyle/>
                    <a:p>
                      <a:pPr algn="ctr">
                        <a:lnSpc>
                          <a:spcPts val="849"/>
                        </a:lnSpc>
                        <a:defRPr/>
                      </a:pPr>
                      <a:endParaRPr lang="en-US" sz="700" dirty="0"/>
                    </a:p>
                    <a:p>
                      <a:pPr algn="ctr">
                        <a:lnSpc>
                          <a:spcPts val="849"/>
                        </a:lnSpc>
                      </a:pPr>
                      <a:r>
                        <a:rPr lang="en-US" sz="1100" spc="-69" dirty="0">
                          <a:solidFill>
                            <a:srgbClr val="000000"/>
                          </a:solidFill>
                          <a:latin typeface="Canva Sans"/>
                          <a:ea typeface="Canva Sans"/>
                          <a:cs typeface="Canva Sans"/>
                          <a:sym typeface="Canva Sans"/>
                        </a:rPr>
                        <a:t>  10</a:t>
                      </a:r>
                    </a:p>
                    <a:p>
                      <a:pPr algn="ctr">
                        <a:lnSpc>
                          <a:spcPts val="849"/>
                        </a:lnSpc>
                      </a:pPr>
                      <a:r>
                        <a:rPr lang="en-US" sz="1100" spc="-69"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161.83</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99.84</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135.24</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103</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0.39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39</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146.27</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68.08</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a:solidFill>
                            <a:srgbClr val="000000"/>
                          </a:solidFill>
                          <a:effectLst/>
                          <a:latin typeface="Times New Roman" panose="02020603050405020304" pitchFamily="18" charset="0"/>
                          <a:ea typeface="Arial" panose="020B0604020202020204" pitchFamily="34" charset="0"/>
                        </a:rPr>
                        <a:t>21.00</a:t>
                      </a:r>
                      <a:endParaRPr lang="en-US" sz="120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29.00</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id-ID" sz="1100" dirty="0">
                          <a:solidFill>
                            <a:srgbClr val="000000"/>
                          </a:solidFill>
                          <a:effectLst/>
                          <a:latin typeface="Times New Roman" panose="02020603050405020304" pitchFamily="18" charset="0"/>
                          <a:ea typeface="Arial" panose="020B0604020202020204" pitchFamily="34" charset="0"/>
                        </a:rPr>
                        <a:t>0.06</a:t>
                      </a:r>
                      <a:endParaRPr lang="en-US" sz="1200" dirty="0">
                        <a:effectLst/>
                        <a:latin typeface="Times New Roman" panose="02020603050405020304" pitchFamily="18" charset="0"/>
                        <a:ea typeface="Times New Roman" panose="02020603050405020304" pitchFamily="18" charset="0"/>
                      </a:endParaRPr>
                    </a:p>
                  </a:txBody>
                  <a:tcPr marL="45720" marR="4572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3" name="TextBox 13"/>
          <p:cNvSpPr txBox="1"/>
          <p:nvPr/>
        </p:nvSpPr>
        <p:spPr>
          <a:xfrm>
            <a:off x="8593865" y="1060243"/>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4" name="TextBox 14"/>
          <p:cNvSpPr txBox="1"/>
          <p:nvPr/>
        </p:nvSpPr>
        <p:spPr>
          <a:xfrm>
            <a:off x="1291554" y="1034422"/>
            <a:ext cx="5341339" cy="410369"/>
          </a:xfrm>
          <a:prstGeom prst="rect">
            <a:avLst/>
          </a:prstGeom>
        </p:spPr>
        <p:txBody>
          <a:bodyPr lIns="0" tIns="0" rIns="0" bIns="0" rtlCol="0" anchor="t">
            <a:spAutoFit/>
          </a:bodyPr>
          <a:lstStyle/>
          <a:p>
            <a:pPr>
              <a:lnSpc>
                <a:spcPts val="3153"/>
              </a:lnSpc>
            </a:pPr>
            <a:r>
              <a:rPr lang="en-US" sz="2867">
                <a:solidFill>
                  <a:srgbClr val="100F0D"/>
                </a:solidFill>
                <a:latin typeface="Canva Sans Bold"/>
                <a:ea typeface="Canva Sans Bold"/>
                <a:cs typeface="Canva Sans Bold"/>
                <a:sym typeface="Canva Sans Bold"/>
              </a:rPr>
              <a:t>Dataset </a:t>
            </a:r>
            <a:r>
              <a:rPr lang="en-US" sz="2867">
                <a:solidFill>
                  <a:srgbClr val="00943C"/>
                </a:solidFill>
                <a:latin typeface="Canva Sans Bold"/>
                <a:ea typeface="Canva Sans Bold"/>
                <a:cs typeface="Canva Sans Bold"/>
                <a:sym typeface="Canva Sans Bold"/>
              </a:rPr>
              <a:t>Pelatihan</a:t>
            </a:r>
          </a:p>
        </p:txBody>
      </p:sp>
      <p:sp>
        <p:nvSpPr>
          <p:cNvPr id="15" name="TextBox 15"/>
          <p:cNvSpPr txBox="1"/>
          <p:nvPr/>
        </p:nvSpPr>
        <p:spPr>
          <a:xfrm>
            <a:off x="8523325" y="2289254"/>
            <a:ext cx="3177177" cy="3510448"/>
          </a:xfrm>
          <a:prstGeom prst="rect">
            <a:avLst/>
          </a:prstGeom>
        </p:spPr>
        <p:txBody>
          <a:bodyPr lIns="0" tIns="0" rIns="0" bIns="0" rtlCol="0" anchor="t">
            <a:spAutoFit/>
          </a:bodyPr>
          <a:lstStyle/>
          <a:p>
            <a:pPr marL="331064" lvl="1" indent="-165532">
              <a:lnSpc>
                <a:spcPts val="2300"/>
              </a:lnSpc>
              <a:buFont typeface="Arial"/>
              <a:buChar char="•"/>
            </a:pPr>
            <a:r>
              <a:rPr lang="en-US" sz="1533" dirty="0">
                <a:solidFill>
                  <a:srgbClr val="FFFFFF"/>
                </a:solidFill>
                <a:latin typeface="Open Sans 1"/>
                <a:ea typeface="Open Sans 1"/>
                <a:cs typeface="Open Sans 1"/>
                <a:sym typeface="Open Sans 1"/>
              </a:rPr>
              <a:t>dataset </a:t>
            </a:r>
            <a:r>
              <a:rPr lang="en-US" sz="1533" dirty="0" err="1">
                <a:solidFill>
                  <a:srgbClr val="FFFFFF"/>
                </a:solidFill>
                <a:latin typeface="Open Sans 1"/>
                <a:ea typeface="Open Sans 1"/>
                <a:cs typeface="Open Sans 1"/>
                <a:sym typeface="Open Sans 1"/>
              </a:rPr>
              <a:t>pelatihan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mengguna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kan</a:t>
            </a:r>
            <a:r>
              <a:rPr lang="en-US" sz="1533" dirty="0">
                <a:solidFill>
                  <a:srgbClr val="FFFFFF"/>
                </a:solidFill>
                <a:latin typeface="Open Sans 1"/>
                <a:ea typeface="Open Sans 1"/>
                <a:cs typeface="Open Sans 1"/>
                <a:sym typeface="Open Sans 1"/>
              </a:rPr>
              <a:t> </a:t>
            </a:r>
            <a:r>
              <a:rPr lang="en-US" sz="1533" dirty="0">
                <a:solidFill>
                  <a:srgbClr val="FFFFFF"/>
                </a:solidFill>
                <a:latin typeface="Open Sans 1 Bold"/>
                <a:ea typeface="Open Sans 1 Bold"/>
                <a:cs typeface="Open Sans 1 Bold"/>
                <a:sym typeface="Open Sans 1 Bold"/>
              </a:rPr>
              <a:t>270 datapoints</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untuk</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merepresentaikan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pengamatan</a:t>
            </a:r>
            <a:r>
              <a:rPr lang="en-US" sz="1533" dirty="0">
                <a:solidFill>
                  <a:srgbClr val="FFFFFF"/>
                </a:solidFill>
                <a:latin typeface="Open Sans 1"/>
                <a:ea typeface="Open Sans 1"/>
                <a:cs typeface="Open Sans 1"/>
                <a:sym typeface="Open Sans 1"/>
              </a:rPr>
              <a:t> soil moisture (</a:t>
            </a:r>
            <a:r>
              <a:rPr lang="en-US" sz="1533" dirty="0" err="1">
                <a:solidFill>
                  <a:srgbClr val="FFFFFF"/>
                </a:solidFill>
                <a:latin typeface="Open Sans 1"/>
                <a:ea typeface="Open Sans 1"/>
                <a:cs typeface="Open Sans 1"/>
                <a:sym typeface="Open Sans 1"/>
              </a:rPr>
              <a:t>kelembaban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tanah</a:t>
            </a:r>
            <a:r>
              <a:rPr lang="en-US" sz="1533" dirty="0">
                <a:solidFill>
                  <a:srgbClr val="FFFFFF"/>
                </a:solidFill>
                <a:latin typeface="Open Sans 1"/>
                <a:ea typeface="Open Sans 1"/>
                <a:cs typeface="Open Sans 1"/>
                <a:sym typeface="Open Sans 1"/>
              </a:rPr>
              <a:t>), N, P, K, pH, dan </a:t>
            </a:r>
            <a:r>
              <a:rPr lang="en-US" sz="1533" dirty="0" err="1">
                <a:solidFill>
                  <a:srgbClr val="FFFFFF"/>
                </a:solidFill>
                <a:latin typeface="Open Sans 1"/>
                <a:ea typeface="Open Sans 1"/>
                <a:cs typeface="Open Sans 1"/>
                <a:sym typeface="Open Sans 1"/>
              </a:rPr>
              <a:t>usia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tanam</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selama</a:t>
            </a:r>
            <a:r>
              <a:rPr lang="en-US" sz="1533" dirty="0">
                <a:solidFill>
                  <a:srgbClr val="FFFFFF"/>
                </a:solidFill>
                <a:latin typeface="Open Sans 1"/>
                <a:ea typeface="Open Sans 1"/>
                <a:cs typeface="Open Sans 1"/>
                <a:sym typeface="Open Sans 1"/>
              </a:rPr>
              <a:t> 3 </a:t>
            </a:r>
            <a:r>
              <a:rPr lang="en-US" sz="1533" dirty="0" err="1">
                <a:solidFill>
                  <a:srgbClr val="FFFFFF"/>
                </a:solidFill>
                <a:latin typeface="Open Sans 1"/>
                <a:ea typeface="Open Sans 1"/>
                <a:cs typeface="Open Sans 1"/>
                <a:sym typeface="Open Sans 1"/>
              </a:rPr>
              <a:t>bulan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setiap</a:t>
            </a:r>
            <a:r>
              <a:rPr lang="en-US" sz="1533" dirty="0">
                <a:solidFill>
                  <a:srgbClr val="FFFFFF"/>
                </a:solidFill>
                <a:latin typeface="Open Sans 1"/>
                <a:ea typeface="Open Sans 1"/>
                <a:cs typeface="Open Sans 1"/>
                <a:sym typeface="Open Sans 1"/>
              </a:rPr>
              <a:t> 8 jam agar model yang </a:t>
            </a:r>
            <a:r>
              <a:rPr lang="en-US" sz="1533" dirty="0" err="1">
                <a:solidFill>
                  <a:srgbClr val="FFFFFF"/>
                </a:solidFill>
                <a:latin typeface="Open Sans 1"/>
                <a:ea typeface="Open Sans 1"/>
                <a:cs typeface="Open Sans 1"/>
                <a:sym typeface="Open Sans 1"/>
              </a:rPr>
              <a:t>didapat</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lebih</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akurat</a:t>
            </a:r>
            <a:r>
              <a:rPr lang="en-US" sz="1533" dirty="0">
                <a:solidFill>
                  <a:srgbClr val="FFFFFF"/>
                </a:solidFill>
                <a:latin typeface="Open Sans 1"/>
                <a:ea typeface="Open Sans 1"/>
                <a:cs typeface="Open Sans 1"/>
                <a:sym typeface="Open Sans 1"/>
              </a:rPr>
              <a:t>. </a:t>
            </a:r>
          </a:p>
          <a:p>
            <a:pPr marL="331064" lvl="1" indent="-165532">
              <a:lnSpc>
                <a:spcPts val="2300"/>
              </a:lnSpc>
              <a:buFont typeface="Arial"/>
              <a:buChar char="•"/>
            </a:pPr>
            <a:r>
              <a:rPr lang="en-US" sz="1533" dirty="0">
                <a:solidFill>
                  <a:srgbClr val="FFFFFF"/>
                </a:solidFill>
                <a:latin typeface="Open Sans 1"/>
                <a:ea typeface="Open Sans 1"/>
                <a:cs typeface="Open Sans 1"/>
                <a:sym typeface="Open Sans 1"/>
              </a:rPr>
              <a:t>Data </a:t>
            </a:r>
            <a:r>
              <a:rPr lang="en-US" sz="1533" dirty="0" err="1">
                <a:solidFill>
                  <a:srgbClr val="FFFFFF"/>
                </a:solidFill>
                <a:latin typeface="Open Sans 1"/>
                <a:ea typeface="Open Sans 1"/>
                <a:cs typeface="Open Sans 1"/>
                <a:sym typeface="Open Sans 1"/>
              </a:rPr>
              <a:t>direkam</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dimulai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dari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fase</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generatif</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tanaman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terung</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dimulai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dari</a:t>
            </a:r>
            <a:r>
              <a:rPr lang="en-US" sz="1533" dirty="0">
                <a:solidFill>
                  <a:srgbClr val="FFFFFF"/>
                </a:solidFill>
                <a:latin typeface="Open Sans 1"/>
                <a:ea typeface="Open Sans 1"/>
                <a:cs typeface="Open Sans 1"/>
                <a:sym typeface="Open Sans 1"/>
              </a:rPr>
              <a:t> </a:t>
            </a:r>
            <a:r>
              <a:rPr lang="en-US" sz="1533" dirty="0">
                <a:solidFill>
                  <a:srgbClr val="FFFFFF"/>
                </a:solidFill>
                <a:latin typeface="Open Sans 1 Bold"/>
                <a:ea typeface="Open Sans 1 Bold"/>
                <a:cs typeface="Open Sans 1 Bold"/>
                <a:sym typeface="Open Sans 1 Bold"/>
              </a:rPr>
              <a:t>HST </a:t>
            </a:r>
            <a:r>
              <a:rPr lang="en-US" sz="1533" dirty="0" err="1">
                <a:solidFill>
                  <a:srgbClr val="FFFFFF"/>
                </a:solidFill>
                <a:latin typeface="Open Sans 1 Bold"/>
                <a:ea typeface="Open Sans 1 Bold"/>
                <a:cs typeface="Open Sans 1 Bold"/>
                <a:sym typeface="Open Sans 1 Bold"/>
              </a:rPr>
              <a:t>ke</a:t>
            </a:r>
            <a:r>
              <a:rPr lang="en-US" sz="1533" dirty="0">
                <a:solidFill>
                  <a:srgbClr val="FFFFFF"/>
                </a:solidFill>
                <a:latin typeface="Open Sans 1 Bold"/>
                <a:ea typeface="Open Sans 1 Bold"/>
                <a:cs typeface="Open Sans 1 Bold"/>
                <a:sym typeface="Open Sans 1 Bold"/>
              </a:rPr>
              <a:t> 30 </a:t>
            </a:r>
            <a:r>
              <a:rPr lang="en-US" sz="1533" dirty="0" err="1">
                <a:solidFill>
                  <a:srgbClr val="FFFFFF"/>
                </a:solidFill>
                <a:latin typeface="Open Sans 1 Bold"/>
                <a:ea typeface="Open Sans 1 Bold"/>
                <a:cs typeface="Open Sans 1 Bold"/>
                <a:sym typeface="Open Sans 1 Bold"/>
              </a:rPr>
              <a:t>sampai</a:t>
            </a:r>
            <a:r>
              <a:rPr lang="en-US" sz="1533" dirty="0">
                <a:solidFill>
                  <a:srgbClr val="FFFFFF"/>
                </a:solidFill>
                <a:latin typeface="Open Sans 1 Bold"/>
                <a:ea typeface="Open Sans 1 Bold"/>
                <a:cs typeface="Open Sans 1 Bold"/>
                <a:sym typeface="Open Sans 1 Bold"/>
              </a:rPr>
              <a:t> </a:t>
            </a:r>
            <a:r>
              <a:rPr lang="en-US" sz="1533" dirty="0" err="1">
                <a:solidFill>
                  <a:srgbClr val="FFFFFF"/>
                </a:solidFill>
                <a:latin typeface="Open Sans 1 Bold"/>
                <a:ea typeface="Open Sans 1 Bold"/>
                <a:cs typeface="Open Sans 1 Bold"/>
                <a:sym typeface="Open Sans 1 Bold"/>
              </a:rPr>
              <a:t>hari</a:t>
            </a:r>
            <a:r>
              <a:rPr lang="en-US" sz="1533" dirty="0">
                <a:solidFill>
                  <a:srgbClr val="FFFFFF"/>
                </a:solidFill>
                <a:latin typeface="Open Sans 1 Bold"/>
                <a:ea typeface="Open Sans 1 Bold"/>
                <a:cs typeface="Open Sans 1 Bold"/>
                <a:sym typeface="Open Sans 1 Bold"/>
              </a:rPr>
              <a:t> </a:t>
            </a:r>
            <a:r>
              <a:rPr lang="en-US" sz="1533" dirty="0" err="1">
                <a:solidFill>
                  <a:srgbClr val="FFFFFF"/>
                </a:solidFill>
                <a:latin typeface="Open Sans 1 Bold"/>
                <a:ea typeface="Open Sans 1 Bold"/>
                <a:cs typeface="Open Sans 1 Bold"/>
                <a:sym typeface="Open Sans 1 Bold"/>
              </a:rPr>
              <a:t>ke</a:t>
            </a:r>
            <a:r>
              <a:rPr lang="en-US" sz="1533" dirty="0">
                <a:solidFill>
                  <a:srgbClr val="FFFFFF"/>
                </a:solidFill>
                <a:latin typeface="Open Sans 1 Bold"/>
                <a:ea typeface="Open Sans 1 Bold"/>
                <a:cs typeface="Open Sans 1 Bold"/>
                <a:sym typeface="Open Sans 1 Bold"/>
              </a:rPr>
              <a:t> 120. </a:t>
            </a:r>
          </a:p>
        </p:txBody>
      </p:sp>
      <p:sp>
        <p:nvSpPr>
          <p:cNvPr id="17" name="Title 16">
            <a:extLst>
              <a:ext uri="{FF2B5EF4-FFF2-40B4-BE49-F238E27FC236}">
                <a16:creationId xmlns:a16="http://schemas.microsoft.com/office/drawing/2014/main" id="{1DFCB62E-0855-C7AA-1641-16E2C14454F7}"/>
              </a:ext>
            </a:extLst>
          </p:cNvPr>
          <p:cNvSpPr>
            <a:spLocks noGrp="1"/>
          </p:cNvSpPr>
          <p:nvPr>
            <p:ph type="title"/>
          </p:nvPr>
        </p:nvSpPr>
        <p:spPr>
          <a:xfrm>
            <a:off x="1291554" y="220479"/>
            <a:ext cx="11110587" cy="628960"/>
          </a:xfrm>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2506A0-5F2F-E476-2BE8-55374E97495A}"/>
              </a:ext>
            </a:extLst>
          </p:cNvPr>
          <p:cNvPicPr>
            <a:picLocks noChangeAspect="1"/>
          </p:cNvPicPr>
          <p:nvPr/>
        </p:nvPicPr>
        <p:blipFill>
          <a:blip r:embed="rId3"/>
          <a:stretch>
            <a:fillRect/>
          </a:stretch>
        </p:blipFill>
        <p:spPr>
          <a:xfrm>
            <a:off x="-62121" y="2157176"/>
            <a:ext cx="5958365" cy="3755899"/>
          </a:xfrm>
          <a:prstGeom prst="rect">
            <a:avLst/>
          </a:prstGeom>
        </p:spPr>
      </p:pic>
      <p:sp>
        <p:nvSpPr>
          <p:cNvPr id="7" name="Freeform 7"/>
          <p:cNvSpPr/>
          <p:nvPr/>
        </p:nvSpPr>
        <p:spPr>
          <a:xfrm>
            <a:off x="285068" y="32250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1437112" y="1089753"/>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6017348" y="1660897"/>
            <a:ext cx="5810932" cy="1993537"/>
            <a:chOff x="0" y="0"/>
            <a:chExt cx="2295677" cy="787570"/>
          </a:xfrm>
        </p:grpSpPr>
        <p:sp>
          <p:nvSpPr>
            <p:cNvPr id="11" name="Freeform 11"/>
            <p:cNvSpPr/>
            <p:nvPr/>
          </p:nvSpPr>
          <p:spPr>
            <a:xfrm>
              <a:off x="0" y="0"/>
              <a:ext cx="2295677" cy="787570"/>
            </a:xfrm>
            <a:custGeom>
              <a:avLst/>
              <a:gdLst/>
              <a:ahLst/>
              <a:cxnLst/>
              <a:rect l="l" t="t" r="r" b="b"/>
              <a:pathLst>
                <a:path w="2295677" h="787570">
                  <a:moveTo>
                    <a:pt x="45298" y="0"/>
                  </a:moveTo>
                  <a:lnTo>
                    <a:pt x="2250379" y="0"/>
                  </a:lnTo>
                  <a:cubicBezTo>
                    <a:pt x="2275396" y="0"/>
                    <a:pt x="2295677" y="20281"/>
                    <a:pt x="2295677" y="45298"/>
                  </a:cubicBezTo>
                  <a:lnTo>
                    <a:pt x="2295677" y="742272"/>
                  </a:lnTo>
                  <a:cubicBezTo>
                    <a:pt x="2295677" y="767290"/>
                    <a:pt x="2275396" y="787570"/>
                    <a:pt x="2250379" y="787570"/>
                  </a:cubicBezTo>
                  <a:lnTo>
                    <a:pt x="45298" y="787570"/>
                  </a:lnTo>
                  <a:cubicBezTo>
                    <a:pt x="20281" y="787570"/>
                    <a:pt x="0" y="767290"/>
                    <a:pt x="0" y="742272"/>
                  </a:cubicBezTo>
                  <a:lnTo>
                    <a:pt x="0" y="45298"/>
                  </a:lnTo>
                  <a:cubicBezTo>
                    <a:pt x="0" y="20281"/>
                    <a:pt x="20281" y="0"/>
                    <a:pt x="45298" y="0"/>
                  </a:cubicBezTo>
                  <a:close/>
                </a:path>
              </a:pathLst>
            </a:custGeom>
            <a:solidFill>
              <a:srgbClr val="00943C"/>
            </a:solidFill>
          </p:spPr>
        </p:sp>
        <p:sp>
          <p:nvSpPr>
            <p:cNvPr id="12" name="TextBox 12"/>
            <p:cNvSpPr txBox="1"/>
            <p:nvPr/>
          </p:nvSpPr>
          <p:spPr>
            <a:xfrm>
              <a:off x="0" y="38100"/>
              <a:ext cx="2295677" cy="749470"/>
            </a:xfrm>
            <a:prstGeom prst="rect">
              <a:avLst/>
            </a:prstGeom>
          </p:spPr>
          <p:txBody>
            <a:bodyPr lIns="33867" tIns="33867" rIns="33867" bIns="33867" rtlCol="0" anchor="ctr"/>
            <a:lstStyle/>
            <a:p>
              <a:pPr algn="ctr">
                <a:lnSpc>
                  <a:spcPts val="1533"/>
                </a:lnSpc>
              </a:pPr>
              <a:endParaRPr sz="1200"/>
            </a:p>
          </p:txBody>
        </p:sp>
      </p:grpSp>
      <p:grpSp>
        <p:nvGrpSpPr>
          <p:cNvPr id="13" name="Group 13"/>
          <p:cNvGrpSpPr/>
          <p:nvPr/>
        </p:nvGrpSpPr>
        <p:grpSpPr>
          <a:xfrm>
            <a:off x="5967769" y="4598853"/>
            <a:ext cx="5810932" cy="1993537"/>
            <a:chOff x="0" y="0"/>
            <a:chExt cx="2295677" cy="787570"/>
          </a:xfrm>
        </p:grpSpPr>
        <p:sp>
          <p:nvSpPr>
            <p:cNvPr id="14" name="Freeform 14"/>
            <p:cNvSpPr/>
            <p:nvPr/>
          </p:nvSpPr>
          <p:spPr>
            <a:xfrm>
              <a:off x="0" y="0"/>
              <a:ext cx="2295677" cy="787570"/>
            </a:xfrm>
            <a:custGeom>
              <a:avLst/>
              <a:gdLst/>
              <a:ahLst/>
              <a:cxnLst/>
              <a:rect l="l" t="t" r="r" b="b"/>
              <a:pathLst>
                <a:path w="2295677" h="787570">
                  <a:moveTo>
                    <a:pt x="45298" y="0"/>
                  </a:moveTo>
                  <a:lnTo>
                    <a:pt x="2250379" y="0"/>
                  </a:lnTo>
                  <a:cubicBezTo>
                    <a:pt x="2275396" y="0"/>
                    <a:pt x="2295677" y="20281"/>
                    <a:pt x="2295677" y="45298"/>
                  </a:cubicBezTo>
                  <a:lnTo>
                    <a:pt x="2295677" y="742272"/>
                  </a:lnTo>
                  <a:cubicBezTo>
                    <a:pt x="2295677" y="767290"/>
                    <a:pt x="2275396" y="787570"/>
                    <a:pt x="2250379" y="787570"/>
                  </a:cubicBezTo>
                  <a:lnTo>
                    <a:pt x="45298" y="787570"/>
                  </a:lnTo>
                  <a:cubicBezTo>
                    <a:pt x="20281" y="787570"/>
                    <a:pt x="0" y="767290"/>
                    <a:pt x="0" y="742272"/>
                  </a:cubicBezTo>
                  <a:lnTo>
                    <a:pt x="0" y="45298"/>
                  </a:lnTo>
                  <a:cubicBezTo>
                    <a:pt x="0" y="20281"/>
                    <a:pt x="20281" y="0"/>
                    <a:pt x="45298" y="0"/>
                  </a:cubicBezTo>
                  <a:close/>
                </a:path>
              </a:pathLst>
            </a:custGeom>
            <a:solidFill>
              <a:srgbClr val="00943C"/>
            </a:solidFill>
          </p:spPr>
        </p:sp>
        <p:sp>
          <p:nvSpPr>
            <p:cNvPr id="15" name="TextBox 15"/>
            <p:cNvSpPr txBox="1"/>
            <p:nvPr/>
          </p:nvSpPr>
          <p:spPr>
            <a:xfrm>
              <a:off x="0" y="38100"/>
              <a:ext cx="2295677" cy="749470"/>
            </a:xfrm>
            <a:prstGeom prst="rect">
              <a:avLst/>
            </a:prstGeom>
          </p:spPr>
          <p:txBody>
            <a:bodyPr lIns="33867" tIns="33867" rIns="33867" bIns="33867" rtlCol="0" anchor="ctr"/>
            <a:lstStyle/>
            <a:p>
              <a:pPr algn="ctr">
                <a:lnSpc>
                  <a:spcPts val="1533"/>
                </a:lnSpc>
              </a:pPr>
              <a:endParaRPr sz="1200"/>
            </a:p>
          </p:txBody>
        </p:sp>
      </p:grpSp>
      <p:grpSp>
        <p:nvGrpSpPr>
          <p:cNvPr id="16" name="Group 16"/>
          <p:cNvGrpSpPr/>
          <p:nvPr/>
        </p:nvGrpSpPr>
        <p:grpSpPr>
          <a:xfrm rot="5400000">
            <a:off x="5668169" y="5472083"/>
            <a:ext cx="599201" cy="524301"/>
            <a:chOff x="0" y="0"/>
            <a:chExt cx="812800" cy="711200"/>
          </a:xfrm>
        </p:grpSpPr>
        <p:sp>
          <p:nvSpPr>
            <p:cNvPr id="17" name="Freeform 17"/>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0943C"/>
            </a:solidFill>
          </p:spPr>
        </p:sp>
        <p:sp>
          <p:nvSpPr>
            <p:cNvPr id="18" name="TextBox 18"/>
            <p:cNvSpPr txBox="1"/>
            <p:nvPr/>
          </p:nvSpPr>
          <p:spPr>
            <a:xfrm>
              <a:off x="127000" y="88900"/>
              <a:ext cx="558800" cy="292100"/>
            </a:xfrm>
            <a:prstGeom prst="rect">
              <a:avLst/>
            </a:prstGeom>
          </p:spPr>
          <p:txBody>
            <a:bodyPr lIns="33867" tIns="33867" rIns="33867" bIns="33867" rtlCol="0" anchor="ctr"/>
            <a:lstStyle/>
            <a:p>
              <a:pPr algn="ctr">
                <a:lnSpc>
                  <a:spcPts val="1533"/>
                </a:lnSpc>
              </a:pPr>
              <a:endParaRPr sz="1200"/>
            </a:p>
          </p:txBody>
        </p:sp>
      </p:grpSp>
      <p:sp>
        <p:nvSpPr>
          <p:cNvPr id="20" name="TextBox 20"/>
          <p:cNvSpPr txBox="1"/>
          <p:nvPr/>
        </p:nvSpPr>
        <p:spPr>
          <a:xfrm>
            <a:off x="8564619" y="10829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21" name="TextBox 21"/>
          <p:cNvSpPr txBox="1"/>
          <p:nvPr/>
        </p:nvSpPr>
        <p:spPr>
          <a:xfrm>
            <a:off x="3597351" y="1089753"/>
            <a:ext cx="5341339" cy="333425"/>
          </a:xfrm>
          <a:prstGeom prst="rect">
            <a:avLst/>
          </a:prstGeom>
        </p:spPr>
        <p:txBody>
          <a:bodyPr lIns="0" tIns="0" rIns="0" bIns="0" rtlCol="0" anchor="t">
            <a:spAutoFit/>
          </a:bodyPr>
          <a:lstStyle/>
          <a:p>
            <a:pPr algn="ctr">
              <a:lnSpc>
                <a:spcPts val="2567"/>
              </a:lnSpc>
            </a:pPr>
            <a:r>
              <a:rPr lang="en-US" sz="2333" dirty="0">
                <a:solidFill>
                  <a:srgbClr val="100F0D"/>
                </a:solidFill>
                <a:latin typeface="Canva Sans Bold"/>
                <a:ea typeface="Canva Sans Bold"/>
                <a:cs typeface="Canva Sans Bold"/>
                <a:sym typeface="Canva Sans Bold"/>
              </a:rPr>
              <a:t>Validation Loss </a:t>
            </a:r>
            <a:r>
              <a:rPr lang="en-US" sz="2333" dirty="0">
                <a:solidFill>
                  <a:srgbClr val="087555"/>
                </a:solidFill>
                <a:latin typeface="Canva Sans Bold"/>
                <a:ea typeface="Canva Sans Bold"/>
                <a:cs typeface="Canva Sans Bold"/>
                <a:sym typeface="Canva Sans Bold"/>
              </a:rPr>
              <a:t>Training</a:t>
            </a:r>
          </a:p>
        </p:txBody>
      </p:sp>
      <p:sp>
        <p:nvSpPr>
          <p:cNvPr id="23" name="TextBox 23"/>
          <p:cNvSpPr txBox="1"/>
          <p:nvPr/>
        </p:nvSpPr>
        <p:spPr>
          <a:xfrm>
            <a:off x="6373132" y="1712786"/>
            <a:ext cx="5248732" cy="1589346"/>
          </a:xfrm>
          <a:prstGeom prst="rect">
            <a:avLst/>
          </a:prstGeom>
        </p:spPr>
        <p:txBody>
          <a:bodyPr lIns="0" tIns="0" rIns="0" bIns="0" rtlCol="0" anchor="t">
            <a:spAutoFit/>
          </a:bodyPr>
          <a:lstStyle/>
          <a:p>
            <a:pPr marL="302276" lvl="1" indent="-151138">
              <a:lnSpc>
                <a:spcPts val="2100"/>
              </a:lnSpc>
              <a:buFont typeface="Arial"/>
              <a:buChar char="•"/>
            </a:pPr>
            <a:r>
              <a:rPr lang="en-US" sz="1400">
                <a:solidFill>
                  <a:srgbClr val="FFFFFF"/>
                </a:solidFill>
                <a:latin typeface="Open Sans 1"/>
                <a:ea typeface="Open Sans 1"/>
                <a:cs typeface="Open Sans 1"/>
                <a:sym typeface="Open Sans 1"/>
              </a:rPr>
              <a:t>Pada awal pelatihan, nilai loss untuk training dan validasi sangat tinggi, menunjukkan bahwa model masih dalam tahap awal pembelajaran.</a:t>
            </a:r>
          </a:p>
          <a:p>
            <a:pPr marL="302276" lvl="1" indent="-151138">
              <a:lnSpc>
                <a:spcPts val="2100"/>
              </a:lnSpc>
              <a:buFont typeface="Arial"/>
              <a:buChar char="•"/>
            </a:pPr>
            <a:r>
              <a:rPr lang="en-US" sz="1400">
                <a:solidFill>
                  <a:srgbClr val="FFFFFF"/>
                </a:solidFill>
                <a:latin typeface="Open Sans 1"/>
                <a:ea typeface="Open Sans 1"/>
                <a:cs typeface="Open Sans 1"/>
                <a:sym typeface="Open Sans 1"/>
              </a:rPr>
              <a:t>Seiring bertambahnya epoch, nilai training loss dan validation loss menurun secara signifikan untuk kondisi hujan dan kemarau, menunjukkan peningkatan kemampuan model.</a:t>
            </a:r>
          </a:p>
        </p:txBody>
      </p:sp>
      <p:sp>
        <p:nvSpPr>
          <p:cNvPr id="24" name="TextBox 24"/>
          <p:cNvSpPr txBox="1"/>
          <p:nvPr/>
        </p:nvSpPr>
        <p:spPr>
          <a:xfrm>
            <a:off x="6170008" y="4869009"/>
            <a:ext cx="5451857" cy="1439946"/>
          </a:xfrm>
          <a:prstGeom prst="rect">
            <a:avLst/>
          </a:prstGeom>
        </p:spPr>
        <p:txBody>
          <a:bodyPr wrap="square" lIns="0" tIns="0" rIns="0" bIns="0" rtlCol="0" anchor="t">
            <a:spAutoFit/>
          </a:bodyPr>
          <a:lstStyle/>
          <a:p>
            <a:pPr marL="331064" lvl="1" indent="-165532">
              <a:lnSpc>
                <a:spcPts val="2300"/>
              </a:lnSpc>
              <a:buFont typeface="Arial"/>
              <a:buChar char="•"/>
            </a:pPr>
            <a:r>
              <a:rPr lang="en-US" sz="1333" dirty="0" err="1">
                <a:solidFill>
                  <a:srgbClr val="FFFFFF"/>
                </a:solidFill>
                <a:latin typeface="Open Sans 1"/>
                <a:ea typeface="Open Sans 1"/>
                <a:cs typeface="Open Sans 1"/>
                <a:sym typeface="Open Sans 1"/>
              </a:rPr>
              <a:t>Setelah</a:t>
            </a:r>
            <a:r>
              <a:rPr lang="en-US" sz="1333"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sekitar</a:t>
            </a:r>
            <a:r>
              <a:rPr lang="en-US" sz="1333" dirty="0">
                <a:solidFill>
                  <a:srgbClr val="FFFFFF"/>
                </a:solidFill>
                <a:latin typeface="Open Sans 1"/>
                <a:ea typeface="Open Sans 1"/>
                <a:cs typeface="Open Sans 1"/>
                <a:sym typeface="Open Sans 1"/>
              </a:rPr>
              <a:t> </a:t>
            </a:r>
            <a:r>
              <a:rPr lang="en-US" sz="1333" b="1" dirty="0">
                <a:solidFill>
                  <a:srgbClr val="FFFFFF"/>
                </a:solidFill>
                <a:latin typeface="Open Sans 1"/>
                <a:ea typeface="Open Sans 1"/>
                <a:cs typeface="Open Sans 1"/>
                <a:sym typeface="Open Sans 1"/>
              </a:rPr>
              <a:t>40 epoch</a:t>
            </a:r>
            <a:r>
              <a:rPr lang="en-US" sz="1333"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nilai</a:t>
            </a:r>
            <a:r>
              <a:rPr lang="en-US" sz="1333" dirty="0">
                <a:solidFill>
                  <a:srgbClr val="FFFFFF"/>
                </a:solidFill>
                <a:latin typeface="Open Sans 1"/>
                <a:ea typeface="Open Sans 1"/>
                <a:cs typeface="Open Sans 1"/>
                <a:sym typeface="Open Sans 1"/>
              </a:rPr>
              <a:t> training loss dan validation loss </a:t>
            </a:r>
            <a:r>
              <a:rPr lang="en-US" sz="1333" b="1" dirty="0" err="1">
                <a:solidFill>
                  <a:srgbClr val="FFFFFF"/>
                </a:solidFill>
                <a:latin typeface="Open Sans 1"/>
                <a:ea typeface="Open Sans 1"/>
                <a:cs typeface="Open Sans 1"/>
                <a:sym typeface="Open Sans 1"/>
              </a:rPr>
              <a:t>mencapai</a:t>
            </a:r>
            <a:r>
              <a:rPr lang="en-US" sz="1333" b="1" dirty="0">
                <a:solidFill>
                  <a:srgbClr val="FFFFFF"/>
                </a:solidFill>
                <a:latin typeface="Open Sans 1"/>
                <a:ea typeface="Open Sans 1"/>
                <a:cs typeface="Open Sans 1"/>
                <a:sym typeface="Open Sans 1"/>
              </a:rPr>
              <a:t> </a:t>
            </a:r>
            <a:r>
              <a:rPr lang="en-US" sz="1333" b="1" dirty="0" err="1">
                <a:solidFill>
                  <a:srgbClr val="FFFFFF"/>
                </a:solidFill>
                <a:latin typeface="Open Sans 1"/>
                <a:ea typeface="Open Sans 1"/>
                <a:cs typeface="Open Sans 1"/>
                <a:sym typeface="Open Sans 1"/>
              </a:rPr>
              <a:t>titik</a:t>
            </a:r>
            <a:r>
              <a:rPr lang="en-US" sz="1333" b="1" dirty="0">
                <a:solidFill>
                  <a:srgbClr val="FFFFFF"/>
                </a:solidFill>
                <a:latin typeface="Open Sans 1"/>
                <a:ea typeface="Open Sans 1"/>
                <a:cs typeface="Open Sans 1"/>
                <a:sym typeface="Open Sans 1"/>
              </a:rPr>
              <a:t> </a:t>
            </a:r>
            <a:r>
              <a:rPr lang="en-US" sz="1333" b="1" dirty="0" err="1">
                <a:solidFill>
                  <a:srgbClr val="FFFFFF"/>
                </a:solidFill>
                <a:latin typeface="Open Sans 1"/>
                <a:ea typeface="Open Sans 1"/>
                <a:cs typeface="Open Sans 1"/>
                <a:sym typeface="Open Sans 1"/>
              </a:rPr>
              <a:t>stabil</a:t>
            </a:r>
            <a:r>
              <a:rPr lang="en-US" sz="1333" b="1" dirty="0">
                <a:solidFill>
                  <a:srgbClr val="FFFFFF"/>
                </a:solidFill>
                <a:latin typeface="Open Sans 1"/>
                <a:ea typeface="Open Sans 1"/>
                <a:cs typeface="Open Sans 1"/>
                <a:sym typeface="Open Sans 1"/>
              </a:rPr>
              <a:t> dan </a:t>
            </a:r>
            <a:r>
              <a:rPr lang="en-US" sz="1333" b="1" dirty="0" err="1">
                <a:solidFill>
                  <a:srgbClr val="FFFFFF"/>
                </a:solidFill>
                <a:latin typeface="Open Sans 1"/>
                <a:ea typeface="Open Sans 1"/>
                <a:cs typeface="Open Sans 1"/>
                <a:sym typeface="Open Sans 1"/>
              </a:rPr>
              <a:t>mendatar</a:t>
            </a:r>
            <a:r>
              <a:rPr lang="en-US" sz="1333"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berhenti</a:t>
            </a:r>
            <a:r>
              <a:rPr lang="en-US" sz="1333" dirty="0">
                <a:solidFill>
                  <a:srgbClr val="FFFFFF"/>
                </a:solidFill>
                <a:latin typeface="Open Sans 1"/>
                <a:ea typeface="Open Sans 1"/>
                <a:cs typeface="Open Sans 1"/>
                <a:sym typeface="Open Sans 1"/>
              </a:rPr>
              <a:t> pada epoch </a:t>
            </a:r>
            <a:r>
              <a:rPr lang="en-US" sz="1333" dirty="0" err="1">
                <a:solidFill>
                  <a:srgbClr val="FFFFFF"/>
                </a:solidFill>
                <a:latin typeface="Open Sans 1"/>
                <a:ea typeface="Open Sans 1"/>
                <a:cs typeface="Open Sans 1"/>
                <a:sym typeface="Open Sans 1"/>
              </a:rPr>
              <a:t>ke</a:t>
            </a:r>
            <a:r>
              <a:rPr lang="en-US" sz="1333" dirty="0">
                <a:solidFill>
                  <a:srgbClr val="FFFFFF"/>
                </a:solidFill>
                <a:latin typeface="Open Sans 1"/>
                <a:ea typeface="Open Sans 1"/>
                <a:cs typeface="Open Sans 1"/>
                <a:sym typeface="Open Sans 1"/>
              </a:rPr>
              <a:t> 70</a:t>
            </a:r>
          </a:p>
          <a:p>
            <a:pPr marL="331064" lvl="1" indent="-165532">
              <a:lnSpc>
                <a:spcPts val="2300"/>
              </a:lnSpc>
              <a:buFont typeface="Arial"/>
              <a:buChar char="•"/>
            </a:pPr>
            <a:r>
              <a:rPr lang="en-US" sz="1333" b="1" dirty="0">
                <a:solidFill>
                  <a:srgbClr val="FFFFFF"/>
                </a:solidFill>
                <a:latin typeface="Open Sans 1"/>
                <a:ea typeface="Open Sans 1"/>
                <a:cs typeface="Open Sans 1"/>
                <a:sym typeface="Open Sans 1"/>
              </a:rPr>
              <a:t>Model </a:t>
            </a:r>
            <a:r>
              <a:rPr lang="en-US" sz="1333" b="1" dirty="0" err="1">
                <a:solidFill>
                  <a:srgbClr val="FFFFFF"/>
                </a:solidFill>
                <a:latin typeface="Open Sans 1"/>
                <a:ea typeface="Open Sans 1"/>
                <a:cs typeface="Open Sans 1"/>
                <a:sym typeface="Open Sans 1"/>
              </a:rPr>
              <a:t>telah</a:t>
            </a:r>
            <a:r>
              <a:rPr lang="en-US" sz="1333" b="1" dirty="0">
                <a:solidFill>
                  <a:srgbClr val="FFFFFF"/>
                </a:solidFill>
                <a:latin typeface="Open Sans 1"/>
                <a:ea typeface="Open Sans 1"/>
                <a:cs typeface="Open Sans 1"/>
                <a:sym typeface="Open Sans 1"/>
              </a:rPr>
              <a:t> </a:t>
            </a:r>
            <a:r>
              <a:rPr lang="en-US" sz="1333" b="1" dirty="0" err="1">
                <a:solidFill>
                  <a:srgbClr val="FFFFFF"/>
                </a:solidFill>
                <a:latin typeface="Open Sans 1"/>
                <a:ea typeface="Open Sans 1"/>
                <a:cs typeface="Open Sans 1"/>
                <a:sym typeface="Open Sans 1"/>
              </a:rPr>
              <a:t>mempelajari</a:t>
            </a:r>
            <a:r>
              <a:rPr lang="en-US" sz="1333" b="1" dirty="0">
                <a:solidFill>
                  <a:srgbClr val="FFFFFF"/>
                </a:solidFill>
                <a:latin typeface="Open Sans 1"/>
                <a:ea typeface="Open Sans 1"/>
                <a:cs typeface="Open Sans 1"/>
                <a:sym typeface="Open Sans 1"/>
              </a:rPr>
              <a:t> </a:t>
            </a:r>
            <a:r>
              <a:rPr lang="en-US" sz="1333" b="1" dirty="0" err="1">
                <a:solidFill>
                  <a:srgbClr val="FFFFFF"/>
                </a:solidFill>
                <a:latin typeface="Open Sans 1"/>
                <a:ea typeface="Open Sans 1"/>
                <a:cs typeface="Open Sans 1"/>
                <a:sym typeface="Open Sans 1"/>
              </a:rPr>
              <a:t>pola</a:t>
            </a:r>
            <a:r>
              <a:rPr lang="en-US" sz="1333" b="1" dirty="0">
                <a:solidFill>
                  <a:srgbClr val="FFFFFF"/>
                </a:solidFill>
                <a:latin typeface="Open Sans 1"/>
                <a:ea typeface="Open Sans 1"/>
                <a:cs typeface="Open Sans 1"/>
                <a:sym typeface="Open Sans 1"/>
              </a:rPr>
              <a:t> yang </a:t>
            </a:r>
            <a:r>
              <a:rPr lang="en-US" sz="1333" b="1" dirty="0" err="1">
                <a:solidFill>
                  <a:srgbClr val="FFFFFF"/>
                </a:solidFill>
                <a:latin typeface="Open Sans 1"/>
                <a:ea typeface="Open Sans 1"/>
                <a:cs typeface="Open Sans 1"/>
                <a:sym typeface="Open Sans 1"/>
              </a:rPr>
              <a:t>relevan</a:t>
            </a:r>
            <a:r>
              <a:rPr lang="en-US" sz="1333" b="1"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dari</a:t>
            </a:r>
            <a:r>
              <a:rPr lang="en-US" sz="1333" dirty="0">
                <a:solidFill>
                  <a:srgbClr val="FFFFFF"/>
                </a:solidFill>
                <a:latin typeface="Open Sans 1"/>
                <a:ea typeface="Open Sans 1"/>
                <a:cs typeface="Open Sans 1"/>
                <a:sym typeface="Open Sans 1"/>
              </a:rPr>
              <a:t> data dan </a:t>
            </a:r>
            <a:r>
              <a:rPr lang="en-US" sz="1333" dirty="0" err="1">
                <a:solidFill>
                  <a:srgbClr val="FFFFFF"/>
                </a:solidFill>
                <a:latin typeface="Open Sans 1"/>
                <a:ea typeface="Open Sans 1"/>
                <a:cs typeface="Open Sans 1"/>
                <a:sym typeface="Open Sans 1"/>
              </a:rPr>
              <a:t>tidak</a:t>
            </a:r>
            <a:r>
              <a:rPr lang="en-US" sz="1333"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meningkatkan</a:t>
            </a:r>
            <a:r>
              <a:rPr lang="en-US" sz="1333"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performa</a:t>
            </a:r>
            <a:r>
              <a:rPr lang="en-US" sz="1333"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secara</a:t>
            </a:r>
            <a:r>
              <a:rPr lang="en-US" sz="1333"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signifikan</a:t>
            </a:r>
            <a:r>
              <a:rPr lang="en-US" sz="1333"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dengan</a:t>
            </a:r>
            <a:r>
              <a:rPr lang="en-US" sz="1333" dirty="0">
                <a:solidFill>
                  <a:srgbClr val="FFFFFF"/>
                </a:solidFill>
                <a:latin typeface="Open Sans 1"/>
                <a:ea typeface="Open Sans 1"/>
                <a:cs typeface="Open Sans 1"/>
                <a:sym typeface="Open Sans 1"/>
              </a:rPr>
              <a:t> </a:t>
            </a:r>
            <a:r>
              <a:rPr lang="en-US" sz="1333" dirty="0" err="1">
                <a:solidFill>
                  <a:srgbClr val="FFFFFF"/>
                </a:solidFill>
                <a:latin typeface="Open Sans 1"/>
                <a:ea typeface="Open Sans 1"/>
                <a:cs typeface="Open Sans 1"/>
                <a:sym typeface="Open Sans 1"/>
              </a:rPr>
              <a:t>penambahan</a:t>
            </a:r>
            <a:r>
              <a:rPr lang="en-US" sz="1333" dirty="0">
                <a:solidFill>
                  <a:srgbClr val="FFFFFF"/>
                </a:solidFill>
                <a:latin typeface="Open Sans 1"/>
                <a:ea typeface="Open Sans 1"/>
                <a:cs typeface="Open Sans 1"/>
                <a:sym typeface="Open Sans 1"/>
              </a:rPr>
              <a:t> epoch.</a:t>
            </a:r>
          </a:p>
        </p:txBody>
      </p:sp>
      <p:grpSp>
        <p:nvGrpSpPr>
          <p:cNvPr id="25" name="Group 25"/>
          <p:cNvGrpSpPr/>
          <p:nvPr/>
        </p:nvGrpSpPr>
        <p:grpSpPr>
          <a:xfrm rot="-5400000">
            <a:off x="5930320" y="5539447"/>
            <a:ext cx="599201" cy="524301"/>
            <a:chOff x="0" y="0"/>
            <a:chExt cx="812800" cy="711200"/>
          </a:xfrm>
        </p:grpSpPr>
        <p:sp>
          <p:nvSpPr>
            <p:cNvPr id="26" name="Freeform 26"/>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0943C"/>
            </a:solidFill>
          </p:spPr>
        </p:sp>
        <p:sp>
          <p:nvSpPr>
            <p:cNvPr id="27" name="TextBox 27"/>
            <p:cNvSpPr txBox="1"/>
            <p:nvPr/>
          </p:nvSpPr>
          <p:spPr>
            <a:xfrm>
              <a:off x="127000" y="88900"/>
              <a:ext cx="558800" cy="292100"/>
            </a:xfrm>
            <a:prstGeom prst="rect">
              <a:avLst/>
            </a:prstGeom>
          </p:spPr>
          <p:txBody>
            <a:bodyPr lIns="33867" tIns="33867" rIns="33867" bIns="33867" rtlCol="0" anchor="ctr"/>
            <a:lstStyle/>
            <a:p>
              <a:pPr algn="ctr">
                <a:lnSpc>
                  <a:spcPts val="1533"/>
                </a:lnSpc>
              </a:pPr>
              <a:endParaRPr sz="1200"/>
            </a:p>
          </p:txBody>
        </p:sp>
      </p:grpSp>
      <p:grpSp>
        <p:nvGrpSpPr>
          <p:cNvPr id="28" name="Group 16">
            <a:extLst>
              <a:ext uri="{FF2B5EF4-FFF2-40B4-BE49-F238E27FC236}">
                <a16:creationId xmlns:a16="http://schemas.microsoft.com/office/drawing/2014/main" id="{2B1B7E89-0EBB-F361-0F4D-F8A20E572BCE}"/>
              </a:ext>
            </a:extLst>
          </p:cNvPr>
          <p:cNvGrpSpPr/>
          <p:nvPr/>
        </p:nvGrpSpPr>
        <p:grpSpPr>
          <a:xfrm rot="5400000">
            <a:off x="5729551" y="2497115"/>
            <a:ext cx="599201" cy="524301"/>
            <a:chOff x="0" y="0"/>
            <a:chExt cx="812800" cy="711200"/>
          </a:xfrm>
        </p:grpSpPr>
        <p:sp>
          <p:nvSpPr>
            <p:cNvPr id="29" name="Freeform 17">
              <a:extLst>
                <a:ext uri="{FF2B5EF4-FFF2-40B4-BE49-F238E27FC236}">
                  <a16:creationId xmlns:a16="http://schemas.microsoft.com/office/drawing/2014/main" id="{277EEDB3-B5A5-F6E3-22D7-EF176DA96AD3}"/>
                </a:ext>
              </a:extLst>
            </p:cNvPr>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0943C"/>
            </a:solidFill>
          </p:spPr>
        </p:sp>
        <p:sp>
          <p:nvSpPr>
            <p:cNvPr id="30" name="TextBox 18">
              <a:extLst>
                <a:ext uri="{FF2B5EF4-FFF2-40B4-BE49-F238E27FC236}">
                  <a16:creationId xmlns:a16="http://schemas.microsoft.com/office/drawing/2014/main" id="{2A358B40-4E4F-02F1-3ED9-024B6624E7B0}"/>
                </a:ext>
              </a:extLst>
            </p:cNvPr>
            <p:cNvSpPr txBox="1"/>
            <p:nvPr/>
          </p:nvSpPr>
          <p:spPr>
            <a:xfrm>
              <a:off x="127000" y="88900"/>
              <a:ext cx="558800" cy="292100"/>
            </a:xfrm>
            <a:prstGeom prst="rect">
              <a:avLst/>
            </a:prstGeom>
          </p:spPr>
          <p:txBody>
            <a:bodyPr lIns="33867" tIns="33867" rIns="33867" bIns="33867" rtlCol="0" anchor="ctr"/>
            <a:lstStyle/>
            <a:p>
              <a:pPr algn="ctr">
                <a:lnSpc>
                  <a:spcPts val="1533"/>
                </a:lnSpc>
              </a:pPr>
              <a:endParaRPr sz="1200"/>
            </a:p>
          </p:txBody>
        </p:sp>
      </p:grpSp>
      <p:sp>
        <p:nvSpPr>
          <p:cNvPr id="2" name="Title 1">
            <a:extLst>
              <a:ext uri="{FF2B5EF4-FFF2-40B4-BE49-F238E27FC236}">
                <a16:creationId xmlns:a16="http://schemas.microsoft.com/office/drawing/2014/main" id="{0E139AEC-8985-7D77-F558-545A7C10DC87}"/>
              </a:ext>
            </a:extLst>
          </p:cNvPr>
          <p:cNvSpPr>
            <a:spLocks noGrp="1"/>
          </p:cNvSpPr>
          <p:nvPr>
            <p:ph type="title"/>
          </p:nvPr>
        </p:nvSpPr>
        <p:spPr>
          <a:xfrm>
            <a:off x="796345" y="210651"/>
            <a:ext cx="11110587" cy="628960"/>
          </a:xfrm>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553734" y="29617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95252"/>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2604083" y="6462376"/>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20</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0" name="TextBox 10"/>
          <p:cNvSpPr txBox="1"/>
          <p:nvPr/>
        </p:nvSpPr>
        <p:spPr>
          <a:xfrm>
            <a:off x="8564619" y="1069802"/>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1" name="TextBox 11"/>
          <p:cNvSpPr txBox="1"/>
          <p:nvPr/>
        </p:nvSpPr>
        <p:spPr>
          <a:xfrm>
            <a:off x="3748217" y="1077053"/>
            <a:ext cx="5341339" cy="307777"/>
          </a:xfrm>
          <a:prstGeom prst="rect">
            <a:avLst/>
          </a:prstGeom>
        </p:spPr>
        <p:txBody>
          <a:bodyPr lIns="0" tIns="0" rIns="0" bIns="0" rtlCol="0" anchor="t">
            <a:spAutoFit/>
          </a:bodyPr>
          <a:lstStyle/>
          <a:p>
            <a:pPr algn="ctr">
              <a:lnSpc>
                <a:spcPts val="2420"/>
              </a:lnSpc>
            </a:pPr>
            <a:r>
              <a:rPr lang="en-US" sz="2200" dirty="0">
                <a:solidFill>
                  <a:srgbClr val="100F0D"/>
                </a:solidFill>
                <a:latin typeface="Canva Sans Bold"/>
                <a:ea typeface="Canva Sans Bold"/>
                <a:cs typeface="Canva Sans Bold"/>
                <a:sym typeface="Canva Sans Bold"/>
              </a:rPr>
              <a:t>Hasil Training Model</a:t>
            </a:r>
            <a:r>
              <a:rPr lang="en-US" sz="2200" dirty="0">
                <a:solidFill>
                  <a:srgbClr val="087555"/>
                </a:solidFill>
                <a:latin typeface="Canva Sans Bold"/>
                <a:ea typeface="Canva Sans Bold"/>
                <a:cs typeface="Canva Sans Bold"/>
                <a:sym typeface="Canva Sans Bold"/>
              </a:rPr>
              <a:t> (</a:t>
            </a:r>
            <a:r>
              <a:rPr lang="en-US" sz="2200" dirty="0" err="1">
                <a:solidFill>
                  <a:srgbClr val="087555"/>
                </a:solidFill>
                <a:latin typeface="Canva Sans Bold"/>
                <a:ea typeface="Canva Sans Bold"/>
                <a:cs typeface="Canva Sans Bold"/>
                <a:sym typeface="Canva Sans Bold"/>
              </a:rPr>
              <a:t>Hujan</a:t>
            </a:r>
            <a:r>
              <a:rPr lang="en-US" sz="2200" dirty="0">
                <a:solidFill>
                  <a:srgbClr val="087555"/>
                </a:solidFill>
                <a:latin typeface="Canva Sans Bold"/>
                <a:ea typeface="Canva Sans Bold"/>
                <a:cs typeface="Canva Sans Bold"/>
                <a:sym typeface="Canva Sans Bold"/>
              </a:rPr>
              <a:t>)</a:t>
            </a:r>
          </a:p>
        </p:txBody>
      </p:sp>
      <p:graphicFrame>
        <p:nvGraphicFramePr>
          <p:cNvPr id="13" name="Table 13"/>
          <p:cNvGraphicFramePr>
            <a:graphicFrameLocks noGrp="1"/>
          </p:cNvGraphicFramePr>
          <p:nvPr/>
        </p:nvGraphicFramePr>
        <p:xfrm>
          <a:off x="3380603" y="6164679"/>
          <a:ext cx="5774833" cy="868109"/>
        </p:xfrm>
        <a:graphic>
          <a:graphicData uri="http://schemas.openxmlformats.org/drawingml/2006/table">
            <a:tbl>
              <a:tblPr/>
              <a:tblGrid>
                <a:gridCol w="1430531">
                  <a:extLst>
                    <a:ext uri="{9D8B030D-6E8A-4147-A177-3AD203B41FA5}">
                      <a16:colId xmlns:a16="http://schemas.microsoft.com/office/drawing/2014/main" val="20000"/>
                    </a:ext>
                  </a:extLst>
                </a:gridCol>
                <a:gridCol w="1430531">
                  <a:extLst>
                    <a:ext uri="{9D8B030D-6E8A-4147-A177-3AD203B41FA5}">
                      <a16:colId xmlns:a16="http://schemas.microsoft.com/office/drawing/2014/main" val="20001"/>
                    </a:ext>
                  </a:extLst>
                </a:gridCol>
                <a:gridCol w="1434603">
                  <a:extLst>
                    <a:ext uri="{9D8B030D-6E8A-4147-A177-3AD203B41FA5}">
                      <a16:colId xmlns:a16="http://schemas.microsoft.com/office/drawing/2014/main" val="20002"/>
                    </a:ext>
                  </a:extLst>
                </a:gridCol>
                <a:gridCol w="1479168">
                  <a:extLst>
                    <a:ext uri="{9D8B030D-6E8A-4147-A177-3AD203B41FA5}">
                      <a16:colId xmlns:a16="http://schemas.microsoft.com/office/drawing/2014/main" val="20003"/>
                    </a:ext>
                  </a:extLst>
                </a:gridCol>
              </a:tblGrid>
              <a:tr h="456416">
                <a:tc>
                  <a:txBody>
                    <a:bodyPr/>
                    <a:lstStyle/>
                    <a:p>
                      <a:pPr algn="ctr">
                        <a:lnSpc>
                          <a:spcPts val="3150"/>
                        </a:lnSpc>
                        <a:defRPr/>
                      </a:pPr>
                      <a:r>
                        <a:rPr lang="en-US" sz="1500" dirty="0">
                          <a:solidFill>
                            <a:srgbClr val="FFFFFF"/>
                          </a:solidFill>
                          <a:latin typeface="Comfortaa"/>
                          <a:ea typeface="Comfortaa"/>
                          <a:cs typeface="Comfortaa"/>
                          <a:sym typeface="Comfortaa"/>
                        </a:rPr>
                        <a:t>RMSE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dirty="0">
                          <a:solidFill>
                            <a:srgbClr val="FFFFFF"/>
                          </a:solidFill>
                          <a:latin typeface="Comfortaa Bold"/>
                          <a:ea typeface="Comfortaa Bold"/>
                          <a:cs typeface="Comfortaa Bold"/>
                          <a:sym typeface="Comfortaa Bold"/>
                        </a:rPr>
                        <a:t>MAE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dirty="0">
                          <a:solidFill>
                            <a:srgbClr val="FFFFFF"/>
                          </a:solidFill>
                          <a:latin typeface="Comfortaa"/>
                          <a:ea typeface="Comfortaa"/>
                          <a:cs typeface="Comfortaa"/>
                          <a:sym typeface="Comfortaa"/>
                        </a:rPr>
                        <a:t>MAPE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Akurasi</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411417">
                <a:tc>
                  <a:txBody>
                    <a:bodyPr/>
                    <a:lstStyle/>
                    <a:p>
                      <a:pPr algn="ctr">
                        <a:lnSpc>
                          <a:spcPts val="2730"/>
                        </a:lnSpc>
                        <a:defRPr/>
                      </a:pPr>
                      <a:r>
                        <a:rPr lang="en-US" sz="1300" dirty="0">
                          <a:solidFill>
                            <a:srgbClr val="FFFFFF"/>
                          </a:solidFill>
                          <a:latin typeface="Comfortaa Bold"/>
                          <a:sym typeface="Comfortaa Bold"/>
                        </a:rPr>
                        <a:t>2.7</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1.6</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a:sym typeface="Comfortaa"/>
                        </a:rPr>
                        <a:t>7.3</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92.7%</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E4F9E085-7821-22B0-7455-5BC1556C4A13}"/>
              </a:ext>
            </a:extLst>
          </p:cNvPr>
          <p:cNvSpPr txBox="1"/>
          <p:nvPr/>
        </p:nvSpPr>
        <p:spPr>
          <a:xfrm>
            <a:off x="57301" y="3278981"/>
            <a:ext cx="1644615" cy="923330"/>
          </a:xfrm>
          <a:prstGeom prst="rect">
            <a:avLst/>
          </a:prstGeom>
        </p:spPr>
        <p:txBody>
          <a:bodyPr wrap="square" lIns="0" tIns="0" rIns="0" bIns="0" rtlCol="0" anchor="t">
            <a:spAutoFit/>
          </a:bodyPr>
          <a:lstStyle/>
          <a:p>
            <a:pPr marL="331064" lvl="1" indent="-165532">
              <a:buFont typeface="Arial"/>
              <a:buChar char="•"/>
            </a:pPr>
            <a:r>
              <a:rPr lang="en-US" sz="1200" dirty="0">
                <a:solidFill>
                  <a:srgbClr val="000000"/>
                </a:solidFill>
                <a:latin typeface="Open Sans 1"/>
                <a:ea typeface="Open Sans 1"/>
                <a:cs typeface="Open Sans 1"/>
                <a:sym typeface="Open Sans 1"/>
              </a:rPr>
              <a:t>Forecasting </a:t>
            </a:r>
            <a:r>
              <a:rPr lang="en-US" sz="1200" dirty="0" err="1">
                <a:solidFill>
                  <a:srgbClr val="000000"/>
                </a:solidFill>
                <a:latin typeface="Open Sans 1"/>
                <a:ea typeface="Open Sans 1"/>
                <a:cs typeface="Open Sans 1"/>
                <a:sym typeface="Open Sans 1"/>
              </a:rPr>
              <a:t>pemberian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Natrium,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Fosfor</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Kalium</a:t>
            </a:r>
          </a:p>
        </p:txBody>
      </p:sp>
      <p:pic>
        <p:nvPicPr>
          <p:cNvPr id="20" name="Picture 19">
            <a:extLst>
              <a:ext uri="{FF2B5EF4-FFF2-40B4-BE49-F238E27FC236}">
                <a16:creationId xmlns:a16="http://schemas.microsoft.com/office/drawing/2014/main" id="{1465876B-DC6F-DF2E-3009-6BCE009201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79600" y="1461236"/>
            <a:ext cx="9406709" cy="4556375"/>
          </a:xfrm>
          <a:prstGeom prst="rect">
            <a:avLst/>
          </a:prstGeom>
        </p:spPr>
      </p:pic>
      <p:sp>
        <p:nvSpPr>
          <p:cNvPr id="8" name="Title 7">
            <a:extLst>
              <a:ext uri="{FF2B5EF4-FFF2-40B4-BE49-F238E27FC236}">
                <a16:creationId xmlns:a16="http://schemas.microsoft.com/office/drawing/2014/main" id="{8405DFD6-47BA-3A6F-D369-85B26D4103E5}"/>
              </a:ext>
            </a:extLst>
          </p:cNvPr>
          <p:cNvSpPr>
            <a:spLocks noGrp="1"/>
          </p:cNvSpPr>
          <p:nvPr>
            <p:ph type="title"/>
          </p:nvPr>
        </p:nvSpPr>
        <p:spPr>
          <a:xfrm>
            <a:off x="1002775" y="184321"/>
            <a:ext cx="11110587" cy="628960"/>
          </a:xfrm>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430567" y="30935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8948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2578683" y="6462376"/>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graphicFrame>
        <p:nvGraphicFramePr>
          <p:cNvPr id="8" name="Table 8"/>
          <p:cNvGraphicFramePr>
            <a:graphicFrameLocks noGrp="1"/>
          </p:cNvGraphicFramePr>
          <p:nvPr/>
        </p:nvGraphicFramePr>
        <p:xfrm>
          <a:off x="3380603" y="6164679"/>
          <a:ext cx="5774833" cy="868109"/>
        </p:xfrm>
        <a:graphic>
          <a:graphicData uri="http://schemas.openxmlformats.org/drawingml/2006/table">
            <a:tbl>
              <a:tblPr/>
              <a:tblGrid>
                <a:gridCol w="1430531">
                  <a:extLst>
                    <a:ext uri="{9D8B030D-6E8A-4147-A177-3AD203B41FA5}">
                      <a16:colId xmlns:a16="http://schemas.microsoft.com/office/drawing/2014/main" val="20000"/>
                    </a:ext>
                  </a:extLst>
                </a:gridCol>
                <a:gridCol w="1430531">
                  <a:extLst>
                    <a:ext uri="{9D8B030D-6E8A-4147-A177-3AD203B41FA5}">
                      <a16:colId xmlns:a16="http://schemas.microsoft.com/office/drawing/2014/main" val="20001"/>
                    </a:ext>
                  </a:extLst>
                </a:gridCol>
                <a:gridCol w="1434603">
                  <a:extLst>
                    <a:ext uri="{9D8B030D-6E8A-4147-A177-3AD203B41FA5}">
                      <a16:colId xmlns:a16="http://schemas.microsoft.com/office/drawing/2014/main" val="20002"/>
                    </a:ext>
                  </a:extLst>
                </a:gridCol>
                <a:gridCol w="1479168">
                  <a:extLst>
                    <a:ext uri="{9D8B030D-6E8A-4147-A177-3AD203B41FA5}">
                      <a16:colId xmlns:a16="http://schemas.microsoft.com/office/drawing/2014/main" val="20003"/>
                    </a:ext>
                  </a:extLst>
                </a:gridCol>
              </a:tblGrid>
              <a:tr h="456416">
                <a:tc>
                  <a:txBody>
                    <a:bodyPr/>
                    <a:lstStyle/>
                    <a:p>
                      <a:pPr algn="ctr">
                        <a:lnSpc>
                          <a:spcPts val="3150"/>
                        </a:lnSpc>
                        <a:defRPr/>
                      </a:pPr>
                      <a:r>
                        <a:rPr lang="en-US" sz="1500" dirty="0">
                          <a:solidFill>
                            <a:srgbClr val="FFFFFF"/>
                          </a:solidFill>
                          <a:latin typeface="Comfortaa"/>
                          <a:ea typeface="Comfortaa"/>
                          <a:cs typeface="Comfortaa"/>
                          <a:sym typeface="Comfortaa"/>
                        </a:rPr>
                        <a:t>RMSE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dirty="0">
                          <a:solidFill>
                            <a:srgbClr val="FFFFFF"/>
                          </a:solidFill>
                          <a:latin typeface="Comfortaa Bold"/>
                          <a:ea typeface="Comfortaa Bold"/>
                          <a:cs typeface="Comfortaa Bold"/>
                          <a:sym typeface="Comfortaa Bold"/>
                        </a:rPr>
                        <a:t>MAE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dirty="0">
                          <a:solidFill>
                            <a:srgbClr val="FFFFFF"/>
                          </a:solidFill>
                          <a:latin typeface="Comfortaa"/>
                          <a:ea typeface="Comfortaa"/>
                          <a:cs typeface="Comfortaa"/>
                          <a:sym typeface="Comfortaa"/>
                        </a:rPr>
                        <a:t>MAPE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Akurasi</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411417">
                <a:tc>
                  <a:txBody>
                    <a:bodyPr/>
                    <a:lstStyle/>
                    <a:p>
                      <a:pPr algn="ctr">
                        <a:lnSpc>
                          <a:spcPts val="2730"/>
                        </a:lnSpc>
                        <a:defRPr/>
                      </a:pPr>
                      <a:r>
                        <a:rPr lang="en-US" sz="1300" dirty="0">
                          <a:solidFill>
                            <a:srgbClr val="FFFFFF"/>
                          </a:solidFill>
                          <a:latin typeface="Comfortaa Bold"/>
                          <a:sym typeface="Comfortaa Bold"/>
                        </a:rPr>
                        <a:t>12.3</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sym typeface="Comfortaa Bold"/>
                        </a:rPr>
                        <a:t>7.25</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a:sym typeface="Comfortaa"/>
                        </a:rPr>
                        <a:t>8.6</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91.4%</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1"/>
                  </a:ext>
                </a:extLst>
              </a:tr>
            </a:tbl>
          </a:graphicData>
        </a:graphic>
      </p:graphicFrame>
      <p:sp>
        <p:nvSpPr>
          <p:cNvPr id="11" name="TextBox 11"/>
          <p:cNvSpPr txBox="1"/>
          <p:nvPr/>
        </p:nvSpPr>
        <p:spPr>
          <a:xfrm>
            <a:off x="8564619" y="1077053"/>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2" name="TextBox 12"/>
          <p:cNvSpPr txBox="1"/>
          <p:nvPr/>
        </p:nvSpPr>
        <p:spPr>
          <a:xfrm>
            <a:off x="3748217" y="1077053"/>
            <a:ext cx="5341339" cy="307777"/>
          </a:xfrm>
          <a:prstGeom prst="rect">
            <a:avLst/>
          </a:prstGeom>
        </p:spPr>
        <p:txBody>
          <a:bodyPr lIns="0" tIns="0" rIns="0" bIns="0" rtlCol="0" anchor="t">
            <a:spAutoFit/>
          </a:bodyPr>
          <a:lstStyle/>
          <a:p>
            <a:pPr algn="ctr">
              <a:lnSpc>
                <a:spcPts val="2420"/>
              </a:lnSpc>
            </a:pPr>
            <a:r>
              <a:rPr lang="en-US" sz="2200">
                <a:solidFill>
                  <a:srgbClr val="100F0D"/>
                </a:solidFill>
                <a:latin typeface="Canva Sans Bold"/>
                <a:ea typeface="Canva Sans Bold"/>
                <a:cs typeface="Canva Sans Bold"/>
                <a:sym typeface="Canva Sans Bold"/>
              </a:rPr>
              <a:t>Hasil Training Model</a:t>
            </a:r>
            <a:r>
              <a:rPr lang="en-US" sz="2200">
                <a:solidFill>
                  <a:srgbClr val="087555"/>
                </a:solidFill>
                <a:latin typeface="Canva Sans Bold"/>
                <a:ea typeface="Canva Sans Bold"/>
                <a:cs typeface="Canva Sans Bold"/>
                <a:sym typeface="Canva Sans Bold"/>
              </a:rPr>
              <a:t> (Kemarau)</a:t>
            </a:r>
          </a:p>
        </p:txBody>
      </p:sp>
      <p:sp>
        <p:nvSpPr>
          <p:cNvPr id="14" name="TextBox 13">
            <a:extLst>
              <a:ext uri="{FF2B5EF4-FFF2-40B4-BE49-F238E27FC236}">
                <a16:creationId xmlns:a16="http://schemas.microsoft.com/office/drawing/2014/main" id="{E00A58FC-507E-BD40-0658-E4AC6EC495E5}"/>
              </a:ext>
            </a:extLst>
          </p:cNvPr>
          <p:cNvSpPr txBox="1"/>
          <p:nvPr/>
        </p:nvSpPr>
        <p:spPr>
          <a:xfrm>
            <a:off x="57301" y="3278981"/>
            <a:ext cx="1644615" cy="923330"/>
          </a:xfrm>
          <a:prstGeom prst="rect">
            <a:avLst/>
          </a:prstGeom>
        </p:spPr>
        <p:txBody>
          <a:bodyPr wrap="square" lIns="0" tIns="0" rIns="0" bIns="0" rtlCol="0" anchor="t">
            <a:spAutoFit/>
          </a:bodyPr>
          <a:lstStyle/>
          <a:p>
            <a:pPr marL="331064" lvl="1" indent="-165532">
              <a:buFont typeface="Arial"/>
              <a:buChar char="•"/>
            </a:pPr>
            <a:r>
              <a:rPr lang="en-US" sz="1200" dirty="0">
                <a:solidFill>
                  <a:srgbClr val="000000"/>
                </a:solidFill>
                <a:latin typeface="Open Sans 1"/>
                <a:ea typeface="Open Sans 1"/>
                <a:cs typeface="Open Sans 1"/>
                <a:sym typeface="Open Sans 1"/>
              </a:rPr>
              <a:t>Forecasting </a:t>
            </a:r>
            <a:r>
              <a:rPr lang="en-US" sz="1200" dirty="0" err="1">
                <a:solidFill>
                  <a:srgbClr val="000000"/>
                </a:solidFill>
                <a:latin typeface="Open Sans 1"/>
                <a:ea typeface="Open Sans 1"/>
                <a:cs typeface="Open Sans 1"/>
                <a:sym typeface="Open Sans 1"/>
              </a:rPr>
              <a:t>pemberian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Natrium,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Fosfor</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Kalium</a:t>
            </a:r>
          </a:p>
        </p:txBody>
      </p:sp>
      <p:pic>
        <p:nvPicPr>
          <p:cNvPr id="20" name="Picture 19">
            <a:extLst>
              <a:ext uri="{FF2B5EF4-FFF2-40B4-BE49-F238E27FC236}">
                <a16:creationId xmlns:a16="http://schemas.microsoft.com/office/drawing/2014/main" id="{7DB6CA10-2083-463F-8B13-BC5DFC603A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0413" y="1505510"/>
            <a:ext cx="9243187" cy="4585487"/>
          </a:xfrm>
          <a:prstGeom prst="rect">
            <a:avLst/>
          </a:prstGeom>
        </p:spPr>
      </p:pic>
      <p:sp>
        <p:nvSpPr>
          <p:cNvPr id="9" name="Title 8">
            <a:extLst>
              <a:ext uri="{FF2B5EF4-FFF2-40B4-BE49-F238E27FC236}">
                <a16:creationId xmlns:a16="http://schemas.microsoft.com/office/drawing/2014/main" id="{ACF7F349-2B9E-D05A-46DF-50054A316B95}"/>
              </a:ext>
            </a:extLst>
          </p:cNvPr>
          <p:cNvSpPr>
            <a:spLocks noGrp="1"/>
          </p:cNvSpPr>
          <p:nvPr>
            <p:ph type="title"/>
          </p:nvPr>
        </p:nvSpPr>
        <p:spPr>
          <a:xfrm>
            <a:off x="879608" y="209057"/>
            <a:ext cx="11110587" cy="628960"/>
          </a:xfrm>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rot="-10800000" flipH="1">
            <a:off x="2512805" y="6400449"/>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8" name="Table 8"/>
          <p:cNvGraphicFramePr>
            <a:graphicFrameLocks noGrp="1"/>
          </p:cNvGraphicFramePr>
          <p:nvPr/>
        </p:nvGraphicFramePr>
        <p:xfrm>
          <a:off x="3380603" y="6164679"/>
          <a:ext cx="5774833" cy="868109"/>
        </p:xfrm>
        <a:graphic>
          <a:graphicData uri="http://schemas.openxmlformats.org/drawingml/2006/table">
            <a:tbl>
              <a:tblPr/>
              <a:tblGrid>
                <a:gridCol w="1430531">
                  <a:extLst>
                    <a:ext uri="{9D8B030D-6E8A-4147-A177-3AD203B41FA5}">
                      <a16:colId xmlns:a16="http://schemas.microsoft.com/office/drawing/2014/main" val="20000"/>
                    </a:ext>
                  </a:extLst>
                </a:gridCol>
                <a:gridCol w="1430531">
                  <a:extLst>
                    <a:ext uri="{9D8B030D-6E8A-4147-A177-3AD203B41FA5}">
                      <a16:colId xmlns:a16="http://schemas.microsoft.com/office/drawing/2014/main" val="20001"/>
                    </a:ext>
                  </a:extLst>
                </a:gridCol>
                <a:gridCol w="1434603">
                  <a:extLst>
                    <a:ext uri="{9D8B030D-6E8A-4147-A177-3AD203B41FA5}">
                      <a16:colId xmlns:a16="http://schemas.microsoft.com/office/drawing/2014/main" val="20002"/>
                    </a:ext>
                  </a:extLst>
                </a:gridCol>
                <a:gridCol w="1479168">
                  <a:extLst>
                    <a:ext uri="{9D8B030D-6E8A-4147-A177-3AD203B41FA5}">
                      <a16:colId xmlns:a16="http://schemas.microsoft.com/office/drawing/2014/main" val="20003"/>
                    </a:ext>
                  </a:extLst>
                </a:gridCol>
              </a:tblGrid>
              <a:tr h="456416">
                <a:tc>
                  <a:txBody>
                    <a:bodyPr/>
                    <a:lstStyle/>
                    <a:p>
                      <a:pPr algn="ctr">
                        <a:lnSpc>
                          <a:spcPts val="3150"/>
                        </a:lnSpc>
                        <a:defRPr/>
                      </a:pPr>
                      <a:r>
                        <a:rPr lang="en-US" sz="1500" dirty="0">
                          <a:solidFill>
                            <a:srgbClr val="FFFFFF"/>
                          </a:solidFill>
                          <a:latin typeface="Comfortaa"/>
                          <a:ea typeface="Comfortaa"/>
                          <a:cs typeface="Comfortaa"/>
                          <a:sym typeface="Comfortaa"/>
                        </a:rPr>
                        <a:t>RMSE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dirty="0">
                          <a:solidFill>
                            <a:srgbClr val="FFFFFF"/>
                          </a:solidFill>
                          <a:latin typeface="Comfortaa Bold"/>
                          <a:ea typeface="Comfortaa Bold"/>
                          <a:cs typeface="Comfortaa Bold"/>
                          <a:sym typeface="Comfortaa Bold"/>
                        </a:rPr>
                        <a:t>MAE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dirty="0">
                          <a:solidFill>
                            <a:srgbClr val="FFFFFF"/>
                          </a:solidFill>
                          <a:latin typeface="Comfortaa"/>
                          <a:ea typeface="Comfortaa"/>
                          <a:cs typeface="Comfortaa"/>
                          <a:sym typeface="Comfortaa"/>
                        </a:rPr>
                        <a:t>MAPE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Akurasi</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411417">
                <a:tc>
                  <a:txBody>
                    <a:bodyPr/>
                    <a:lstStyle/>
                    <a:p>
                      <a:pPr algn="ctr">
                        <a:lnSpc>
                          <a:spcPts val="2730"/>
                        </a:lnSpc>
                        <a:defRPr/>
                      </a:pPr>
                      <a:r>
                        <a:rPr lang="en-US" sz="1300" dirty="0">
                          <a:solidFill>
                            <a:srgbClr val="FFFFFF"/>
                          </a:solidFill>
                          <a:latin typeface="Comfortaa Bold"/>
                          <a:sym typeface="Comfortaa Bold"/>
                        </a:rPr>
                        <a:t>7.4</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6.7</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a:ea typeface="Comfortaa"/>
                          <a:cs typeface="Comfortaa"/>
                          <a:sym typeface="Comfortaa"/>
                        </a:rPr>
                        <a:t>19</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81%</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7B04C3CF-E0D7-8AF1-14B2-4C0C9EE93F4D}"/>
              </a:ext>
            </a:extLst>
          </p:cNvPr>
          <p:cNvSpPr txBox="1"/>
          <p:nvPr/>
        </p:nvSpPr>
        <p:spPr>
          <a:xfrm>
            <a:off x="57301" y="3278981"/>
            <a:ext cx="1644615" cy="923330"/>
          </a:xfrm>
          <a:prstGeom prst="rect">
            <a:avLst/>
          </a:prstGeom>
        </p:spPr>
        <p:txBody>
          <a:bodyPr wrap="square" lIns="0" tIns="0" rIns="0" bIns="0" rtlCol="0" anchor="t">
            <a:spAutoFit/>
          </a:bodyPr>
          <a:lstStyle/>
          <a:p>
            <a:pPr marL="331064" lvl="1" indent="-165532">
              <a:buFont typeface="Arial"/>
              <a:buChar char="•"/>
            </a:pPr>
            <a:r>
              <a:rPr lang="en-US" sz="1200" dirty="0">
                <a:solidFill>
                  <a:srgbClr val="000000"/>
                </a:solidFill>
                <a:latin typeface="Open Sans 1"/>
                <a:ea typeface="Open Sans 1"/>
                <a:cs typeface="Open Sans 1"/>
                <a:sym typeface="Open Sans 1"/>
              </a:rPr>
              <a:t>Forecasting </a:t>
            </a:r>
            <a:r>
              <a:rPr lang="en-US" sz="1200" dirty="0" err="1">
                <a:solidFill>
                  <a:srgbClr val="000000"/>
                </a:solidFill>
                <a:latin typeface="Open Sans 1"/>
                <a:ea typeface="Open Sans 1"/>
                <a:cs typeface="Open Sans 1"/>
                <a:sym typeface="Open Sans 1"/>
              </a:rPr>
              <a:t>pemberian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Natrium,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Fosfor</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Kalium</a:t>
            </a:r>
          </a:p>
        </p:txBody>
      </p:sp>
      <p:pic>
        <p:nvPicPr>
          <p:cNvPr id="16" name="Picture 15">
            <a:extLst>
              <a:ext uri="{FF2B5EF4-FFF2-40B4-BE49-F238E27FC236}">
                <a16:creationId xmlns:a16="http://schemas.microsoft.com/office/drawing/2014/main" id="{4B0E05A4-66BE-09C9-9C69-3B5DD22F4A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9600" y="1499117"/>
            <a:ext cx="9406473" cy="4556261"/>
          </a:xfrm>
          <a:prstGeom prst="rect">
            <a:avLst/>
          </a:prstGeom>
        </p:spPr>
      </p:pic>
      <p:sp>
        <p:nvSpPr>
          <p:cNvPr id="17" name="Freeform 5">
            <a:extLst>
              <a:ext uri="{FF2B5EF4-FFF2-40B4-BE49-F238E27FC236}">
                <a16:creationId xmlns:a16="http://schemas.microsoft.com/office/drawing/2014/main" id="{51C9D1D0-ED80-5FCB-ABFE-7B32F2DFF711}"/>
              </a:ext>
            </a:extLst>
          </p:cNvPr>
          <p:cNvSpPr/>
          <p:nvPr/>
        </p:nvSpPr>
        <p:spPr>
          <a:xfrm>
            <a:off x="553734" y="29617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6">
            <a:extLst>
              <a:ext uri="{FF2B5EF4-FFF2-40B4-BE49-F238E27FC236}">
                <a16:creationId xmlns:a16="http://schemas.microsoft.com/office/drawing/2014/main" id="{EBBAC348-B307-868A-C3DF-4EF1C3A74A5E}"/>
              </a:ext>
            </a:extLst>
          </p:cNvPr>
          <p:cNvSpPr/>
          <p:nvPr/>
        </p:nvSpPr>
        <p:spPr>
          <a:xfrm>
            <a:off x="11437112" y="1095252"/>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0">
            <a:extLst>
              <a:ext uri="{FF2B5EF4-FFF2-40B4-BE49-F238E27FC236}">
                <a16:creationId xmlns:a16="http://schemas.microsoft.com/office/drawing/2014/main" id="{080E07B5-F97D-5197-7D17-3769BB6EE06D}"/>
              </a:ext>
            </a:extLst>
          </p:cNvPr>
          <p:cNvSpPr txBox="1"/>
          <p:nvPr/>
        </p:nvSpPr>
        <p:spPr>
          <a:xfrm>
            <a:off x="8564619" y="1069802"/>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20" name="Title 7">
            <a:extLst>
              <a:ext uri="{FF2B5EF4-FFF2-40B4-BE49-F238E27FC236}">
                <a16:creationId xmlns:a16="http://schemas.microsoft.com/office/drawing/2014/main" id="{98814C8F-1A1C-F952-B748-E2412E0D13F4}"/>
              </a:ext>
            </a:extLst>
          </p:cNvPr>
          <p:cNvSpPr>
            <a:spLocks noGrp="1"/>
          </p:cNvSpPr>
          <p:nvPr>
            <p:ph type="title"/>
          </p:nvPr>
        </p:nvSpPr>
        <p:spPr>
          <a:xfrm>
            <a:off x="1002775" y="184321"/>
            <a:ext cx="11110587" cy="628960"/>
          </a:xfrm>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br>
              <a:rPr lang="en-US" sz="4000" dirty="0">
                <a:solidFill>
                  <a:srgbClr val="F5A100"/>
                </a:solidFill>
                <a:latin typeface="Canva Sans Bold"/>
                <a:ea typeface="Canva Sans Bold"/>
                <a:cs typeface="Canva Sans Bold"/>
                <a:sym typeface="Canva Sans Bold"/>
              </a:rPr>
            </a:br>
            <a:endParaRPr lang="en-US" dirty="0"/>
          </a:p>
        </p:txBody>
      </p:sp>
      <p:sp>
        <p:nvSpPr>
          <p:cNvPr id="21" name="TextBox 12">
            <a:extLst>
              <a:ext uri="{FF2B5EF4-FFF2-40B4-BE49-F238E27FC236}">
                <a16:creationId xmlns:a16="http://schemas.microsoft.com/office/drawing/2014/main" id="{216EDBD3-FC9F-FABC-B283-653F70C3C9A2}"/>
              </a:ext>
            </a:extLst>
          </p:cNvPr>
          <p:cNvSpPr txBox="1"/>
          <p:nvPr/>
        </p:nvSpPr>
        <p:spPr>
          <a:xfrm>
            <a:off x="3748217" y="1077053"/>
            <a:ext cx="5341339" cy="307777"/>
          </a:xfrm>
          <a:prstGeom prst="rect">
            <a:avLst/>
          </a:prstGeom>
        </p:spPr>
        <p:txBody>
          <a:bodyPr lIns="0" tIns="0" rIns="0" bIns="0" rtlCol="0" anchor="t">
            <a:spAutoFit/>
          </a:bodyPr>
          <a:lstStyle/>
          <a:p>
            <a:pPr algn="ctr">
              <a:lnSpc>
                <a:spcPts val="2420"/>
              </a:lnSpc>
            </a:pPr>
            <a:r>
              <a:rPr lang="en-US" sz="2200" dirty="0">
                <a:solidFill>
                  <a:srgbClr val="100F0D"/>
                </a:solidFill>
                <a:latin typeface="Canva Sans Bold"/>
                <a:ea typeface="Canva Sans Bold"/>
                <a:cs typeface="Canva Sans Bold"/>
                <a:sym typeface="Canva Sans Bold"/>
              </a:rPr>
              <a:t>Hasil </a:t>
            </a:r>
            <a:r>
              <a:rPr lang="en-US" sz="2200" dirty="0" err="1">
                <a:solidFill>
                  <a:srgbClr val="100F0D"/>
                </a:solidFill>
                <a:latin typeface="Canva Sans Bold"/>
                <a:ea typeface="Canva Sans Bold"/>
                <a:cs typeface="Canva Sans Bold"/>
                <a:sym typeface="Canva Sans Bold"/>
              </a:rPr>
              <a:t>Pengujian</a:t>
            </a:r>
            <a:r>
              <a:rPr lang="en-US" sz="2200" dirty="0">
                <a:solidFill>
                  <a:srgbClr val="087555"/>
                </a:solidFill>
                <a:latin typeface="Canva Sans Bold"/>
                <a:ea typeface="Canva Sans Bold"/>
                <a:cs typeface="Canva Sans Bold"/>
                <a:sym typeface="Canva Sans Bold"/>
              </a:rPr>
              <a:t> (</a:t>
            </a:r>
            <a:r>
              <a:rPr lang="en-US" sz="2200" dirty="0" err="1">
                <a:solidFill>
                  <a:srgbClr val="087555"/>
                </a:solidFill>
                <a:latin typeface="Canva Sans Bold"/>
                <a:ea typeface="Canva Sans Bold"/>
                <a:cs typeface="Canva Sans Bold"/>
                <a:sym typeface="Canva Sans Bold"/>
              </a:rPr>
              <a:t>Hujan</a:t>
            </a:r>
            <a:r>
              <a:rPr lang="en-US" sz="2200" dirty="0">
                <a:solidFill>
                  <a:srgbClr val="087555"/>
                </a:solidFill>
                <a:latin typeface="Canva Sans Bold"/>
                <a:ea typeface="Canva Sans Bold"/>
                <a:cs typeface="Canva Sans Bold"/>
                <a:sym typeface="Canva Sans Bold"/>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rot="-10800000" flipH="1">
            <a:off x="2466428" y="6326982"/>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8" name="Table 8"/>
          <p:cNvGraphicFramePr>
            <a:graphicFrameLocks noGrp="1"/>
          </p:cNvGraphicFramePr>
          <p:nvPr/>
        </p:nvGraphicFramePr>
        <p:xfrm>
          <a:off x="3380603" y="6164679"/>
          <a:ext cx="5774833" cy="868109"/>
        </p:xfrm>
        <a:graphic>
          <a:graphicData uri="http://schemas.openxmlformats.org/drawingml/2006/table">
            <a:tbl>
              <a:tblPr/>
              <a:tblGrid>
                <a:gridCol w="1430531">
                  <a:extLst>
                    <a:ext uri="{9D8B030D-6E8A-4147-A177-3AD203B41FA5}">
                      <a16:colId xmlns:a16="http://schemas.microsoft.com/office/drawing/2014/main" val="20000"/>
                    </a:ext>
                  </a:extLst>
                </a:gridCol>
                <a:gridCol w="1430531">
                  <a:extLst>
                    <a:ext uri="{9D8B030D-6E8A-4147-A177-3AD203B41FA5}">
                      <a16:colId xmlns:a16="http://schemas.microsoft.com/office/drawing/2014/main" val="20001"/>
                    </a:ext>
                  </a:extLst>
                </a:gridCol>
                <a:gridCol w="1434603">
                  <a:extLst>
                    <a:ext uri="{9D8B030D-6E8A-4147-A177-3AD203B41FA5}">
                      <a16:colId xmlns:a16="http://schemas.microsoft.com/office/drawing/2014/main" val="20002"/>
                    </a:ext>
                  </a:extLst>
                </a:gridCol>
                <a:gridCol w="1479168">
                  <a:extLst>
                    <a:ext uri="{9D8B030D-6E8A-4147-A177-3AD203B41FA5}">
                      <a16:colId xmlns:a16="http://schemas.microsoft.com/office/drawing/2014/main" val="20003"/>
                    </a:ext>
                  </a:extLst>
                </a:gridCol>
              </a:tblGrid>
              <a:tr h="456416">
                <a:tc>
                  <a:txBody>
                    <a:bodyPr/>
                    <a:lstStyle/>
                    <a:p>
                      <a:pPr algn="ctr">
                        <a:lnSpc>
                          <a:spcPts val="3150"/>
                        </a:lnSpc>
                        <a:defRPr/>
                      </a:pPr>
                      <a:r>
                        <a:rPr lang="en-US" sz="1500" dirty="0">
                          <a:solidFill>
                            <a:srgbClr val="FFFFFF"/>
                          </a:solidFill>
                          <a:latin typeface="Comfortaa"/>
                          <a:ea typeface="Comfortaa"/>
                          <a:cs typeface="Comfortaa"/>
                          <a:sym typeface="Comfortaa"/>
                        </a:rPr>
                        <a:t>RMSE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dirty="0">
                          <a:solidFill>
                            <a:srgbClr val="FFFFFF"/>
                          </a:solidFill>
                          <a:latin typeface="Comfortaa Bold"/>
                          <a:ea typeface="Comfortaa Bold"/>
                          <a:cs typeface="Comfortaa Bold"/>
                          <a:sym typeface="Comfortaa Bold"/>
                        </a:rPr>
                        <a:t>MAE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dirty="0">
                          <a:solidFill>
                            <a:srgbClr val="FFFFFF"/>
                          </a:solidFill>
                          <a:latin typeface="Comfortaa"/>
                          <a:ea typeface="Comfortaa"/>
                          <a:cs typeface="Comfortaa"/>
                          <a:sym typeface="Comfortaa"/>
                        </a:rPr>
                        <a:t>MAPE</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Akurasi</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411417">
                <a:tc>
                  <a:txBody>
                    <a:bodyPr/>
                    <a:lstStyle/>
                    <a:p>
                      <a:pPr algn="ctr">
                        <a:lnSpc>
                          <a:spcPts val="2730"/>
                        </a:lnSpc>
                        <a:defRPr/>
                      </a:pPr>
                      <a:r>
                        <a:rPr lang="en-US" sz="1300" dirty="0">
                          <a:solidFill>
                            <a:srgbClr val="FFFFFF"/>
                          </a:solidFill>
                          <a:latin typeface="Comfortaa Bold"/>
                          <a:sym typeface="Comfortaa Bold"/>
                        </a:rPr>
                        <a:t>14.5</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sym typeface="Comfortaa Bold"/>
                        </a:rPr>
                        <a:t>11.1</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a:sym typeface="Comfortaa"/>
                        </a:rPr>
                        <a:t>13.4</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86.6%</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1"/>
                  </a:ext>
                </a:extLst>
              </a:tr>
            </a:tbl>
          </a:graphicData>
        </a:graphic>
      </p:graphicFrame>
      <p:sp>
        <p:nvSpPr>
          <p:cNvPr id="10" name="TextBox 10"/>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5</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2" name="TextBox 12"/>
          <p:cNvSpPr txBox="1"/>
          <p:nvPr/>
        </p:nvSpPr>
        <p:spPr>
          <a:xfrm>
            <a:off x="3748217" y="1077053"/>
            <a:ext cx="5341339" cy="307777"/>
          </a:xfrm>
          <a:prstGeom prst="rect">
            <a:avLst/>
          </a:prstGeom>
        </p:spPr>
        <p:txBody>
          <a:bodyPr lIns="0" tIns="0" rIns="0" bIns="0" rtlCol="0" anchor="t">
            <a:spAutoFit/>
          </a:bodyPr>
          <a:lstStyle/>
          <a:p>
            <a:pPr algn="ctr">
              <a:lnSpc>
                <a:spcPts val="2420"/>
              </a:lnSpc>
            </a:pPr>
            <a:r>
              <a:rPr lang="en-US" sz="2200" dirty="0">
                <a:solidFill>
                  <a:srgbClr val="100F0D"/>
                </a:solidFill>
                <a:latin typeface="Canva Sans Bold"/>
                <a:ea typeface="Canva Sans Bold"/>
                <a:cs typeface="Canva Sans Bold"/>
                <a:sym typeface="Canva Sans Bold"/>
              </a:rPr>
              <a:t>Hasil </a:t>
            </a:r>
            <a:r>
              <a:rPr lang="en-US" sz="2200" dirty="0" err="1">
                <a:solidFill>
                  <a:srgbClr val="100F0D"/>
                </a:solidFill>
                <a:latin typeface="Canva Sans Bold"/>
                <a:ea typeface="Canva Sans Bold"/>
                <a:cs typeface="Canva Sans Bold"/>
                <a:sym typeface="Canva Sans Bold"/>
              </a:rPr>
              <a:t>Pengujian</a:t>
            </a:r>
            <a:r>
              <a:rPr lang="en-US" sz="2200" dirty="0">
                <a:solidFill>
                  <a:srgbClr val="087555"/>
                </a:solidFill>
                <a:latin typeface="Canva Sans Bold"/>
                <a:ea typeface="Canva Sans Bold"/>
                <a:cs typeface="Canva Sans Bold"/>
                <a:sym typeface="Canva Sans Bold"/>
              </a:rPr>
              <a:t> (</a:t>
            </a:r>
            <a:r>
              <a:rPr lang="en-US" sz="2200" dirty="0" err="1">
                <a:solidFill>
                  <a:srgbClr val="087555"/>
                </a:solidFill>
                <a:latin typeface="Canva Sans Bold"/>
                <a:ea typeface="Canva Sans Bold"/>
                <a:cs typeface="Canva Sans Bold"/>
                <a:sym typeface="Canva Sans Bold"/>
              </a:rPr>
              <a:t>Kemarau</a:t>
            </a:r>
            <a:r>
              <a:rPr lang="en-US" sz="2200" dirty="0">
                <a:solidFill>
                  <a:srgbClr val="087555"/>
                </a:solidFill>
                <a:latin typeface="Canva Sans Bold"/>
                <a:ea typeface="Canva Sans Bold"/>
                <a:cs typeface="Canva Sans Bold"/>
                <a:sym typeface="Canva Sans Bold"/>
              </a:rPr>
              <a:t>)</a:t>
            </a:r>
          </a:p>
        </p:txBody>
      </p:sp>
      <p:sp>
        <p:nvSpPr>
          <p:cNvPr id="16" name="TextBox 15">
            <a:extLst>
              <a:ext uri="{FF2B5EF4-FFF2-40B4-BE49-F238E27FC236}">
                <a16:creationId xmlns:a16="http://schemas.microsoft.com/office/drawing/2014/main" id="{C5B15566-A361-322E-20D2-9F3A454FB107}"/>
              </a:ext>
            </a:extLst>
          </p:cNvPr>
          <p:cNvSpPr txBox="1"/>
          <p:nvPr/>
        </p:nvSpPr>
        <p:spPr>
          <a:xfrm>
            <a:off x="57301" y="3278981"/>
            <a:ext cx="1644615" cy="923330"/>
          </a:xfrm>
          <a:prstGeom prst="rect">
            <a:avLst/>
          </a:prstGeom>
        </p:spPr>
        <p:txBody>
          <a:bodyPr wrap="square" lIns="0" tIns="0" rIns="0" bIns="0" rtlCol="0" anchor="t">
            <a:spAutoFit/>
          </a:bodyPr>
          <a:lstStyle/>
          <a:p>
            <a:pPr marL="331064" lvl="1" indent="-165532">
              <a:buFont typeface="Arial"/>
              <a:buChar char="•"/>
            </a:pPr>
            <a:r>
              <a:rPr lang="en-US" sz="1200" dirty="0">
                <a:solidFill>
                  <a:srgbClr val="000000"/>
                </a:solidFill>
                <a:latin typeface="Open Sans 1"/>
                <a:ea typeface="Open Sans 1"/>
                <a:cs typeface="Open Sans 1"/>
                <a:sym typeface="Open Sans 1"/>
              </a:rPr>
              <a:t>Forecasting </a:t>
            </a:r>
            <a:r>
              <a:rPr lang="en-US" sz="1200" dirty="0" err="1">
                <a:solidFill>
                  <a:srgbClr val="000000"/>
                </a:solidFill>
                <a:latin typeface="Open Sans 1"/>
                <a:ea typeface="Open Sans 1"/>
                <a:cs typeface="Open Sans 1"/>
                <a:sym typeface="Open Sans 1"/>
              </a:rPr>
              <a:t>pemberian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Natrium,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Fosfor</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Kalium</a:t>
            </a:r>
          </a:p>
        </p:txBody>
      </p:sp>
      <p:pic>
        <p:nvPicPr>
          <p:cNvPr id="17" name="Picture 16">
            <a:extLst>
              <a:ext uri="{FF2B5EF4-FFF2-40B4-BE49-F238E27FC236}">
                <a16:creationId xmlns:a16="http://schemas.microsoft.com/office/drawing/2014/main" id="{4AA82314-7E8D-3376-61C8-B1E0EB97C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493" y="1450181"/>
            <a:ext cx="9533581" cy="4617828"/>
          </a:xfrm>
          <a:prstGeom prst="rect">
            <a:avLst/>
          </a:prstGeom>
        </p:spPr>
      </p:pic>
      <p:sp>
        <p:nvSpPr>
          <p:cNvPr id="15" name="Freeform 5">
            <a:extLst>
              <a:ext uri="{FF2B5EF4-FFF2-40B4-BE49-F238E27FC236}">
                <a16:creationId xmlns:a16="http://schemas.microsoft.com/office/drawing/2014/main" id="{D63F1B4E-1382-107D-3317-7F92B1AAE6E6}"/>
              </a:ext>
            </a:extLst>
          </p:cNvPr>
          <p:cNvSpPr/>
          <p:nvPr/>
        </p:nvSpPr>
        <p:spPr>
          <a:xfrm>
            <a:off x="553734" y="29617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6">
            <a:extLst>
              <a:ext uri="{FF2B5EF4-FFF2-40B4-BE49-F238E27FC236}">
                <a16:creationId xmlns:a16="http://schemas.microsoft.com/office/drawing/2014/main" id="{D967618F-218C-77C5-C2E2-0D99AF253536}"/>
              </a:ext>
            </a:extLst>
          </p:cNvPr>
          <p:cNvSpPr/>
          <p:nvPr/>
        </p:nvSpPr>
        <p:spPr>
          <a:xfrm>
            <a:off x="11437112" y="1095252"/>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TextBox 10">
            <a:extLst>
              <a:ext uri="{FF2B5EF4-FFF2-40B4-BE49-F238E27FC236}">
                <a16:creationId xmlns:a16="http://schemas.microsoft.com/office/drawing/2014/main" id="{6653BBC9-7690-0714-5D00-E84CC3A763CF}"/>
              </a:ext>
            </a:extLst>
          </p:cNvPr>
          <p:cNvSpPr txBox="1"/>
          <p:nvPr/>
        </p:nvSpPr>
        <p:spPr>
          <a:xfrm>
            <a:off x="8564619" y="1069802"/>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20" name="Title 7">
            <a:extLst>
              <a:ext uri="{FF2B5EF4-FFF2-40B4-BE49-F238E27FC236}">
                <a16:creationId xmlns:a16="http://schemas.microsoft.com/office/drawing/2014/main" id="{A76BE482-3CAE-EFAC-B908-47CD1F014EC4}"/>
              </a:ext>
            </a:extLst>
          </p:cNvPr>
          <p:cNvSpPr>
            <a:spLocks noGrp="1"/>
          </p:cNvSpPr>
          <p:nvPr>
            <p:ph type="title"/>
          </p:nvPr>
        </p:nvSpPr>
        <p:spPr>
          <a:xfrm>
            <a:off x="1002775" y="184321"/>
            <a:ext cx="11110587" cy="628960"/>
          </a:xfrm>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8">
            <a:extLst>
              <a:ext uri="{FF2B5EF4-FFF2-40B4-BE49-F238E27FC236}">
                <a16:creationId xmlns:a16="http://schemas.microsoft.com/office/drawing/2014/main" id="{8F970BCE-2971-B97C-8F89-C2C1187B2268}"/>
              </a:ext>
            </a:extLst>
          </p:cNvPr>
          <p:cNvGrpSpPr/>
          <p:nvPr/>
        </p:nvGrpSpPr>
        <p:grpSpPr>
          <a:xfrm>
            <a:off x="6810301" y="5305928"/>
            <a:ext cx="4691673" cy="1516353"/>
            <a:chOff x="0" y="0"/>
            <a:chExt cx="3383679" cy="513227"/>
          </a:xfrm>
          <a:solidFill>
            <a:srgbClr val="087555"/>
          </a:solidFill>
        </p:grpSpPr>
        <p:sp>
          <p:nvSpPr>
            <p:cNvPr id="25" name="Freeform 9">
              <a:extLst>
                <a:ext uri="{FF2B5EF4-FFF2-40B4-BE49-F238E27FC236}">
                  <a16:creationId xmlns:a16="http://schemas.microsoft.com/office/drawing/2014/main" id="{E8068C90-6B5B-65A3-B187-F9F48D29ABA9}"/>
                </a:ext>
              </a:extLst>
            </p:cNvPr>
            <p:cNvSpPr/>
            <p:nvPr/>
          </p:nvSpPr>
          <p:spPr>
            <a:xfrm>
              <a:off x="0" y="0"/>
              <a:ext cx="3383679" cy="513227"/>
            </a:xfrm>
            <a:custGeom>
              <a:avLst/>
              <a:gdLst/>
              <a:ahLst/>
              <a:cxnLst/>
              <a:rect l="l" t="t" r="r" b="b"/>
              <a:pathLst>
                <a:path w="3383679" h="513227">
                  <a:moveTo>
                    <a:pt x="30733" y="0"/>
                  </a:moveTo>
                  <a:lnTo>
                    <a:pt x="3352946" y="0"/>
                  </a:lnTo>
                  <a:cubicBezTo>
                    <a:pt x="3369919" y="0"/>
                    <a:pt x="3383679" y="13760"/>
                    <a:pt x="3383679" y="30733"/>
                  </a:cubicBezTo>
                  <a:lnTo>
                    <a:pt x="3383679" y="482494"/>
                  </a:lnTo>
                  <a:cubicBezTo>
                    <a:pt x="3383679" y="490645"/>
                    <a:pt x="3380441" y="498462"/>
                    <a:pt x="3374677" y="504225"/>
                  </a:cubicBezTo>
                  <a:cubicBezTo>
                    <a:pt x="3368914" y="509989"/>
                    <a:pt x="3361097" y="513227"/>
                    <a:pt x="3352946" y="513227"/>
                  </a:cubicBezTo>
                  <a:lnTo>
                    <a:pt x="30733" y="513227"/>
                  </a:lnTo>
                  <a:cubicBezTo>
                    <a:pt x="22582" y="513227"/>
                    <a:pt x="14765" y="509989"/>
                    <a:pt x="9001" y="504225"/>
                  </a:cubicBezTo>
                  <a:cubicBezTo>
                    <a:pt x="3238" y="498462"/>
                    <a:pt x="0" y="490645"/>
                    <a:pt x="0" y="482494"/>
                  </a:cubicBezTo>
                  <a:lnTo>
                    <a:pt x="0" y="30733"/>
                  </a:lnTo>
                  <a:cubicBezTo>
                    <a:pt x="0" y="22582"/>
                    <a:pt x="3238" y="14765"/>
                    <a:pt x="9001" y="9001"/>
                  </a:cubicBezTo>
                  <a:cubicBezTo>
                    <a:pt x="14765" y="3238"/>
                    <a:pt x="22582" y="0"/>
                    <a:pt x="30733" y="0"/>
                  </a:cubicBezTo>
                  <a:close/>
                </a:path>
              </a:pathLst>
            </a:custGeom>
            <a:grpFill/>
          </p:spPr>
        </p:sp>
        <p:sp>
          <p:nvSpPr>
            <p:cNvPr id="26" name="TextBox 10">
              <a:extLst>
                <a:ext uri="{FF2B5EF4-FFF2-40B4-BE49-F238E27FC236}">
                  <a16:creationId xmlns:a16="http://schemas.microsoft.com/office/drawing/2014/main" id="{154EE3DD-50D8-E87B-4C9A-02C00808EFDE}"/>
                </a:ext>
              </a:extLst>
            </p:cNvPr>
            <p:cNvSpPr txBox="1"/>
            <p:nvPr/>
          </p:nvSpPr>
          <p:spPr>
            <a:xfrm>
              <a:off x="0" y="38100"/>
              <a:ext cx="3383679" cy="475127"/>
            </a:xfrm>
            <a:prstGeom prst="rect">
              <a:avLst/>
            </a:prstGeom>
            <a:grpFill/>
          </p:spPr>
          <p:txBody>
            <a:bodyPr lIns="33867" tIns="33867" rIns="33867" bIns="33867" rtlCol="0" anchor="ctr"/>
            <a:lstStyle/>
            <a:p>
              <a:pPr algn="ctr">
                <a:lnSpc>
                  <a:spcPts val="1533"/>
                </a:lnSpc>
              </a:pPr>
              <a:endParaRPr sz="1200">
                <a:solidFill>
                  <a:schemeClr val="accent6">
                    <a:lumMod val="50000"/>
                  </a:schemeClr>
                </a:solidFill>
              </a:endParaRPr>
            </a:p>
          </p:txBody>
        </p:sp>
      </p:grpSp>
      <p:sp>
        <p:nvSpPr>
          <p:cNvPr id="6" name="Freeform 6"/>
          <p:cNvSpPr/>
          <p:nvPr/>
        </p:nvSpPr>
        <p:spPr>
          <a:xfrm>
            <a:off x="11437112" y="1090528"/>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flipH="1">
            <a:off x="335790" y="5936009"/>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1700502" y="67292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26</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1" name="TextBox 11"/>
          <p:cNvSpPr txBox="1"/>
          <p:nvPr/>
        </p:nvSpPr>
        <p:spPr>
          <a:xfrm>
            <a:off x="8564619" y="1084871"/>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3" name="TextBox 13"/>
          <p:cNvSpPr txBox="1"/>
          <p:nvPr/>
        </p:nvSpPr>
        <p:spPr>
          <a:xfrm>
            <a:off x="1320800" y="5643516"/>
            <a:ext cx="4414485" cy="846194"/>
          </a:xfrm>
          <a:prstGeom prst="rect">
            <a:avLst/>
          </a:prstGeom>
        </p:spPr>
        <p:txBody>
          <a:bodyPr wrap="square" lIns="0" tIns="0" rIns="0" bIns="0" rtlCol="0" anchor="t">
            <a:spAutoFit/>
          </a:bodyPr>
          <a:lstStyle/>
          <a:p>
            <a:pPr marL="331064" lvl="1" indent="-165532">
              <a:lnSpc>
                <a:spcPts val="2300"/>
              </a:lnSpc>
              <a:buFont typeface="Arial"/>
              <a:buChar char="•"/>
            </a:pPr>
            <a:r>
              <a:rPr lang="en-US" sz="1200" dirty="0" err="1">
                <a:solidFill>
                  <a:srgbClr val="000000"/>
                </a:solidFill>
                <a:latin typeface="Open Sans 1"/>
                <a:ea typeface="Open Sans 1"/>
                <a:cs typeface="Open Sans 1"/>
                <a:sym typeface="Open Sans 1"/>
              </a:rPr>
              <a:t>Terdapat</a:t>
            </a:r>
            <a:r>
              <a:rPr lang="en-US" sz="1200" dirty="0">
                <a:solidFill>
                  <a:srgbClr val="000000"/>
                </a:solidFill>
                <a:latin typeface="Open Sans 1"/>
                <a:ea typeface="Open Sans 1"/>
                <a:cs typeface="Open Sans 1"/>
                <a:sym typeface="Open Sans 1"/>
              </a:rPr>
              <a:t> 90 data </a:t>
            </a:r>
            <a:r>
              <a:rPr lang="en-US" sz="1200" dirty="0" err="1">
                <a:solidFill>
                  <a:srgbClr val="000000"/>
                </a:solidFill>
                <a:latin typeface="Open Sans 1"/>
                <a:ea typeface="Open Sans 1"/>
                <a:cs typeface="Open Sans 1"/>
                <a:sym typeface="Open Sans 1"/>
              </a:rPr>
              <a:t>hasil</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estimasi</a:t>
            </a:r>
            <a:r>
              <a:rPr lang="en-US" sz="1200" dirty="0">
                <a:solidFill>
                  <a:srgbClr val="000000"/>
                </a:solidFill>
                <a:latin typeface="Open Sans 1"/>
                <a:ea typeface="Open Sans 1"/>
                <a:cs typeface="Open Sans 1"/>
                <a:sym typeface="Open Sans 1"/>
              </a:rPr>
              <a:t> 30 </a:t>
            </a:r>
            <a:r>
              <a:rPr lang="en-US" sz="1200" dirty="0" err="1">
                <a:solidFill>
                  <a:srgbClr val="000000"/>
                </a:solidFill>
                <a:latin typeface="Open Sans 1"/>
                <a:ea typeface="Open Sans 1"/>
                <a:cs typeface="Open Sans 1"/>
                <a:sym typeface="Open Sans 1"/>
              </a:rPr>
              <a:t>hari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kedepan</a:t>
            </a:r>
            <a:endParaRPr lang="en-US" sz="1200" dirty="0">
              <a:solidFill>
                <a:srgbClr val="000000"/>
              </a:solidFill>
              <a:latin typeface="Open Sans 1"/>
              <a:ea typeface="Open Sans 1"/>
              <a:cs typeface="Open Sans 1"/>
              <a:sym typeface="Open Sans 1"/>
            </a:endParaRPr>
          </a:p>
          <a:p>
            <a:pPr marL="331064" lvl="1" indent="-165532">
              <a:lnSpc>
                <a:spcPts val="2300"/>
              </a:lnSpc>
              <a:buFont typeface="Arial"/>
              <a:buChar char="•"/>
            </a:pP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 </a:t>
            </a:r>
            <a:r>
              <a:rPr lang="en-US" sz="1200" dirty="0" err="1">
                <a:solidFill>
                  <a:srgbClr val="000000"/>
                </a:solidFill>
                <a:latin typeface="Open Sans 1"/>
                <a:ea typeface="Open Sans 1"/>
                <a:cs typeface="Open Sans 1"/>
                <a:sym typeface="Open Sans 1"/>
              </a:rPr>
              <a:t>campuran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NPK </a:t>
            </a:r>
            <a:r>
              <a:rPr lang="en-US" sz="1200" dirty="0" err="1">
                <a:solidFill>
                  <a:srgbClr val="000000"/>
                </a:solidFill>
                <a:latin typeface="Open Sans 1"/>
                <a:ea typeface="Open Sans 1"/>
                <a:cs typeface="Open Sans 1"/>
                <a:sym typeface="Open Sans 1"/>
              </a:rPr>
              <a:t>dicampurkan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dengan</a:t>
            </a:r>
            <a:r>
              <a:rPr lang="en-US" sz="1200" dirty="0">
                <a:solidFill>
                  <a:srgbClr val="000000"/>
                </a:solidFill>
                <a:latin typeface="Open Sans 1"/>
                <a:ea typeface="Open Sans 1"/>
                <a:cs typeface="Open Sans 1"/>
                <a:sym typeface="Open Sans 1"/>
              </a:rPr>
              <a:t> air (1 mg </a:t>
            </a:r>
            <a:r>
              <a:rPr lang="en-US" sz="1200" dirty="0" err="1">
                <a:solidFill>
                  <a:srgbClr val="000000"/>
                </a:solidFill>
                <a:latin typeface="Open Sans 1"/>
                <a:ea typeface="Open Sans 1"/>
                <a:cs typeface="Open Sans 1"/>
                <a:sym typeface="Open Sans 1"/>
              </a:rPr>
              <a:t>dilarutkan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dalam</a:t>
            </a:r>
            <a:r>
              <a:rPr lang="en-US" sz="1200" dirty="0">
                <a:solidFill>
                  <a:srgbClr val="000000"/>
                </a:solidFill>
                <a:latin typeface="Open Sans 1"/>
                <a:ea typeface="Open Sans 1"/>
                <a:cs typeface="Open Sans 1"/>
                <a:sym typeface="Open Sans 1"/>
              </a:rPr>
              <a:t> 1 liter air)</a:t>
            </a:r>
          </a:p>
        </p:txBody>
      </p:sp>
      <p:sp>
        <p:nvSpPr>
          <p:cNvPr id="14" name="TextBox 13">
            <a:extLst>
              <a:ext uri="{FF2B5EF4-FFF2-40B4-BE49-F238E27FC236}">
                <a16:creationId xmlns:a16="http://schemas.microsoft.com/office/drawing/2014/main" id="{74C5AB1C-7B17-6FD3-27A0-567F991BCFD8}"/>
              </a:ext>
            </a:extLst>
          </p:cNvPr>
          <p:cNvSpPr txBox="1"/>
          <p:nvPr/>
        </p:nvSpPr>
        <p:spPr>
          <a:xfrm>
            <a:off x="851507" y="1269608"/>
            <a:ext cx="6122412" cy="265970"/>
          </a:xfrm>
          <a:prstGeom prst="rect">
            <a:avLst/>
          </a:prstGeom>
        </p:spPr>
        <p:txBody>
          <a:bodyPr lIns="0" tIns="0" rIns="0" bIns="0" rtlCol="0" anchor="t">
            <a:spAutoFit/>
          </a:bodyPr>
          <a:lstStyle/>
          <a:p>
            <a:pPr marL="331064" lvl="1" indent="-165532">
              <a:lnSpc>
                <a:spcPts val="2300"/>
              </a:lnSpc>
              <a:buFont typeface="Arial"/>
              <a:buChar char="•"/>
            </a:pPr>
            <a:r>
              <a:rPr lang="en-US" sz="1533" dirty="0" err="1">
                <a:solidFill>
                  <a:srgbClr val="000000"/>
                </a:solidFill>
                <a:latin typeface="Open Sans 1"/>
                <a:ea typeface="Open Sans 1"/>
                <a:cs typeface="Open Sans 1"/>
                <a:sym typeface="Open Sans 1"/>
              </a:rPr>
              <a:t>Hujan</a:t>
            </a:r>
            <a:endParaRPr lang="en-US" sz="1533" dirty="0">
              <a:solidFill>
                <a:srgbClr val="000000"/>
              </a:solidFill>
              <a:latin typeface="Open Sans 1"/>
              <a:ea typeface="Open Sans 1"/>
              <a:cs typeface="Open Sans 1"/>
              <a:sym typeface="Open Sans 1"/>
            </a:endParaRPr>
          </a:p>
        </p:txBody>
      </p:sp>
      <p:sp>
        <p:nvSpPr>
          <p:cNvPr id="15" name="TextBox 14">
            <a:extLst>
              <a:ext uri="{FF2B5EF4-FFF2-40B4-BE49-F238E27FC236}">
                <a16:creationId xmlns:a16="http://schemas.microsoft.com/office/drawing/2014/main" id="{E2F67E29-049D-4125-E45E-CCB79A089444}"/>
              </a:ext>
            </a:extLst>
          </p:cNvPr>
          <p:cNvSpPr txBox="1"/>
          <p:nvPr/>
        </p:nvSpPr>
        <p:spPr>
          <a:xfrm>
            <a:off x="6705600" y="1281033"/>
            <a:ext cx="6122412" cy="265970"/>
          </a:xfrm>
          <a:prstGeom prst="rect">
            <a:avLst/>
          </a:prstGeom>
        </p:spPr>
        <p:txBody>
          <a:bodyPr lIns="0" tIns="0" rIns="0" bIns="0" rtlCol="0" anchor="t">
            <a:spAutoFit/>
          </a:bodyPr>
          <a:lstStyle/>
          <a:p>
            <a:pPr marL="331064" lvl="1" indent="-165532">
              <a:lnSpc>
                <a:spcPts val="2300"/>
              </a:lnSpc>
              <a:buFont typeface="Arial"/>
              <a:buChar char="•"/>
            </a:pPr>
            <a:r>
              <a:rPr lang="en-US" sz="1533" dirty="0" err="1">
                <a:solidFill>
                  <a:srgbClr val="000000"/>
                </a:solidFill>
                <a:latin typeface="Open Sans 1"/>
                <a:ea typeface="Open Sans 1"/>
                <a:cs typeface="Open Sans 1"/>
                <a:sym typeface="Open Sans 1"/>
              </a:rPr>
              <a:t>Kemarau</a:t>
            </a:r>
            <a:endParaRPr lang="en-US" sz="1533" dirty="0">
              <a:solidFill>
                <a:srgbClr val="000000"/>
              </a:solidFill>
              <a:latin typeface="Open Sans 1"/>
              <a:ea typeface="Open Sans 1"/>
              <a:cs typeface="Open Sans 1"/>
              <a:sym typeface="Open Sans 1"/>
            </a:endParaRPr>
          </a:p>
        </p:txBody>
      </p:sp>
      <p:sp>
        <p:nvSpPr>
          <p:cNvPr id="16" name="TextBox 13">
            <a:extLst>
              <a:ext uri="{FF2B5EF4-FFF2-40B4-BE49-F238E27FC236}">
                <a16:creationId xmlns:a16="http://schemas.microsoft.com/office/drawing/2014/main" id="{E875A6FF-526A-B2BE-E9EA-9DDB88694708}"/>
              </a:ext>
            </a:extLst>
          </p:cNvPr>
          <p:cNvSpPr txBox="1"/>
          <p:nvPr/>
        </p:nvSpPr>
        <p:spPr>
          <a:xfrm>
            <a:off x="6944078" y="5452141"/>
            <a:ext cx="4165600" cy="1230722"/>
          </a:xfrm>
          <a:prstGeom prst="rect">
            <a:avLst/>
          </a:prstGeom>
        </p:spPr>
        <p:txBody>
          <a:bodyPr wrap="square" lIns="0" tIns="0" rIns="0" bIns="0" rtlCol="0" anchor="t">
            <a:spAutoFit/>
          </a:bodyPr>
          <a:lstStyle/>
          <a:p>
            <a:pPr marL="331064" lvl="1" indent="-165532">
              <a:buFont typeface="Arial"/>
              <a:buChar char="•"/>
            </a:pPr>
            <a:r>
              <a:rPr lang="en-US" sz="1333" b="1" dirty="0" err="1">
                <a:solidFill>
                  <a:schemeClr val="bg1"/>
                </a:solidFill>
                <a:ea typeface="Open Sans 1" panose="020B0604020202020204" charset="0"/>
                <a:cs typeface="Open Sans 1" panose="020B0604020202020204" charset="0"/>
              </a:rPr>
              <a:t>Saat</a:t>
            </a:r>
            <a:r>
              <a:rPr lang="en-US" sz="1333" b="1" dirty="0">
                <a:solidFill>
                  <a:schemeClr val="bg1"/>
                </a:solidFill>
                <a:ea typeface="Open Sans 1" panose="020B0604020202020204" charset="0"/>
                <a:cs typeface="Open Sans 1" panose="020B0604020202020204" charset="0"/>
              </a:rPr>
              <a:t> </a:t>
            </a:r>
            <a:r>
              <a:rPr lang="en-US" sz="1333" b="1" dirty="0" err="1">
                <a:solidFill>
                  <a:schemeClr val="bg1"/>
                </a:solidFill>
                <a:ea typeface="Open Sans 1" panose="020B0604020202020204" charset="0"/>
                <a:cs typeface="Open Sans 1" panose="020B0604020202020204" charset="0"/>
              </a:rPr>
              <a:t>hujan</a:t>
            </a:r>
            <a:r>
              <a:rPr lang="en-US" sz="1333" b="1" dirty="0">
                <a:solidFill>
                  <a:schemeClr val="bg1"/>
                </a:solidFill>
                <a:ea typeface="Open Sans 1" panose="020B0604020202020204" charset="0"/>
                <a:cs typeface="Open Sans 1" panose="020B0604020202020204" charset="0"/>
              </a:rPr>
              <a:t>, </a:t>
            </a:r>
            <a:r>
              <a:rPr lang="en-US" sz="1333" b="1" dirty="0" err="1">
                <a:solidFill>
                  <a:schemeClr val="bg1"/>
                </a:solidFill>
                <a:ea typeface="Open Sans 1" panose="020B0604020202020204" charset="0"/>
                <a:cs typeface="Open Sans 1" panose="020B0604020202020204" charset="0"/>
              </a:rPr>
              <a:t>perubahan</a:t>
            </a:r>
            <a:r>
              <a:rPr lang="en-US" sz="1333" b="1" dirty="0">
                <a:solidFill>
                  <a:schemeClr val="bg1"/>
                </a:solidFill>
                <a:ea typeface="Open Sans 1" panose="020B0604020202020204" charset="0"/>
                <a:cs typeface="Open Sans 1" panose="020B0604020202020204" charset="0"/>
              </a:rPr>
              <a:t> </a:t>
            </a:r>
            <a:r>
              <a:rPr lang="en-US" sz="1333" b="1" dirty="0" err="1">
                <a:solidFill>
                  <a:schemeClr val="bg1"/>
                </a:solidFill>
                <a:ea typeface="Open Sans 1" panose="020B0604020202020204" charset="0"/>
                <a:cs typeface="Open Sans 1" panose="020B0604020202020204" charset="0"/>
              </a:rPr>
              <a:t>kelembapan</a:t>
            </a:r>
            <a:r>
              <a:rPr lang="en-US" sz="1333" b="1" dirty="0">
                <a:solidFill>
                  <a:schemeClr val="bg1"/>
                </a:solidFill>
                <a:ea typeface="Open Sans 1" panose="020B0604020202020204" charset="0"/>
                <a:cs typeface="Open Sans 1" panose="020B0604020202020204" charset="0"/>
              </a:rPr>
              <a:t> </a:t>
            </a:r>
            <a:r>
              <a:rPr lang="en-US" sz="1333" b="1" dirty="0" err="1">
                <a:solidFill>
                  <a:schemeClr val="bg1"/>
                </a:solidFill>
                <a:ea typeface="Open Sans 1" panose="020B0604020202020204" charset="0"/>
                <a:cs typeface="Open Sans 1" panose="020B0604020202020204" charset="0"/>
              </a:rPr>
              <a:t>tanah</a:t>
            </a:r>
            <a:r>
              <a:rPr lang="en-US" sz="1333" b="1" dirty="0">
                <a:solidFill>
                  <a:schemeClr val="bg1"/>
                </a:solidFill>
                <a:ea typeface="Open Sans 1" panose="020B0604020202020204" charset="0"/>
                <a:cs typeface="Open Sans 1" panose="020B0604020202020204" charset="0"/>
              </a:rPr>
              <a:t> dan </a:t>
            </a:r>
            <a:r>
              <a:rPr lang="en-US" sz="1333" b="1" dirty="0" err="1">
                <a:solidFill>
                  <a:schemeClr val="bg1"/>
                </a:solidFill>
                <a:ea typeface="Open Sans 1" panose="020B0604020202020204" charset="0"/>
                <a:cs typeface="Open Sans 1" panose="020B0604020202020204" charset="0"/>
              </a:rPr>
              <a:t>nutrisi</a:t>
            </a:r>
            <a:r>
              <a:rPr lang="en-US" sz="1333" b="1" dirty="0">
                <a:solidFill>
                  <a:schemeClr val="bg1"/>
                </a:solidFill>
                <a:ea typeface="Open Sans 1" panose="020B0604020202020204" charset="0"/>
                <a:cs typeface="Open Sans 1" panose="020B0604020202020204" charset="0"/>
              </a:rPr>
              <a:t> </a:t>
            </a:r>
            <a:r>
              <a:rPr lang="en-US" sz="1333" b="1" dirty="0" err="1">
                <a:solidFill>
                  <a:schemeClr val="bg1"/>
                </a:solidFill>
                <a:ea typeface="Open Sans 1" panose="020B0604020202020204" charset="0"/>
                <a:cs typeface="Open Sans 1" panose="020B0604020202020204" charset="0"/>
              </a:rPr>
              <a:t>lebih</a:t>
            </a:r>
            <a:r>
              <a:rPr lang="en-US" sz="1333" b="1" dirty="0">
                <a:solidFill>
                  <a:schemeClr val="bg1"/>
                </a:solidFill>
                <a:ea typeface="Open Sans 1" panose="020B0604020202020204" charset="0"/>
                <a:cs typeface="Open Sans 1" panose="020B0604020202020204" charset="0"/>
              </a:rPr>
              <a:t> </a:t>
            </a:r>
            <a:r>
              <a:rPr lang="en-US" sz="1333" b="1" dirty="0" err="1">
                <a:solidFill>
                  <a:schemeClr val="bg1"/>
                </a:solidFill>
                <a:ea typeface="Open Sans 1" panose="020B0604020202020204" charset="0"/>
                <a:cs typeface="Open Sans 1" panose="020B0604020202020204" charset="0"/>
              </a:rPr>
              <a:t>sering</a:t>
            </a:r>
            <a:r>
              <a:rPr lang="en-US" sz="1333" b="1" dirty="0">
                <a:solidFill>
                  <a:schemeClr val="bg1"/>
                </a:solidFill>
                <a:ea typeface="Open Sans 1" panose="020B0604020202020204" charset="0"/>
                <a:cs typeface="Open Sans 1" panose="020B0604020202020204" charset="0"/>
              </a:rPr>
              <a:t> </a:t>
            </a:r>
            <a:r>
              <a:rPr lang="en-US" sz="1333" b="1" dirty="0" err="1">
                <a:solidFill>
                  <a:schemeClr val="bg1"/>
                </a:solidFill>
                <a:ea typeface="Open Sans 1" panose="020B0604020202020204" charset="0"/>
                <a:cs typeface="Open Sans 1" panose="020B0604020202020204" charset="0"/>
              </a:rPr>
              <a:t>terjadi</a:t>
            </a:r>
            <a:r>
              <a:rPr lang="en-US" sz="1333" b="1" dirty="0">
                <a:solidFill>
                  <a:schemeClr val="bg1"/>
                </a:solidFill>
                <a:ea typeface="Open Sans 1" panose="020B0604020202020204" charset="0"/>
                <a:cs typeface="Open Sans 1" panose="020B0604020202020204" charset="0"/>
              </a:rPr>
              <a:t>.</a:t>
            </a:r>
          </a:p>
          <a:p>
            <a:pPr marL="331064" lvl="1" indent="-165532">
              <a:buFont typeface="Arial"/>
              <a:buChar char="•"/>
            </a:pPr>
            <a:r>
              <a:rPr lang="en-US" altLang="en-US" sz="1333" b="1" dirty="0" err="1">
                <a:solidFill>
                  <a:schemeClr val="bg1"/>
                </a:solidFill>
                <a:ea typeface="Open Sans 1" panose="020B0604020202020204" charset="0"/>
                <a:cs typeface="Open Sans 1" panose="020B0604020202020204" charset="0"/>
              </a:rPr>
              <a:t>Akurasi</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meningkat</a:t>
            </a:r>
            <a:r>
              <a:rPr lang="en-US" altLang="en-US" sz="1333" b="1" dirty="0">
                <a:solidFill>
                  <a:schemeClr val="bg1"/>
                </a:solidFill>
                <a:ea typeface="Open Sans 1" panose="020B0604020202020204" charset="0"/>
                <a:cs typeface="Open Sans 1" panose="020B0604020202020204" charset="0"/>
              </a:rPr>
              <a:t> di </a:t>
            </a:r>
            <a:r>
              <a:rPr lang="en-US" altLang="en-US" sz="1333" b="1" dirty="0" err="1">
                <a:solidFill>
                  <a:schemeClr val="bg1"/>
                </a:solidFill>
                <a:ea typeface="Open Sans 1" panose="020B0604020202020204" charset="0"/>
                <a:cs typeface="Open Sans 1" panose="020B0604020202020204" charset="0"/>
              </a:rPr>
              <a:t>minggu</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ketiga</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selama</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musim</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kemarau</a:t>
            </a:r>
            <a:r>
              <a:rPr lang="en-US" altLang="en-US" sz="1333" b="1" dirty="0">
                <a:solidFill>
                  <a:schemeClr val="bg1"/>
                </a:solidFill>
                <a:ea typeface="Open Sans 1" panose="020B0604020202020204" charset="0"/>
                <a:cs typeface="Open Sans 1" panose="020B0604020202020204" charset="0"/>
              </a:rPr>
              <a:t>.</a:t>
            </a:r>
          </a:p>
          <a:p>
            <a:pPr marL="331064" lvl="1" indent="-165532">
              <a:buFont typeface="Arial"/>
              <a:buChar char="•"/>
            </a:pPr>
            <a:r>
              <a:rPr lang="en-US" altLang="en-US" sz="1333" b="1" dirty="0">
                <a:solidFill>
                  <a:schemeClr val="bg1"/>
                </a:solidFill>
                <a:ea typeface="Open Sans 1" panose="020B0604020202020204" charset="0"/>
                <a:cs typeface="Open Sans 1" panose="020B0604020202020204" charset="0"/>
              </a:rPr>
              <a:t>Data </a:t>
            </a:r>
            <a:r>
              <a:rPr lang="en-US" altLang="en-US" sz="1333" b="1" dirty="0" err="1">
                <a:solidFill>
                  <a:schemeClr val="bg1"/>
                </a:solidFill>
                <a:ea typeface="Open Sans 1" panose="020B0604020202020204" charset="0"/>
                <a:cs typeface="Open Sans 1" panose="020B0604020202020204" charset="0"/>
              </a:rPr>
              <a:t>lebih</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stabil</a:t>
            </a:r>
            <a:r>
              <a:rPr lang="en-US" altLang="en-US" sz="1333" b="1" dirty="0">
                <a:solidFill>
                  <a:schemeClr val="bg1"/>
                </a:solidFill>
                <a:ea typeface="Open Sans 1" panose="020B0604020202020204" charset="0"/>
                <a:cs typeface="Open Sans 1" panose="020B0604020202020204" charset="0"/>
              </a:rPr>
              <a:t> dan </a:t>
            </a:r>
            <a:r>
              <a:rPr lang="en-US" altLang="en-US" sz="1333" b="1" dirty="0" err="1">
                <a:solidFill>
                  <a:schemeClr val="bg1"/>
                </a:solidFill>
                <a:ea typeface="Open Sans 1" panose="020B0604020202020204" charset="0"/>
                <a:cs typeface="Open Sans 1" panose="020B0604020202020204" charset="0"/>
              </a:rPr>
              <a:t>kurang</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gangguan</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sehingga</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prediksi</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lebih</a:t>
            </a:r>
            <a:r>
              <a:rPr lang="en-US" altLang="en-US" sz="1333" b="1" dirty="0">
                <a:solidFill>
                  <a:schemeClr val="bg1"/>
                </a:solidFill>
                <a:ea typeface="Open Sans 1" panose="020B0604020202020204" charset="0"/>
                <a:cs typeface="Open Sans 1" panose="020B0604020202020204" charset="0"/>
              </a:rPr>
              <a:t> </a:t>
            </a:r>
            <a:r>
              <a:rPr lang="en-US" altLang="en-US" sz="1333" b="1" dirty="0" err="1">
                <a:solidFill>
                  <a:schemeClr val="bg1"/>
                </a:solidFill>
                <a:ea typeface="Open Sans 1" panose="020B0604020202020204" charset="0"/>
                <a:cs typeface="Open Sans 1" panose="020B0604020202020204" charset="0"/>
              </a:rPr>
              <a:t>akurat</a:t>
            </a:r>
            <a:r>
              <a:rPr lang="en-US" altLang="en-US" sz="1333" b="1" dirty="0">
                <a:solidFill>
                  <a:schemeClr val="bg1"/>
                </a:solidFill>
                <a:ea typeface="Open Sans 1" panose="020B0604020202020204" charset="0"/>
                <a:cs typeface="Open Sans 1" panose="020B0604020202020204" charset="0"/>
              </a:rPr>
              <a:t>. </a:t>
            </a:r>
          </a:p>
        </p:txBody>
      </p:sp>
      <p:pic>
        <p:nvPicPr>
          <p:cNvPr id="9" name="Picture 8">
            <a:extLst>
              <a:ext uri="{FF2B5EF4-FFF2-40B4-BE49-F238E27FC236}">
                <a16:creationId xmlns:a16="http://schemas.microsoft.com/office/drawing/2014/main" id="{0EFF21F8-AF31-A290-914A-5987267E1D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899" y="1493033"/>
            <a:ext cx="6469080" cy="3881448"/>
          </a:xfrm>
          <a:prstGeom prst="rect">
            <a:avLst/>
          </a:prstGeom>
        </p:spPr>
      </p:pic>
      <p:pic>
        <p:nvPicPr>
          <p:cNvPr id="18" name="Picture 17">
            <a:extLst>
              <a:ext uri="{FF2B5EF4-FFF2-40B4-BE49-F238E27FC236}">
                <a16:creationId xmlns:a16="http://schemas.microsoft.com/office/drawing/2014/main" id="{6E2590EC-2DCF-308A-76A2-071E8013EB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556237"/>
            <a:ext cx="6309830" cy="3785898"/>
          </a:xfrm>
          <a:prstGeom prst="rect">
            <a:avLst/>
          </a:prstGeom>
        </p:spPr>
      </p:pic>
      <p:sp>
        <p:nvSpPr>
          <p:cNvPr id="8" name="Title 7">
            <a:extLst>
              <a:ext uri="{FF2B5EF4-FFF2-40B4-BE49-F238E27FC236}">
                <a16:creationId xmlns:a16="http://schemas.microsoft.com/office/drawing/2014/main" id="{8CCDB68C-A5B8-D2B4-A67B-D85D76AC111C}"/>
              </a:ext>
            </a:extLst>
          </p:cNvPr>
          <p:cNvSpPr>
            <a:spLocks noGrp="1"/>
          </p:cNvSpPr>
          <p:nvPr>
            <p:ph type="title"/>
          </p:nvPr>
        </p:nvSpPr>
        <p:spPr>
          <a:xfrm>
            <a:off x="796345" y="435252"/>
            <a:ext cx="11110587" cy="628960"/>
          </a:xfrm>
        </p:spPr>
        <p:txBody>
          <a:bodyPr/>
          <a:lstStyle/>
          <a:p>
            <a:pPr>
              <a:lnSpc>
                <a:spcPts val="2513"/>
              </a:lnSpc>
            </a:pPr>
            <a:r>
              <a:rPr lang="en-US" sz="3600" dirty="0" err="1">
                <a:solidFill>
                  <a:srgbClr val="100F0D"/>
                </a:solidFill>
                <a:latin typeface="Canva Sans Bold"/>
                <a:ea typeface="Canva Sans Bold"/>
                <a:cs typeface="Canva Sans Bold"/>
                <a:sym typeface="Canva Sans Bold"/>
              </a:rPr>
              <a:t>Prediksi</a:t>
            </a:r>
            <a:r>
              <a:rPr lang="en-US" sz="3600" dirty="0">
                <a:solidFill>
                  <a:srgbClr val="100F0D"/>
                </a:solidFill>
                <a:latin typeface="Canva Sans Bold"/>
                <a:ea typeface="Canva Sans Bold"/>
                <a:cs typeface="Canva Sans Bold"/>
                <a:sym typeface="Canva Sans Bold"/>
              </a:rPr>
              <a:t> </a:t>
            </a:r>
            <a:r>
              <a:rPr lang="en-US" sz="3600" dirty="0" err="1">
                <a:solidFill>
                  <a:srgbClr val="100F0D"/>
                </a:solidFill>
                <a:latin typeface="Canva Sans Bold"/>
                <a:ea typeface="Canva Sans Bold"/>
                <a:cs typeface="Canva Sans Bold"/>
                <a:sym typeface="Canva Sans Bold"/>
              </a:rPr>
              <a:t>Pengujian</a:t>
            </a:r>
            <a:r>
              <a:rPr lang="en-US" sz="3600" dirty="0">
                <a:solidFill>
                  <a:srgbClr val="100F0D"/>
                </a:solidFill>
                <a:latin typeface="Canva Sans Bold"/>
                <a:ea typeface="Canva Sans Bold"/>
                <a:cs typeface="Canva Sans Bold"/>
                <a:sym typeface="Canva Sans Bold"/>
              </a:rPr>
              <a:t> Offline </a:t>
            </a:r>
            <a:r>
              <a:rPr lang="en-US" sz="3600" dirty="0" err="1">
                <a:solidFill>
                  <a:srgbClr val="00943C"/>
                </a:solidFill>
                <a:latin typeface="Canva Sans Bold"/>
                <a:ea typeface="Canva Sans Bold"/>
                <a:cs typeface="Canva Sans Bold"/>
                <a:sym typeface="Canva Sans Bold"/>
              </a:rPr>
              <a:t>Akurasi</a:t>
            </a:r>
            <a:r>
              <a:rPr lang="en-US" sz="3600" dirty="0">
                <a:solidFill>
                  <a:srgbClr val="00943C"/>
                </a:solidFill>
                <a:latin typeface="Canva Sans Bold"/>
                <a:ea typeface="Canva Sans Bold"/>
                <a:cs typeface="Canva Sans Bold"/>
                <a:sym typeface="Canva Sans Bold"/>
              </a:rPr>
              <a:t> per </a:t>
            </a:r>
            <a:r>
              <a:rPr lang="en-US" sz="3600" dirty="0" err="1">
                <a:solidFill>
                  <a:srgbClr val="00943C"/>
                </a:solidFill>
                <a:latin typeface="Canva Sans Bold"/>
                <a:ea typeface="Canva Sans Bold"/>
                <a:cs typeface="Canva Sans Bold"/>
                <a:sym typeface="Canva Sans Bold"/>
              </a:rPr>
              <a:t>Minggu</a:t>
            </a:r>
            <a:endParaRPr lang="en-US" sz="3600" dirty="0"/>
          </a:p>
        </p:txBody>
      </p:sp>
    </p:spTree>
    <p:extLst>
      <p:ext uri="{BB962C8B-B14F-4D97-AF65-F5344CB8AC3E}">
        <p14:creationId xmlns:p14="http://schemas.microsoft.com/office/powerpoint/2010/main" val="217729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25715" y="0"/>
            <a:ext cx="6609273" cy="7000081"/>
            <a:chOff x="0" y="0"/>
            <a:chExt cx="2611071" cy="2713793"/>
          </a:xfrm>
        </p:grpSpPr>
        <p:sp>
          <p:nvSpPr>
            <p:cNvPr id="6" name="Freeform 6"/>
            <p:cNvSpPr/>
            <p:nvPr/>
          </p:nvSpPr>
          <p:spPr>
            <a:xfrm>
              <a:off x="0" y="0"/>
              <a:ext cx="2611071" cy="2713792"/>
            </a:xfrm>
            <a:custGeom>
              <a:avLst/>
              <a:gdLst/>
              <a:ahLst/>
              <a:cxnLst/>
              <a:rect l="l" t="t" r="r" b="b"/>
              <a:pathLst>
                <a:path w="2611071" h="2713792">
                  <a:moveTo>
                    <a:pt x="0" y="0"/>
                  </a:moveTo>
                  <a:lnTo>
                    <a:pt x="2611071" y="0"/>
                  </a:lnTo>
                  <a:lnTo>
                    <a:pt x="2611071" y="2713792"/>
                  </a:lnTo>
                  <a:lnTo>
                    <a:pt x="0" y="2713792"/>
                  </a:lnTo>
                  <a:close/>
                </a:path>
              </a:pathLst>
            </a:custGeom>
            <a:solidFill>
              <a:srgbClr val="087555"/>
            </a:solidFill>
          </p:spPr>
        </p:sp>
        <p:sp>
          <p:nvSpPr>
            <p:cNvPr id="7" name="TextBox 7"/>
            <p:cNvSpPr txBox="1"/>
            <p:nvPr/>
          </p:nvSpPr>
          <p:spPr>
            <a:xfrm>
              <a:off x="0" y="38100"/>
              <a:ext cx="2611071" cy="2675693"/>
            </a:xfrm>
            <a:prstGeom prst="rect">
              <a:avLst/>
            </a:prstGeom>
          </p:spPr>
          <p:txBody>
            <a:bodyPr lIns="33867" tIns="33867" rIns="33867" bIns="33867" rtlCol="0" anchor="ctr"/>
            <a:lstStyle/>
            <a:p>
              <a:pPr algn="ctr">
                <a:lnSpc>
                  <a:spcPts val="1533"/>
                </a:lnSpc>
              </a:pPr>
              <a:endParaRPr sz="1200"/>
            </a:p>
          </p:txBody>
        </p:sp>
      </p:grpSp>
      <p:sp>
        <p:nvSpPr>
          <p:cNvPr id="8" name="Freeform 8"/>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1437112" y="109977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a:off x="242488" y="6282517"/>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3845793" y="621128"/>
            <a:ext cx="2667800" cy="2667800"/>
          </a:xfrm>
          <a:custGeom>
            <a:avLst/>
            <a:gdLst/>
            <a:ahLst/>
            <a:cxnLst/>
            <a:rect l="l" t="t" r="r" b="b"/>
            <a:pathLst>
              <a:path w="4001700" h="4001700">
                <a:moveTo>
                  <a:pt x="0" y="0"/>
                </a:moveTo>
                <a:lnTo>
                  <a:pt x="4001700" y="0"/>
                </a:lnTo>
                <a:lnTo>
                  <a:pt x="4001700" y="4001700"/>
                </a:lnTo>
                <a:lnTo>
                  <a:pt x="0" y="4001700"/>
                </a:lnTo>
                <a:lnTo>
                  <a:pt x="0" y="0"/>
                </a:lnTo>
                <a:close/>
              </a:path>
            </a:pathLst>
          </a:custGeom>
          <a:blipFill>
            <a:blip r:embed="rId9">
              <a:alphaModFix amt="43000"/>
              <a:extLst>
                <a:ext uri="{96DAC541-7B7A-43D3-8B79-37D633B846F1}">
                  <asvg:svgBlip xmlns:asvg="http://schemas.microsoft.com/office/drawing/2016/SVG/main" r:embed="rId10"/>
                </a:ext>
              </a:extLst>
            </a:blip>
            <a:stretch>
              <a:fillRect/>
            </a:stretch>
          </a:blipFill>
        </p:spPr>
      </p:sp>
      <p:grpSp>
        <p:nvGrpSpPr>
          <p:cNvPr id="12" name="Group 12"/>
          <p:cNvGrpSpPr/>
          <p:nvPr/>
        </p:nvGrpSpPr>
        <p:grpSpPr>
          <a:xfrm>
            <a:off x="1374392" y="2504527"/>
            <a:ext cx="4236238" cy="423623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21961"/>
              </a:srgbClr>
            </a:solidFill>
          </p:spPr>
        </p:sp>
        <p:sp>
          <p:nvSpPr>
            <p:cNvPr id="14" name="TextBox 1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5" name="Freeform 15"/>
          <p:cNvSpPr/>
          <p:nvPr/>
        </p:nvSpPr>
        <p:spPr>
          <a:xfrm>
            <a:off x="372419" y="1279206"/>
            <a:ext cx="430505" cy="430505"/>
          </a:xfrm>
          <a:custGeom>
            <a:avLst/>
            <a:gdLst/>
            <a:ahLst/>
            <a:cxnLst/>
            <a:rect l="l" t="t" r="r" b="b"/>
            <a:pathLst>
              <a:path w="645758" h="645758">
                <a:moveTo>
                  <a:pt x="0" y="0"/>
                </a:moveTo>
                <a:lnTo>
                  <a:pt x="645759" y="0"/>
                </a:lnTo>
                <a:lnTo>
                  <a:pt x="645759" y="645759"/>
                </a:lnTo>
                <a:lnTo>
                  <a:pt x="0" y="6457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8564619" y="1049201"/>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8" name="TextBox 18"/>
          <p:cNvSpPr txBox="1"/>
          <p:nvPr/>
        </p:nvSpPr>
        <p:spPr>
          <a:xfrm>
            <a:off x="969072" y="733106"/>
            <a:ext cx="5341339" cy="1128514"/>
          </a:xfrm>
          <a:prstGeom prst="rect">
            <a:avLst/>
          </a:prstGeom>
        </p:spPr>
        <p:txBody>
          <a:bodyPr lIns="0" tIns="0" rIns="0" bIns="0" rtlCol="0" anchor="t">
            <a:spAutoFit/>
          </a:bodyPr>
          <a:lstStyle/>
          <a:p>
            <a:pPr>
              <a:lnSpc>
                <a:spcPts val="4400"/>
              </a:lnSpc>
            </a:pPr>
            <a:r>
              <a:rPr lang="en-US" sz="4000">
                <a:solidFill>
                  <a:srgbClr val="FFFFFF"/>
                </a:solidFill>
                <a:latin typeface="Canva Sans Bold"/>
                <a:ea typeface="Canva Sans Bold"/>
                <a:cs typeface="Canva Sans Bold"/>
                <a:sym typeface="Canva Sans Bold"/>
              </a:rPr>
              <a:t>Range Nilai Hasil Estimasi</a:t>
            </a:r>
          </a:p>
        </p:txBody>
      </p:sp>
      <p:sp>
        <p:nvSpPr>
          <p:cNvPr id="19" name="TextBox 19"/>
          <p:cNvSpPr txBox="1"/>
          <p:nvPr/>
        </p:nvSpPr>
        <p:spPr>
          <a:xfrm>
            <a:off x="7615462" y="1930315"/>
            <a:ext cx="4006402" cy="560923"/>
          </a:xfrm>
          <a:prstGeom prst="rect">
            <a:avLst/>
          </a:prstGeom>
        </p:spPr>
        <p:txBody>
          <a:bodyPr lIns="0" tIns="0" rIns="0" bIns="0" rtlCol="0" anchor="t">
            <a:spAutoFit/>
          </a:bodyPr>
          <a:lstStyle/>
          <a:p>
            <a:pPr>
              <a:lnSpc>
                <a:spcPts val="2300"/>
              </a:lnSpc>
            </a:pPr>
            <a:r>
              <a:rPr lang="en-US" sz="1533" dirty="0">
                <a:solidFill>
                  <a:srgbClr val="000000"/>
                </a:solidFill>
                <a:latin typeface="Open Sans 1"/>
                <a:ea typeface="Open Sans 1"/>
                <a:cs typeface="Open Sans 1"/>
                <a:sym typeface="Open Sans 1"/>
              </a:rPr>
              <a:t>Model </a:t>
            </a:r>
            <a:r>
              <a:rPr lang="en-US" sz="1533" dirty="0" err="1">
                <a:solidFill>
                  <a:srgbClr val="000000"/>
                </a:solidFill>
                <a:latin typeface="Open Sans 1"/>
                <a:ea typeface="Open Sans 1"/>
                <a:cs typeface="Open Sans 1"/>
                <a:sym typeface="Open Sans 1"/>
              </a:rPr>
              <a:t>mampu</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memprediksi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dengan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akurasi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baik</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dalam</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kedua</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kondisi</a:t>
            </a:r>
            <a:r>
              <a:rPr lang="en-US" sz="1533" dirty="0">
                <a:solidFill>
                  <a:srgbClr val="000000"/>
                </a:solidFill>
                <a:latin typeface="Open Sans 1"/>
                <a:ea typeface="Open Sans 1"/>
                <a:cs typeface="Open Sans 1"/>
                <a:sym typeface="Open Sans 1"/>
              </a:rPr>
              <a:t>.</a:t>
            </a:r>
          </a:p>
        </p:txBody>
      </p:sp>
      <p:sp>
        <p:nvSpPr>
          <p:cNvPr id="20" name="TextBox 20"/>
          <p:cNvSpPr txBox="1"/>
          <p:nvPr/>
        </p:nvSpPr>
        <p:spPr>
          <a:xfrm>
            <a:off x="7602881" y="2978717"/>
            <a:ext cx="3975691" cy="560923"/>
          </a:xfrm>
          <a:prstGeom prst="rect">
            <a:avLst/>
          </a:prstGeom>
        </p:spPr>
        <p:txBody>
          <a:bodyPr lIns="0" tIns="0" rIns="0" bIns="0" rtlCol="0" anchor="t">
            <a:spAutoFit/>
          </a:bodyPr>
          <a:lstStyle/>
          <a:p>
            <a:pPr>
              <a:lnSpc>
                <a:spcPts val="2300"/>
              </a:lnSpc>
            </a:pPr>
            <a:r>
              <a:rPr lang="en-US" sz="1533">
                <a:solidFill>
                  <a:srgbClr val="100F0D"/>
                </a:solidFill>
                <a:latin typeface="Open Sans 1"/>
                <a:ea typeface="Open Sans 1"/>
                <a:cs typeface="Open Sans 1"/>
                <a:sym typeface="Open Sans 1"/>
              </a:rPr>
              <a:t>Terdapat perbedaan nilai prediksi akibat variasi kondisi lingkungan.</a:t>
            </a:r>
          </a:p>
        </p:txBody>
      </p:sp>
      <p:grpSp>
        <p:nvGrpSpPr>
          <p:cNvPr id="21" name="Group 21"/>
          <p:cNvGrpSpPr/>
          <p:nvPr/>
        </p:nvGrpSpPr>
        <p:grpSpPr>
          <a:xfrm>
            <a:off x="6804998" y="1955028"/>
            <a:ext cx="565252" cy="56525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23" name="TextBox 23"/>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4" name="Group 24"/>
          <p:cNvGrpSpPr/>
          <p:nvPr/>
        </p:nvGrpSpPr>
        <p:grpSpPr>
          <a:xfrm>
            <a:off x="6804998" y="3003431"/>
            <a:ext cx="565252" cy="56525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26" name="TextBox 2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7" name="Group 27"/>
          <p:cNvGrpSpPr/>
          <p:nvPr/>
        </p:nvGrpSpPr>
        <p:grpSpPr>
          <a:xfrm>
            <a:off x="6804998" y="4127483"/>
            <a:ext cx="565252" cy="56525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29" name="TextBox 29"/>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30" name="Group 30"/>
          <p:cNvGrpSpPr/>
          <p:nvPr/>
        </p:nvGrpSpPr>
        <p:grpSpPr>
          <a:xfrm>
            <a:off x="6804998" y="5251535"/>
            <a:ext cx="565252" cy="56525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32" name="TextBox 32"/>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33" name="TextBox 33"/>
          <p:cNvSpPr txBox="1"/>
          <p:nvPr/>
        </p:nvSpPr>
        <p:spPr>
          <a:xfrm>
            <a:off x="6987473" y="1977349"/>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1</a:t>
            </a:r>
          </a:p>
        </p:txBody>
      </p:sp>
      <p:sp>
        <p:nvSpPr>
          <p:cNvPr id="34" name="TextBox 34"/>
          <p:cNvSpPr txBox="1"/>
          <p:nvPr/>
        </p:nvSpPr>
        <p:spPr>
          <a:xfrm>
            <a:off x="6980309" y="3008255"/>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2</a:t>
            </a:r>
          </a:p>
        </p:txBody>
      </p:sp>
      <p:sp>
        <p:nvSpPr>
          <p:cNvPr id="35" name="TextBox 35"/>
          <p:cNvSpPr txBox="1"/>
          <p:nvPr/>
        </p:nvSpPr>
        <p:spPr>
          <a:xfrm>
            <a:off x="6987473" y="4149804"/>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3</a:t>
            </a:r>
          </a:p>
        </p:txBody>
      </p:sp>
      <p:sp>
        <p:nvSpPr>
          <p:cNvPr id="36" name="TextBox 36"/>
          <p:cNvSpPr txBox="1"/>
          <p:nvPr/>
        </p:nvSpPr>
        <p:spPr>
          <a:xfrm>
            <a:off x="6980309" y="5256359"/>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4</a:t>
            </a:r>
          </a:p>
        </p:txBody>
      </p:sp>
      <p:sp>
        <p:nvSpPr>
          <p:cNvPr id="37" name="TextBox 37"/>
          <p:cNvSpPr txBox="1"/>
          <p:nvPr/>
        </p:nvSpPr>
        <p:spPr>
          <a:xfrm>
            <a:off x="7615462" y="5166927"/>
            <a:ext cx="4291470" cy="855875"/>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Faktor eksternal seperti curah hujan tidak teratur dan variasi kelembaban tanah lebih besar dibandingkan kondisi kemarau yang lebih stabil.</a:t>
            </a:r>
          </a:p>
        </p:txBody>
      </p:sp>
      <p:sp>
        <p:nvSpPr>
          <p:cNvPr id="38" name="TextBox 38"/>
          <p:cNvSpPr txBox="1"/>
          <p:nvPr/>
        </p:nvSpPr>
        <p:spPr>
          <a:xfrm>
            <a:off x="7615462" y="4102769"/>
            <a:ext cx="4006402" cy="560923"/>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Variasi kondisi hujan menyebabkan penurunan akurasi prediksi.</a:t>
            </a:r>
          </a:p>
        </p:txBody>
      </p:sp>
      <p:graphicFrame>
        <p:nvGraphicFramePr>
          <p:cNvPr id="39" name="Table 39"/>
          <p:cNvGraphicFramePr>
            <a:graphicFrameLocks noGrp="1"/>
          </p:cNvGraphicFramePr>
          <p:nvPr/>
        </p:nvGraphicFramePr>
        <p:xfrm>
          <a:off x="969072" y="2020239"/>
          <a:ext cx="4419702" cy="2316988"/>
        </p:xfrm>
        <a:graphic>
          <a:graphicData uri="http://schemas.openxmlformats.org/drawingml/2006/table">
            <a:tbl>
              <a:tblPr/>
              <a:tblGrid>
                <a:gridCol w="2209851">
                  <a:extLst>
                    <a:ext uri="{9D8B030D-6E8A-4147-A177-3AD203B41FA5}">
                      <a16:colId xmlns:a16="http://schemas.microsoft.com/office/drawing/2014/main" val="20000"/>
                    </a:ext>
                  </a:extLst>
                </a:gridCol>
                <a:gridCol w="2209851">
                  <a:extLst>
                    <a:ext uri="{9D8B030D-6E8A-4147-A177-3AD203B41FA5}">
                      <a16:colId xmlns:a16="http://schemas.microsoft.com/office/drawing/2014/main" val="20001"/>
                    </a:ext>
                  </a:extLst>
                </a:gridCol>
              </a:tblGrid>
              <a:tr h="579247">
                <a:tc>
                  <a:txBody>
                    <a:bodyPr/>
                    <a:lstStyle/>
                    <a:p>
                      <a:pPr algn="ctr">
                        <a:lnSpc>
                          <a:spcPts val="3150"/>
                        </a:lnSpc>
                        <a:defRPr/>
                      </a:pPr>
                      <a:r>
                        <a:rPr lang="en-US" sz="1500">
                          <a:solidFill>
                            <a:srgbClr val="FFFFFF"/>
                          </a:solidFill>
                          <a:latin typeface="Comfortaa Bold"/>
                          <a:ea typeface="Comfortaa Bold"/>
                          <a:cs typeface="Comfortaa Bold"/>
                          <a:sym typeface="Comfortaa Bold"/>
                        </a:rPr>
                        <a:t>Nutrisi (Hujan)</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PPM (mg/L)</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579247">
                <a:tc>
                  <a:txBody>
                    <a:bodyPr/>
                    <a:lstStyle/>
                    <a:p>
                      <a:pPr algn="ctr">
                        <a:lnSpc>
                          <a:spcPts val="2730"/>
                        </a:lnSpc>
                        <a:defRPr/>
                      </a:pPr>
                      <a:r>
                        <a:rPr lang="en-US" sz="1300">
                          <a:solidFill>
                            <a:srgbClr val="FFFFFF"/>
                          </a:solidFill>
                          <a:latin typeface="Comfortaa Bold"/>
                          <a:ea typeface="Comfortaa Bold"/>
                          <a:cs typeface="Comfortaa Bold"/>
                          <a:sym typeface="Comfortaa Bold"/>
                        </a:rPr>
                        <a:t>Natrium (N)</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42.8 – 53.4</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1"/>
                  </a:ext>
                </a:extLst>
              </a:tr>
              <a:tr h="579247">
                <a:tc>
                  <a:txBody>
                    <a:bodyPr/>
                    <a:lstStyle/>
                    <a:p>
                      <a:pPr algn="ctr">
                        <a:lnSpc>
                          <a:spcPts val="2730"/>
                        </a:lnSpc>
                        <a:defRPr/>
                      </a:pPr>
                      <a:r>
                        <a:rPr lang="en-US" sz="1300">
                          <a:solidFill>
                            <a:srgbClr val="FFFFFF"/>
                          </a:solidFill>
                          <a:latin typeface="Comfortaa Bold"/>
                          <a:ea typeface="Comfortaa Bold"/>
                          <a:cs typeface="Comfortaa Bold"/>
                          <a:sym typeface="Comfortaa Bold"/>
                        </a:rPr>
                        <a:t>Fosfor (P)</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15.7 – 20.3</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2"/>
                  </a:ext>
                </a:extLst>
              </a:tr>
              <a:tr h="579247">
                <a:tc>
                  <a:txBody>
                    <a:bodyPr/>
                    <a:lstStyle/>
                    <a:p>
                      <a:pPr algn="ctr">
                        <a:lnSpc>
                          <a:spcPts val="2730"/>
                        </a:lnSpc>
                        <a:defRPr/>
                      </a:pPr>
                      <a:r>
                        <a:rPr lang="en-US" sz="1300">
                          <a:solidFill>
                            <a:srgbClr val="FFFFFF"/>
                          </a:solidFill>
                          <a:latin typeface="Comfortaa Bold"/>
                          <a:ea typeface="Comfortaa Bold"/>
                          <a:cs typeface="Comfortaa Bold"/>
                          <a:sym typeface="Comfortaa Bold"/>
                        </a:rPr>
                        <a:t>Kalium (K)</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20 – 24.5</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3"/>
                  </a:ext>
                </a:extLst>
              </a:tr>
            </a:tbl>
          </a:graphicData>
        </a:graphic>
      </p:graphicFrame>
      <p:graphicFrame>
        <p:nvGraphicFramePr>
          <p:cNvPr id="40" name="Table 40"/>
          <p:cNvGraphicFramePr>
            <a:graphicFrameLocks noGrp="1"/>
          </p:cNvGraphicFramePr>
          <p:nvPr/>
        </p:nvGraphicFramePr>
        <p:xfrm>
          <a:off x="969072" y="4559479"/>
          <a:ext cx="4419702" cy="2316988"/>
        </p:xfrm>
        <a:graphic>
          <a:graphicData uri="http://schemas.openxmlformats.org/drawingml/2006/table">
            <a:tbl>
              <a:tblPr/>
              <a:tblGrid>
                <a:gridCol w="2209851">
                  <a:extLst>
                    <a:ext uri="{9D8B030D-6E8A-4147-A177-3AD203B41FA5}">
                      <a16:colId xmlns:a16="http://schemas.microsoft.com/office/drawing/2014/main" val="20000"/>
                    </a:ext>
                  </a:extLst>
                </a:gridCol>
                <a:gridCol w="2209851">
                  <a:extLst>
                    <a:ext uri="{9D8B030D-6E8A-4147-A177-3AD203B41FA5}">
                      <a16:colId xmlns:a16="http://schemas.microsoft.com/office/drawing/2014/main" val="20001"/>
                    </a:ext>
                  </a:extLst>
                </a:gridCol>
              </a:tblGrid>
              <a:tr h="579247">
                <a:tc>
                  <a:txBody>
                    <a:bodyPr/>
                    <a:lstStyle/>
                    <a:p>
                      <a:pPr algn="ctr">
                        <a:lnSpc>
                          <a:spcPts val="3150"/>
                        </a:lnSpc>
                        <a:defRPr/>
                      </a:pPr>
                      <a:r>
                        <a:rPr lang="en-US" sz="1500">
                          <a:solidFill>
                            <a:srgbClr val="FFFFFF"/>
                          </a:solidFill>
                          <a:latin typeface="Comfortaa Bold"/>
                          <a:ea typeface="Comfortaa Bold"/>
                          <a:cs typeface="Comfortaa Bold"/>
                          <a:sym typeface="Comfortaa Bold"/>
                        </a:rPr>
                        <a:t>Nutrisi (Kemarau)</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PPM (mg/L)</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579247">
                <a:tc>
                  <a:txBody>
                    <a:bodyPr/>
                    <a:lstStyle/>
                    <a:p>
                      <a:pPr algn="ctr">
                        <a:lnSpc>
                          <a:spcPts val="2730"/>
                        </a:lnSpc>
                        <a:defRPr/>
                      </a:pPr>
                      <a:r>
                        <a:rPr lang="en-US" sz="1300">
                          <a:solidFill>
                            <a:srgbClr val="FFFFFF"/>
                          </a:solidFill>
                          <a:latin typeface="Comfortaa Bold"/>
                          <a:ea typeface="Comfortaa Bold"/>
                          <a:cs typeface="Comfortaa Bold"/>
                          <a:sym typeface="Comfortaa Bold"/>
                        </a:rPr>
                        <a:t>Natrium (N)</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82 - 181</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1"/>
                  </a:ext>
                </a:extLst>
              </a:tr>
              <a:tr h="579247">
                <a:tc>
                  <a:txBody>
                    <a:bodyPr/>
                    <a:lstStyle/>
                    <a:p>
                      <a:pPr algn="ctr">
                        <a:lnSpc>
                          <a:spcPts val="2730"/>
                        </a:lnSpc>
                        <a:defRPr/>
                      </a:pPr>
                      <a:r>
                        <a:rPr lang="en-US" sz="1300">
                          <a:solidFill>
                            <a:srgbClr val="FFFFFF"/>
                          </a:solidFill>
                          <a:latin typeface="Comfortaa Bold"/>
                          <a:ea typeface="Comfortaa Bold"/>
                          <a:cs typeface="Comfortaa Bold"/>
                          <a:sym typeface="Comfortaa Bold"/>
                        </a:rPr>
                        <a:t>Fosfor (P)</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24 - 61</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2"/>
                  </a:ext>
                </a:extLst>
              </a:tr>
              <a:tr h="579247">
                <a:tc>
                  <a:txBody>
                    <a:bodyPr/>
                    <a:lstStyle/>
                    <a:p>
                      <a:pPr algn="ctr">
                        <a:lnSpc>
                          <a:spcPts val="2730"/>
                        </a:lnSpc>
                        <a:defRPr/>
                      </a:pPr>
                      <a:r>
                        <a:rPr lang="en-US" sz="1300">
                          <a:solidFill>
                            <a:srgbClr val="FFFFFF"/>
                          </a:solidFill>
                          <a:latin typeface="Comfortaa Bold"/>
                          <a:ea typeface="Comfortaa Bold"/>
                          <a:cs typeface="Comfortaa Bold"/>
                          <a:sym typeface="Comfortaa Bold"/>
                        </a:rPr>
                        <a:t>Kalium (K)</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86 - 188</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4451" y="1003921"/>
            <a:ext cx="5987804" cy="6057720"/>
            <a:chOff x="0" y="0"/>
            <a:chExt cx="2365552" cy="2709333"/>
          </a:xfrm>
        </p:grpSpPr>
        <p:sp>
          <p:nvSpPr>
            <p:cNvPr id="6" name="Freeform 6"/>
            <p:cNvSpPr/>
            <p:nvPr/>
          </p:nvSpPr>
          <p:spPr>
            <a:xfrm>
              <a:off x="0" y="0"/>
              <a:ext cx="2365552" cy="2709333"/>
            </a:xfrm>
            <a:custGeom>
              <a:avLst/>
              <a:gdLst/>
              <a:ahLst/>
              <a:cxnLst/>
              <a:rect l="l" t="t" r="r" b="b"/>
              <a:pathLst>
                <a:path w="2365552" h="2709333">
                  <a:moveTo>
                    <a:pt x="0" y="0"/>
                  </a:moveTo>
                  <a:lnTo>
                    <a:pt x="2365552" y="0"/>
                  </a:lnTo>
                  <a:lnTo>
                    <a:pt x="2365552" y="2709333"/>
                  </a:lnTo>
                  <a:lnTo>
                    <a:pt x="0" y="2709333"/>
                  </a:lnTo>
                  <a:close/>
                </a:path>
              </a:pathLst>
            </a:custGeom>
            <a:solidFill>
              <a:srgbClr val="FFFFFF"/>
            </a:solidFill>
          </p:spPr>
        </p:sp>
        <p:sp>
          <p:nvSpPr>
            <p:cNvPr id="7" name="TextBox 7"/>
            <p:cNvSpPr txBox="1"/>
            <p:nvPr/>
          </p:nvSpPr>
          <p:spPr>
            <a:xfrm>
              <a:off x="0" y="38100"/>
              <a:ext cx="2365552" cy="2671233"/>
            </a:xfrm>
            <a:prstGeom prst="rect">
              <a:avLst/>
            </a:prstGeom>
          </p:spPr>
          <p:txBody>
            <a:bodyPr lIns="33867" tIns="33867" rIns="33867" bIns="33867" rtlCol="0" anchor="ctr"/>
            <a:lstStyle/>
            <a:p>
              <a:pPr algn="ctr">
                <a:lnSpc>
                  <a:spcPts val="1533"/>
                </a:lnSpc>
              </a:pPr>
              <a:endParaRPr sz="1200"/>
            </a:p>
          </p:txBody>
        </p:sp>
      </p:grpSp>
      <p:sp>
        <p:nvSpPr>
          <p:cNvPr id="34" name="Rectangle 33">
            <a:extLst>
              <a:ext uri="{FF2B5EF4-FFF2-40B4-BE49-F238E27FC236}">
                <a16:creationId xmlns:a16="http://schemas.microsoft.com/office/drawing/2014/main" id="{D41BB175-085A-AB11-37AF-439E06D2DD0E}"/>
              </a:ext>
            </a:extLst>
          </p:cNvPr>
          <p:cNvSpPr/>
          <p:nvPr/>
        </p:nvSpPr>
        <p:spPr>
          <a:xfrm>
            <a:off x="5861487" y="1074651"/>
            <a:ext cx="6140897" cy="5511411"/>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a:off x="3068062" y="-1631446"/>
            <a:ext cx="6695851" cy="6695851"/>
          </a:xfrm>
          <a:custGeom>
            <a:avLst/>
            <a:gdLst/>
            <a:ahLst/>
            <a:cxnLst/>
            <a:rect l="l" t="t" r="r" b="b"/>
            <a:pathLst>
              <a:path w="10043777" h="10043777">
                <a:moveTo>
                  <a:pt x="0" y="0"/>
                </a:moveTo>
                <a:lnTo>
                  <a:pt x="10043777" y="0"/>
                </a:lnTo>
                <a:lnTo>
                  <a:pt x="10043777" y="10043777"/>
                </a:lnTo>
                <a:lnTo>
                  <a:pt x="0" y="10043777"/>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5631339" y="2303422"/>
            <a:ext cx="712930" cy="71293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1" name="TextBox 11"/>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2" name="Group 12"/>
          <p:cNvGrpSpPr/>
          <p:nvPr/>
        </p:nvGrpSpPr>
        <p:grpSpPr>
          <a:xfrm>
            <a:off x="5631339" y="3982966"/>
            <a:ext cx="712930" cy="71293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4" name="TextBox 1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5" name="Group 15"/>
          <p:cNvGrpSpPr/>
          <p:nvPr/>
        </p:nvGrpSpPr>
        <p:grpSpPr>
          <a:xfrm>
            <a:off x="5631339" y="5674345"/>
            <a:ext cx="712930" cy="71293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7" name="TextBox 17"/>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8" name="Freeform 18"/>
          <p:cNvSpPr/>
          <p:nvPr/>
        </p:nvSpPr>
        <p:spPr>
          <a:xfrm rot="-10800000">
            <a:off x="5852450" y="1191101"/>
            <a:ext cx="661614" cy="434259"/>
          </a:xfrm>
          <a:custGeom>
            <a:avLst/>
            <a:gdLst/>
            <a:ahLst/>
            <a:cxnLst/>
            <a:rect l="l" t="t" r="r" b="b"/>
            <a:pathLst>
              <a:path w="992421" h="651389">
                <a:moveTo>
                  <a:pt x="0" y="0"/>
                </a:moveTo>
                <a:lnTo>
                  <a:pt x="992421" y="0"/>
                </a:lnTo>
                <a:lnTo>
                  <a:pt x="992421" y="651389"/>
                </a:lnTo>
                <a:lnTo>
                  <a:pt x="0" y="6513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427528" y="1249754"/>
            <a:ext cx="5794363" cy="597536"/>
          </a:xfrm>
          <a:prstGeom prst="rect">
            <a:avLst/>
          </a:prstGeom>
        </p:spPr>
        <p:txBody>
          <a:bodyPr lIns="0" tIns="0" rIns="0" bIns="0" rtlCol="0" anchor="t">
            <a:spAutoFit/>
          </a:bodyPr>
          <a:lstStyle/>
          <a:p>
            <a:pPr>
              <a:lnSpc>
                <a:spcPts val="5133"/>
              </a:lnSpc>
            </a:pPr>
            <a:r>
              <a:rPr lang="en-US" sz="3666">
                <a:solidFill>
                  <a:srgbClr val="000000"/>
                </a:solidFill>
                <a:latin typeface="Canva Sans Bold"/>
                <a:ea typeface="Canva Sans Bold"/>
                <a:cs typeface="Canva Sans Bold"/>
                <a:sym typeface="Canva Sans Bold"/>
              </a:rPr>
              <a:t>Rumusan Masalah</a:t>
            </a:r>
          </a:p>
        </p:txBody>
      </p:sp>
      <p:sp>
        <p:nvSpPr>
          <p:cNvPr id="20" name="TextBox 20"/>
          <p:cNvSpPr txBox="1"/>
          <p:nvPr/>
        </p:nvSpPr>
        <p:spPr>
          <a:xfrm>
            <a:off x="6866731" y="2358895"/>
            <a:ext cx="4559590" cy="560666"/>
          </a:xfrm>
          <a:prstGeom prst="rect">
            <a:avLst/>
          </a:prstGeom>
        </p:spPr>
        <p:txBody>
          <a:bodyPr lIns="0" tIns="0" rIns="0" bIns="0" rtlCol="0" anchor="t">
            <a:spAutoFit/>
          </a:bodyPr>
          <a:lstStyle/>
          <a:p>
            <a:pPr>
              <a:lnSpc>
                <a:spcPts val="2300"/>
              </a:lnSpc>
            </a:pPr>
            <a:r>
              <a:rPr lang="en-US" sz="1533" dirty="0">
                <a:solidFill>
                  <a:srgbClr val="FFFFFF"/>
                </a:solidFill>
                <a:latin typeface="Open Sans 1"/>
                <a:ea typeface="Open Sans 1"/>
                <a:cs typeface="Open Sans 1"/>
                <a:sym typeface="Open Sans 1"/>
              </a:rPr>
              <a:t>Wilayah </a:t>
            </a:r>
            <a:r>
              <a:rPr lang="en-US" sz="1533" dirty="0" err="1">
                <a:solidFill>
                  <a:srgbClr val="FFFFFF"/>
                </a:solidFill>
                <a:latin typeface="Open Sans 1"/>
                <a:ea typeface="Open Sans 1"/>
                <a:cs typeface="Open Sans 1"/>
                <a:sym typeface="Open Sans 1"/>
              </a:rPr>
              <a:t>pertanian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terdiri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dari</a:t>
            </a:r>
            <a:r>
              <a:rPr lang="en-US" sz="1533" dirty="0">
                <a:solidFill>
                  <a:srgbClr val="FFFFFF"/>
                </a:solidFill>
                <a:latin typeface="Open Sans 1"/>
                <a:ea typeface="Open Sans 1"/>
                <a:cs typeface="Open Sans 1"/>
                <a:sym typeface="Open Sans 1"/>
              </a:rPr>
              <a:t> 12 polybag yang </a:t>
            </a:r>
            <a:r>
              <a:rPr lang="en-US" sz="1533" dirty="0" err="1">
                <a:solidFill>
                  <a:srgbClr val="FFFFFF"/>
                </a:solidFill>
                <a:latin typeface="Open Sans 1"/>
                <a:ea typeface="Open Sans 1"/>
                <a:cs typeface="Open Sans 1"/>
                <a:sym typeface="Open Sans 1"/>
              </a:rPr>
              <a:t>menggunakan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sistem</a:t>
            </a:r>
            <a:r>
              <a:rPr lang="en-US" sz="1533" dirty="0">
                <a:solidFill>
                  <a:srgbClr val="FFFFFF"/>
                </a:solidFill>
                <a:latin typeface="Open Sans 1"/>
                <a:ea typeface="Open Sans 1"/>
                <a:cs typeface="Open Sans 1"/>
                <a:sym typeface="Open Sans 1"/>
              </a:rPr>
              <a:t> AI</a:t>
            </a:r>
          </a:p>
        </p:txBody>
      </p:sp>
      <p:sp>
        <p:nvSpPr>
          <p:cNvPr id="22" name="TextBox 22"/>
          <p:cNvSpPr txBox="1"/>
          <p:nvPr/>
        </p:nvSpPr>
        <p:spPr>
          <a:xfrm>
            <a:off x="485203" y="2005979"/>
            <a:ext cx="4820493" cy="3274230"/>
          </a:xfrm>
          <a:prstGeom prst="rect">
            <a:avLst/>
          </a:prstGeom>
        </p:spPr>
        <p:txBody>
          <a:bodyPr lIns="0" tIns="0" rIns="0" bIns="0" rtlCol="0" anchor="t">
            <a:spAutoFit/>
          </a:bodyPr>
          <a:lstStyle/>
          <a:p>
            <a:pPr marR="0" lvl="0" algn="just">
              <a:lnSpc>
                <a:spcPct val="150000"/>
              </a:lnSpc>
              <a:spcBef>
                <a:spcPts val="0"/>
              </a:spcBef>
              <a:spcAft>
                <a:spcPts val="0"/>
              </a:spcAft>
              <a:buClr>
                <a:srgbClr val="000000"/>
              </a:buClr>
              <a:buSzPts val="1200"/>
            </a:pPr>
            <a:r>
              <a:rPr lang="en-US" sz="1800" dirty="0" err="1">
                <a:effectLst/>
                <a:latin typeface="Times New Roman" panose="02020603050405020304" pitchFamily="18" charset="0"/>
                <a:ea typeface="Times New Roman" panose="02020603050405020304" pitchFamily="18" charset="0"/>
              </a:rPr>
              <a:t>Bagaimana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mengembangkan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sistem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pemantauan</a:t>
            </a:r>
            <a:r>
              <a:rPr lang="en-US" sz="1800" dirty="0">
                <a:effectLst/>
                <a:latin typeface="Times New Roman" panose="02020603050405020304" pitchFamily="18" charset="0"/>
                <a:ea typeface="Times New Roman" panose="02020603050405020304" pitchFamily="18" charset="0"/>
              </a:rPr>
              <a:t> dan </a:t>
            </a:r>
            <a:r>
              <a:rPr lang="en-US" sz="1800" dirty="0" err="1">
                <a:effectLst/>
                <a:latin typeface="Times New Roman" panose="02020603050405020304" pitchFamily="18" charset="0"/>
                <a:ea typeface="Times New Roman" panose="02020603050405020304" pitchFamily="18" charset="0"/>
              </a:rPr>
              <a:t>pemberian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nutrisi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otomatis</a:t>
            </a:r>
            <a:r>
              <a:rPr lang="en-US" sz="1800" dirty="0">
                <a:effectLst/>
                <a:latin typeface="Times New Roman" panose="02020603050405020304" pitchFamily="18" charset="0"/>
                <a:ea typeface="Times New Roman" panose="02020603050405020304" pitchFamily="18" charset="0"/>
              </a:rPr>
              <a:t> yang </a:t>
            </a:r>
            <a:r>
              <a:rPr lang="en-US" sz="1800" dirty="0" err="1">
                <a:effectLst/>
                <a:latin typeface="Times New Roman" panose="02020603050405020304" pitchFamily="18" charset="0"/>
                <a:ea typeface="Times New Roman" panose="02020603050405020304" pitchFamily="18" charset="0"/>
              </a:rPr>
              <a:t>dapat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membantu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petani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memantau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kondisi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tanaman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secara</a:t>
            </a:r>
            <a:r>
              <a:rPr lang="en-US" sz="1800" dirty="0">
                <a:effectLst/>
                <a:latin typeface="Times New Roman" panose="02020603050405020304" pitchFamily="18" charset="0"/>
                <a:ea typeface="Times New Roman" panose="02020603050405020304" pitchFamily="18" charset="0"/>
              </a:rPr>
              <a:t> real-time, </a:t>
            </a:r>
            <a:r>
              <a:rPr lang="en-US" sz="1800" dirty="0" err="1">
                <a:effectLst/>
                <a:latin typeface="Times New Roman" panose="02020603050405020304" pitchFamily="18" charset="0"/>
                <a:ea typeface="Times New Roman" panose="02020603050405020304" pitchFamily="18" charset="0"/>
              </a:rPr>
              <a:t>memberikan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nutrisi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sesuai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dengan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kebutuhan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spesifik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tanaman</a:t>
            </a:r>
            <a:r>
              <a:rPr lang="en-US" sz="1800" dirty="0">
                <a:effectLst/>
                <a:latin typeface="Times New Roman" panose="02020603050405020304" pitchFamily="18" charset="0"/>
                <a:ea typeface="Times New Roman" panose="02020603050405020304" pitchFamily="18" charset="0"/>
              </a:rPr>
              <a:t>, dan </a:t>
            </a:r>
            <a:r>
              <a:rPr lang="en-US" sz="1800" dirty="0" err="1">
                <a:effectLst/>
                <a:latin typeface="Times New Roman" panose="02020603050405020304" pitchFamily="18" charset="0"/>
                <a:ea typeface="Times New Roman" panose="02020603050405020304" pitchFamily="18" charset="0"/>
              </a:rPr>
              <a:t>mengurangi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risiko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penyakit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kekurangan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nutrisi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serta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dampak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kondisi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buruk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lainnya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untuk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meningkatkan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pertumbuhan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tanaman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secara</a:t>
            </a:r>
            <a:r>
              <a:rPr lang="en-US" sz="1800" dirty="0">
                <a:effectLst/>
                <a:latin typeface="Times New Roman" panose="02020603050405020304" pitchFamily="18" charset="0"/>
                <a:ea typeface="Times New Roman" panose="02020603050405020304" pitchFamily="18" charset="0"/>
              </a:rPr>
              <a:t> optimal?</a:t>
            </a:r>
          </a:p>
        </p:txBody>
      </p:sp>
      <p:sp>
        <p:nvSpPr>
          <p:cNvPr id="23" name="TextBox 23"/>
          <p:cNvSpPr txBox="1"/>
          <p:nvPr/>
        </p:nvSpPr>
        <p:spPr>
          <a:xfrm>
            <a:off x="6866731" y="3781228"/>
            <a:ext cx="4559590" cy="1150828"/>
          </a:xfrm>
          <a:prstGeom prst="rect">
            <a:avLst/>
          </a:prstGeom>
        </p:spPr>
        <p:txBody>
          <a:bodyPr lIns="0" tIns="0" rIns="0" bIns="0" rtlCol="0" anchor="t">
            <a:spAutoFit/>
          </a:bodyPr>
          <a:lstStyle/>
          <a:p>
            <a:pPr>
              <a:lnSpc>
                <a:spcPts val="2300"/>
              </a:lnSpc>
            </a:pPr>
            <a:r>
              <a:rPr lang="en-US" sz="1533" dirty="0" err="1">
                <a:solidFill>
                  <a:srgbClr val="FFFFFF"/>
                </a:solidFill>
                <a:latin typeface="Open Sans 1"/>
                <a:ea typeface="Open Sans 1"/>
                <a:cs typeface="Open Sans 1"/>
                <a:sym typeface="Open Sans 1"/>
              </a:rPr>
              <a:t>Kondisi</a:t>
            </a:r>
            <a:r>
              <a:rPr lang="en-US" sz="1533" dirty="0">
                <a:solidFill>
                  <a:srgbClr val="FFFFFF"/>
                </a:solidFill>
                <a:latin typeface="Open Sans 1"/>
                <a:ea typeface="Open Sans 1"/>
                <a:cs typeface="Open Sans 1"/>
                <a:sym typeface="Open Sans 1"/>
              </a:rPr>
              <a:t> ideal </a:t>
            </a:r>
            <a:r>
              <a:rPr lang="en-US" sz="1533" dirty="0" err="1">
                <a:solidFill>
                  <a:srgbClr val="FFFFFF"/>
                </a:solidFill>
                <a:latin typeface="Open Sans 1"/>
                <a:ea typeface="Open Sans 1"/>
                <a:cs typeface="Open Sans 1"/>
                <a:sym typeface="Open Sans 1"/>
              </a:rPr>
              <a:t>penanaman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dipengaruhi</a:t>
            </a:r>
            <a:r>
              <a:rPr lang="en-US" sz="1533" dirty="0">
                <a:solidFill>
                  <a:srgbClr val="FFFFFF"/>
                </a:solidFill>
                <a:latin typeface="Open Sans 1"/>
                <a:ea typeface="Open Sans 1"/>
                <a:cs typeface="Open Sans 1"/>
                <a:sym typeface="Open Sans 1"/>
              </a:rPr>
              <a:t> oleh NPK (Natrium, </a:t>
            </a:r>
            <a:r>
              <a:rPr lang="en-US" sz="1533" dirty="0" err="1">
                <a:solidFill>
                  <a:srgbClr val="FFFFFF"/>
                </a:solidFill>
                <a:latin typeface="Open Sans 1"/>
                <a:ea typeface="Open Sans 1"/>
                <a:cs typeface="Open Sans 1"/>
                <a:sym typeface="Open Sans 1"/>
              </a:rPr>
              <a:t>Fosfor</a:t>
            </a:r>
            <a:r>
              <a:rPr lang="en-US" sz="1533" dirty="0">
                <a:solidFill>
                  <a:srgbClr val="FFFFFF"/>
                </a:solidFill>
                <a:latin typeface="Open Sans 1"/>
                <a:ea typeface="Open Sans 1"/>
                <a:cs typeface="Open Sans 1"/>
                <a:sym typeface="Open Sans 1"/>
              </a:rPr>
              <a:t>, Kalium), pH </a:t>
            </a:r>
            <a:r>
              <a:rPr lang="en-US" sz="1533" dirty="0" err="1">
                <a:solidFill>
                  <a:srgbClr val="FFFFFF"/>
                </a:solidFill>
                <a:latin typeface="Open Sans 1"/>
                <a:ea typeface="Open Sans 1"/>
                <a:cs typeface="Open Sans 1"/>
                <a:sym typeface="Open Sans 1"/>
              </a:rPr>
              <a:t>tanah</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usia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tanam</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fase</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generatif</a:t>
            </a:r>
            <a:r>
              <a:rPr lang="en-US" sz="1533" dirty="0">
                <a:solidFill>
                  <a:srgbClr val="FFFFFF"/>
                </a:solidFill>
                <a:latin typeface="Open Sans 1"/>
                <a:ea typeface="Open Sans 1"/>
                <a:cs typeface="Open Sans 1"/>
                <a:sym typeface="Open Sans 1"/>
              </a:rPr>
              <a:t>) dan </a:t>
            </a:r>
            <a:r>
              <a:rPr lang="en-US" sz="1533" dirty="0" err="1">
                <a:solidFill>
                  <a:srgbClr val="FFFFFF"/>
                </a:solidFill>
                <a:latin typeface="Open Sans 1"/>
                <a:ea typeface="Open Sans 1"/>
                <a:cs typeface="Open Sans 1"/>
                <a:sym typeface="Open Sans 1"/>
              </a:rPr>
              <a:t>kelembaban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tanah</a:t>
            </a:r>
            <a:r>
              <a:rPr lang="en-US" sz="1533" dirty="0">
                <a:solidFill>
                  <a:srgbClr val="FFFFFF"/>
                </a:solidFill>
                <a:latin typeface="Open Sans 1"/>
                <a:ea typeface="Open Sans 1"/>
                <a:cs typeface="Open Sans 1"/>
                <a:sym typeface="Open Sans 1"/>
              </a:rPr>
              <a:t>.</a:t>
            </a:r>
          </a:p>
          <a:p>
            <a:pPr>
              <a:lnSpc>
                <a:spcPts val="2300"/>
              </a:lnSpc>
            </a:pPr>
            <a:endParaRPr lang="en-US" sz="1533" dirty="0">
              <a:solidFill>
                <a:srgbClr val="FFFFFF"/>
              </a:solidFill>
              <a:latin typeface="Open Sans 1"/>
              <a:ea typeface="Open Sans 1"/>
              <a:cs typeface="Open Sans 1"/>
              <a:sym typeface="Open Sans 1"/>
            </a:endParaRPr>
          </a:p>
        </p:txBody>
      </p:sp>
      <p:sp>
        <p:nvSpPr>
          <p:cNvPr id="24" name="TextBox 24"/>
          <p:cNvSpPr txBox="1"/>
          <p:nvPr/>
        </p:nvSpPr>
        <p:spPr>
          <a:xfrm>
            <a:off x="5861487" y="2325796"/>
            <a:ext cx="252635" cy="572977"/>
          </a:xfrm>
          <a:prstGeom prst="rect">
            <a:avLst/>
          </a:prstGeom>
        </p:spPr>
        <p:txBody>
          <a:bodyPr lIns="0" tIns="0" rIns="0" bIns="0" rtlCol="0" anchor="t">
            <a:spAutoFit/>
          </a:bodyPr>
          <a:lstStyle/>
          <a:p>
            <a:pPr algn="ctr">
              <a:lnSpc>
                <a:spcPts val="4879"/>
              </a:lnSpc>
            </a:pPr>
            <a:r>
              <a:rPr lang="en-US" sz="3485">
                <a:solidFill>
                  <a:srgbClr val="000000"/>
                </a:solidFill>
                <a:latin typeface="Open Sans 2 Bold"/>
                <a:ea typeface="Open Sans 2 Bold"/>
                <a:cs typeface="Open Sans 2 Bold"/>
                <a:sym typeface="Open Sans 2 Bold"/>
              </a:rPr>
              <a:t>1</a:t>
            </a:r>
          </a:p>
        </p:txBody>
      </p:sp>
      <p:sp>
        <p:nvSpPr>
          <p:cNvPr id="25" name="TextBox 25"/>
          <p:cNvSpPr txBox="1"/>
          <p:nvPr/>
        </p:nvSpPr>
        <p:spPr>
          <a:xfrm>
            <a:off x="5852450" y="3983273"/>
            <a:ext cx="252635" cy="572977"/>
          </a:xfrm>
          <a:prstGeom prst="rect">
            <a:avLst/>
          </a:prstGeom>
        </p:spPr>
        <p:txBody>
          <a:bodyPr lIns="0" tIns="0" rIns="0" bIns="0" rtlCol="0" anchor="t">
            <a:spAutoFit/>
          </a:bodyPr>
          <a:lstStyle/>
          <a:p>
            <a:pPr algn="ctr">
              <a:lnSpc>
                <a:spcPts val="4879"/>
              </a:lnSpc>
            </a:pPr>
            <a:r>
              <a:rPr lang="en-US" sz="3485">
                <a:solidFill>
                  <a:srgbClr val="000000"/>
                </a:solidFill>
                <a:latin typeface="Open Sans 2 Bold"/>
                <a:ea typeface="Open Sans 2 Bold"/>
                <a:cs typeface="Open Sans 2 Bold"/>
                <a:sym typeface="Open Sans 2 Bold"/>
              </a:rPr>
              <a:t>2</a:t>
            </a:r>
          </a:p>
        </p:txBody>
      </p:sp>
      <p:sp>
        <p:nvSpPr>
          <p:cNvPr id="26" name="TextBox 26"/>
          <p:cNvSpPr txBox="1"/>
          <p:nvPr/>
        </p:nvSpPr>
        <p:spPr>
          <a:xfrm>
            <a:off x="5861487" y="5696719"/>
            <a:ext cx="252635" cy="572977"/>
          </a:xfrm>
          <a:prstGeom prst="rect">
            <a:avLst/>
          </a:prstGeom>
        </p:spPr>
        <p:txBody>
          <a:bodyPr lIns="0" tIns="0" rIns="0" bIns="0" rtlCol="0" anchor="t">
            <a:spAutoFit/>
          </a:bodyPr>
          <a:lstStyle/>
          <a:p>
            <a:pPr algn="ctr">
              <a:lnSpc>
                <a:spcPts val="4879"/>
              </a:lnSpc>
            </a:pPr>
            <a:r>
              <a:rPr lang="en-US" sz="3485">
                <a:solidFill>
                  <a:srgbClr val="000000"/>
                </a:solidFill>
                <a:latin typeface="Open Sans 2 Bold"/>
                <a:ea typeface="Open Sans 2 Bold"/>
                <a:cs typeface="Open Sans 2 Bold"/>
                <a:sym typeface="Open Sans 2 Bold"/>
              </a:rPr>
              <a:t>3</a:t>
            </a:r>
          </a:p>
        </p:txBody>
      </p:sp>
      <p:sp>
        <p:nvSpPr>
          <p:cNvPr id="27" name="TextBox 27"/>
          <p:cNvSpPr txBox="1"/>
          <p:nvPr/>
        </p:nvSpPr>
        <p:spPr>
          <a:xfrm>
            <a:off x="6866731" y="1249754"/>
            <a:ext cx="5794363" cy="597536"/>
          </a:xfrm>
          <a:prstGeom prst="rect">
            <a:avLst/>
          </a:prstGeom>
        </p:spPr>
        <p:txBody>
          <a:bodyPr lIns="0" tIns="0" rIns="0" bIns="0" rtlCol="0" anchor="t">
            <a:spAutoFit/>
          </a:bodyPr>
          <a:lstStyle/>
          <a:p>
            <a:pPr>
              <a:lnSpc>
                <a:spcPts val="5133"/>
              </a:lnSpc>
            </a:pPr>
            <a:r>
              <a:rPr lang="en-US" sz="3666">
                <a:solidFill>
                  <a:srgbClr val="FFFFFF"/>
                </a:solidFill>
                <a:latin typeface="Canva Sans Bold"/>
                <a:ea typeface="Canva Sans Bold"/>
                <a:cs typeface="Canva Sans Bold"/>
                <a:sym typeface="Canva Sans Bold"/>
              </a:rPr>
              <a:t>Batasan Masalah</a:t>
            </a:r>
          </a:p>
        </p:txBody>
      </p:sp>
      <p:sp>
        <p:nvSpPr>
          <p:cNvPr id="28" name="TextBox 28"/>
          <p:cNvSpPr txBox="1"/>
          <p:nvPr/>
        </p:nvSpPr>
        <p:spPr>
          <a:xfrm>
            <a:off x="6866731" y="5571069"/>
            <a:ext cx="4559590" cy="265714"/>
          </a:xfrm>
          <a:prstGeom prst="rect">
            <a:avLst/>
          </a:prstGeom>
        </p:spPr>
        <p:txBody>
          <a:bodyPr lIns="0" tIns="0" rIns="0" bIns="0" rtlCol="0" anchor="t">
            <a:spAutoFit/>
          </a:bodyPr>
          <a:lstStyle/>
          <a:p>
            <a:pPr>
              <a:lnSpc>
                <a:spcPts val="2300"/>
              </a:lnSpc>
            </a:pPr>
            <a:r>
              <a:rPr lang="en-US" sz="1533" dirty="0" err="1">
                <a:solidFill>
                  <a:srgbClr val="FFFFFF"/>
                </a:solidFill>
                <a:latin typeface="Open Sans 1"/>
                <a:ea typeface="Open Sans 1"/>
                <a:cs typeface="Open Sans 1"/>
                <a:sym typeface="Open Sans 1"/>
              </a:rPr>
              <a:t>Objek</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penelitian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adalah</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tanaman</a:t>
            </a:r>
            <a:r>
              <a:rPr lang="en-US" sz="1533" dirty="0">
                <a:solidFill>
                  <a:srgbClr val="FFFFFF"/>
                </a:solidFill>
                <a:latin typeface="Open Sans 1"/>
                <a:ea typeface="Open Sans 1"/>
                <a:cs typeface="Open Sans 1"/>
                <a:sym typeface="Open Sans 1"/>
              </a:rPr>
              <a:t> pada </a:t>
            </a:r>
            <a:r>
              <a:rPr lang="en-US" sz="1533" dirty="0" err="1">
                <a:solidFill>
                  <a:srgbClr val="FFFFFF"/>
                </a:solidFill>
                <a:latin typeface="Open Sans 1"/>
                <a:ea typeface="Open Sans 1"/>
                <a:cs typeface="Open Sans 1"/>
                <a:sym typeface="Open Sans 1"/>
              </a:rPr>
              <a:t>fase</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generatif</a:t>
            </a:r>
            <a:endParaRPr lang="en-US" sz="1533" dirty="0">
              <a:solidFill>
                <a:srgbClr val="FFFFFF"/>
              </a:solidFill>
              <a:latin typeface="Open Sans 1"/>
              <a:ea typeface="Open Sans 1"/>
              <a:cs typeface="Open Sans 1"/>
              <a:sym typeface="Open Sans 1"/>
            </a:endParaRPr>
          </a:p>
        </p:txBody>
      </p:sp>
      <p:sp>
        <p:nvSpPr>
          <p:cNvPr id="29" name="TextBox 29"/>
          <p:cNvSpPr txBox="1"/>
          <p:nvPr/>
        </p:nvSpPr>
        <p:spPr>
          <a:xfrm>
            <a:off x="11527318" y="6726420"/>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4</a:t>
            </a:r>
          </a:p>
        </p:txBody>
      </p:sp>
      <p:sp>
        <p:nvSpPr>
          <p:cNvPr id="32" name="Title 31">
            <a:extLst>
              <a:ext uri="{FF2B5EF4-FFF2-40B4-BE49-F238E27FC236}">
                <a16:creationId xmlns:a16="http://schemas.microsoft.com/office/drawing/2014/main" id="{982B64E7-2EB5-2BE1-1EA5-F9945772E1A9}"/>
              </a:ext>
            </a:extLst>
          </p:cNvPr>
          <p:cNvSpPr>
            <a:spLocks noGrp="1"/>
          </p:cNvSpPr>
          <p:nvPr>
            <p:ph type="title"/>
          </p:nvPr>
        </p:nvSpPr>
        <p:spPr>
          <a:xfrm>
            <a:off x="829591" y="159157"/>
            <a:ext cx="11110587" cy="628960"/>
          </a:xfrm>
        </p:spPr>
        <p:txBody>
          <a:bodyPr/>
          <a:lstStyle/>
          <a:p>
            <a:r>
              <a:rPr lang="en-US" sz="4000" dirty="0">
                <a:solidFill>
                  <a:srgbClr val="000000"/>
                </a:solidFill>
                <a:latin typeface="Canva Sans Bold"/>
                <a:ea typeface="Canva Sans Bold"/>
                <a:cs typeface="Canva Sans Bold"/>
                <a:sym typeface="Canva Sans Bold"/>
              </a:rPr>
              <a:t>Bab I </a:t>
            </a:r>
            <a:r>
              <a:rPr lang="en-US" sz="4000" dirty="0" err="1">
                <a:solidFill>
                  <a:srgbClr val="000000"/>
                </a:solidFill>
                <a:latin typeface="Canva Sans Bold"/>
                <a:ea typeface="Canva Sans Bold"/>
                <a:cs typeface="Canva Sans Bold"/>
                <a:sym typeface="Canva Sans Bold"/>
              </a:rPr>
              <a:t>Pendahuluan</a:t>
            </a:r>
            <a:br>
              <a:rPr lang="en-US" sz="4000" dirty="0">
                <a:solidFill>
                  <a:srgbClr val="000000"/>
                </a:solidFill>
                <a:latin typeface="Canva Sans Bold"/>
                <a:ea typeface="Canva Sans Bold"/>
                <a:cs typeface="Canva Sans Bold"/>
                <a:sym typeface="Canva Sans Bold"/>
              </a:rPr>
            </a:b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rot="-10800000" flipH="1">
            <a:off x="1575239" y="6252504"/>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25</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2" name="TextBox 12"/>
          <p:cNvSpPr txBox="1"/>
          <p:nvPr/>
        </p:nvSpPr>
        <p:spPr>
          <a:xfrm>
            <a:off x="3633027" y="1088156"/>
            <a:ext cx="5341339" cy="307777"/>
          </a:xfrm>
          <a:prstGeom prst="rect">
            <a:avLst/>
          </a:prstGeom>
        </p:spPr>
        <p:txBody>
          <a:bodyPr lIns="0" tIns="0" rIns="0" bIns="0" rtlCol="0" anchor="t">
            <a:spAutoFit/>
          </a:bodyPr>
          <a:lstStyle/>
          <a:p>
            <a:pPr algn="ctr">
              <a:lnSpc>
                <a:spcPts val="2420"/>
              </a:lnSpc>
            </a:pPr>
            <a:r>
              <a:rPr lang="en-US" sz="2200" dirty="0">
                <a:solidFill>
                  <a:srgbClr val="100F0D"/>
                </a:solidFill>
                <a:latin typeface="Canva Sans Bold"/>
                <a:ea typeface="Canva Sans Bold"/>
                <a:cs typeface="Canva Sans Bold"/>
                <a:sym typeface="Canva Sans Bold"/>
              </a:rPr>
              <a:t>Hasil </a:t>
            </a:r>
            <a:r>
              <a:rPr lang="en-US" sz="2200" dirty="0" err="1">
                <a:solidFill>
                  <a:srgbClr val="100F0D"/>
                </a:solidFill>
                <a:latin typeface="Canva Sans Bold"/>
                <a:ea typeface="Canva Sans Bold"/>
                <a:cs typeface="Canva Sans Bold"/>
                <a:sym typeface="Canva Sans Bold"/>
              </a:rPr>
              <a:t>Pengujian</a:t>
            </a:r>
            <a:r>
              <a:rPr lang="en-US" sz="2200" dirty="0">
                <a:solidFill>
                  <a:srgbClr val="087555"/>
                </a:solidFill>
                <a:latin typeface="Canva Sans Bold"/>
                <a:ea typeface="Canva Sans Bold"/>
                <a:cs typeface="Canva Sans Bold"/>
                <a:sym typeface="Canva Sans Bold"/>
              </a:rPr>
              <a:t> Realtime</a:t>
            </a:r>
          </a:p>
        </p:txBody>
      </p:sp>
      <p:sp>
        <p:nvSpPr>
          <p:cNvPr id="16" name="TextBox 15">
            <a:extLst>
              <a:ext uri="{FF2B5EF4-FFF2-40B4-BE49-F238E27FC236}">
                <a16:creationId xmlns:a16="http://schemas.microsoft.com/office/drawing/2014/main" id="{C5B15566-A361-322E-20D2-9F3A454FB107}"/>
              </a:ext>
            </a:extLst>
          </p:cNvPr>
          <p:cNvSpPr txBox="1"/>
          <p:nvPr/>
        </p:nvSpPr>
        <p:spPr>
          <a:xfrm>
            <a:off x="34844" y="4904581"/>
            <a:ext cx="1644615" cy="923330"/>
          </a:xfrm>
          <a:prstGeom prst="rect">
            <a:avLst/>
          </a:prstGeom>
        </p:spPr>
        <p:txBody>
          <a:bodyPr wrap="square" lIns="0" tIns="0" rIns="0" bIns="0" rtlCol="0" anchor="t">
            <a:spAutoFit/>
          </a:bodyPr>
          <a:lstStyle/>
          <a:p>
            <a:pPr marL="331064" lvl="1" indent="-165532">
              <a:buFont typeface="Arial"/>
              <a:buChar char="•"/>
            </a:pPr>
            <a:r>
              <a:rPr lang="en-US" sz="1200" dirty="0">
                <a:solidFill>
                  <a:srgbClr val="000000"/>
                </a:solidFill>
                <a:latin typeface="Open Sans 1"/>
                <a:ea typeface="Open Sans 1"/>
                <a:cs typeface="Open Sans 1"/>
                <a:sym typeface="Open Sans 1"/>
              </a:rPr>
              <a:t>Forecasting </a:t>
            </a:r>
            <a:r>
              <a:rPr lang="en-US" sz="1200" dirty="0" err="1">
                <a:solidFill>
                  <a:srgbClr val="000000"/>
                </a:solidFill>
                <a:latin typeface="Open Sans 1"/>
                <a:ea typeface="Open Sans 1"/>
                <a:cs typeface="Open Sans 1"/>
                <a:sym typeface="Open Sans 1"/>
              </a:rPr>
              <a:t>pemberian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Natrium,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Fosfor</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Kalium</a:t>
            </a:r>
          </a:p>
        </p:txBody>
      </p:sp>
      <p:pic>
        <p:nvPicPr>
          <p:cNvPr id="14" name="Picture 13">
            <a:extLst>
              <a:ext uri="{FF2B5EF4-FFF2-40B4-BE49-F238E27FC236}">
                <a16:creationId xmlns:a16="http://schemas.microsoft.com/office/drawing/2014/main" id="{3336405A-1109-0D8E-A591-543264116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0" y="1635626"/>
            <a:ext cx="8684173" cy="4206396"/>
          </a:xfrm>
          <a:prstGeom prst="rect">
            <a:avLst/>
          </a:prstGeom>
        </p:spPr>
      </p:pic>
      <p:grpSp>
        <p:nvGrpSpPr>
          <p:cNvPr id="19" name="Group 8">
            <a:extLst>
              <a:ext uri="{FF2B5EF4-FFF2-40B4-BE49-F238E27FC236}">
                <a16:creationId xmlns:a16="http://schemas.microsoft.com/office/drawing/2014/main" id="{1DC4792D-9388-D8AE-62CD-2DCE2A7EB3AC}"/>
              </a:ext>
            </a:extLst>
          </p:cNvPr>
          <p:cNvGrpSpPr/>
          <p:nvPr/>
        </p:nvGrpSpPr>
        <p:grpSpPr>
          <a:xfrm>
            <a:off x="2367468" y="5974699"/>
            <a:ext cx="8348705" cy="852921"/>
            <a:chOff x="0" y="0"/>
            <a:chExt cx="3383679" cy="513227"/>
          </a:xfrm>
        </p:grpSpPr>
        <p:sp>
          <p:nvSpPr>
            <p:cNvPr id="20" name="Freeform 9">
              <a:extLst>
                <a:ext uri="{FF2B5EF4-FFF2-40B4-BE49-F238E27FC236}">
                  <a16:creationId xmlns:a16="http://schemas.microsoft.com/office/drawing/2014/main" id="{74F65DF4-B5DD-E60A-16C6-4707C2A20281}"/>
                </a:ext>
              </a:extLst>
            </p:cNvPr>
            <p:cNvSpPr/>
            <p:nvPr/>
          </p:nvSpPr>
          <p:spPr>
            <a:xfrm>
              <a:off x="0" y="0"/>
              <a:ext cx="3383679" cy="513227"/>
            </a:xfrm>
            <a:custGeom>
              <a:avLst/>
              <a:gdLst/>
              <a:ahLst/>
              <a:cxnLst/>
              <a:rect l="l" t="t" r="r" b="b"/>
              <a:pathLst>
                <a:path w="3383679" h="513227">
                  <a:moveTo>
                    <a:pt x="30733" y="0"/>
                  </a:moveTo>
                  <a:lnTo>
                    <a:pt x="3352946" y="0"/>
                  </a:lnTo>
                  <a:cubicBezTo>
                    <a:pt x="3369919" y="0"/>
                    <a:pt x="3383679" y="13760"/>
                    <a:pt x="3383679" y="30733"/>
                  </a:cubicBezTo>
                  <a:lnTo>
                    <a:pt x="3383679" y="482494"/>
                  </a:lnTo>
                  <a:cubicBezTo>
                    <a:pt x="3383679" y="490645"/>
                    <a:pt x="3380441" y="498462"/>
                    <a:pt x="3374677" y="504225"/>
                  </a:cubicBezTo>
                  <a:cubicBezTo>
                    <a:pt x="3368914" y="509989"/>
                    <a:pt x="3361097" y="513227"/>
                    <a:pt x="3352946" y="513227"/>
                  </a:cubicBezTo>
                  <a:lnTo>
                    <a:pt x="30733" y="513227"/>
                  </a:lnTo>
                  <a:cubicBezTo>
                    <a:pt x="22582" y="513227"/>
                    <a:pt x="14765" y="509989"/>
                    <a:pt x="9001" y="504225"/>
                  </a:cubicBezTo>
                  <a:cubicBezTo>
                    <a:pt x="3238" y="498462"/>
                    <a:pt x="0" y="490645"/>
                    <a:pt x="0" y="482494"/>
                  </a:cubicBezTo>
                  <a:lnTo>
                    <a:pt x="0" y="30733"/>
                  </a:lnTo>
                  <a:cubicBezTo>
                    <a:pt x="0" y="22582"/>
                    <a:pt x="3238" y="14765"/>
                    <a:pt x="9001" y="9001"/>
                  </a:cubicBezTo>
                  <a:cubicBezTo>
                    <a:pt x="14765" y="3238"/>
                    <a:pt x="22582" y="0"/>
                    <a:pt x="30733" y="0"/>
                  </a:cubicBezTo>
                  <a:close/>
                </a:path>
              </a:pathLst>
            </a:custGeom>
            <a:solidFill>
              <a:srgbClr val="00943C"/>
            </a:solidFill>
          </p:spPr>
        </p:sp>
        <p:sp>
          <p:nvSpPr>
            <p:cNvPr id="21" name="TextBox 10">
              <a:extLst>
                <a:ext uri="{FF2B5EF4-FFF2-40B4-BE49-F238E27FC236}">
                  <a16:creationId xmlns:a16="http://schemas.microsoft.com/office/drawing/2014/main" id="{31DC1FB6-ED3E-9C34-CD59-F1D941029894}"/>
                </a:ext>
              </a:extLst>
            </p:cNvPr>
            <p:cNvSpPr txBox="1"/>
            <p:nvPr/>
          </p:nvSpPr>
          <p:spPr>
            <a:xfrm>
              <a:off x="0" y="38100"/>
              <a:ext cx="3383679" cy="475127"/>
            </a:xfrm>
            <a:prstGeom prst="rect">
              <a:avLst/>
            </a:prstGeom>
          </p:spPr>
          <p:txBody>
            <a:bodyPr lIns="33867" tIns="33867" rIns="33867" bIns="33867" rtlCol="0" anchor="ctr"/>
            <a:lstStyle/>
            <a:p>
              <a:pPr algn="ctr">
                <a:lnSpc>
                  <a:spcPts val="1533"/>
                </a:lnSpc>
              </a:pPr>
              <a:endParaRPr sz="1200"/>
            </a:p>
          </p:txBody>
        </p:sp>
      </p:grpSp>
      <p:sp>
        <p:nvSpPr>
          <p:cNvPr id="22" name="TextBox 16">
            <a:extLst>
              <a:ext uri="{FF2B5EF4-FFF2-40B4-BE49-F238E27FC236}">
                <a16:creationId xmlns:a16="http://schemas.microsoft.com/office/drawing/2014/main" id="{683689C6-6B15-BFDF-B7EA-7AB8A2DD0EC9}"/>
              </a:ext>
            </a:extLst>
          </p:cNvPr>
          <p:cNvSpPr txBox="1"/>
          <p:nvPr/>
        </p:nvSpPr>
        <p:spPr>
          <a:xfrm>
            <a:off x="2367469" y="6079446"/>
            <a:ext cx="8111015" cy="530723"/>
          </a:xfrm>
          <a:prstGeom prst="rect">
            <a:avLst/>
          </a:prstGeom>
        </p:spPr>
        <p:txBody>
          <a:bodyPr wrap="square" lIns="0" tIns="0" rIns="0" bIns="0" rtlCol="0" anchor="t">
            <a:spAutoFit/>
          </a:bodyPr>
          <a:lstStyle/>
          <a:p>
            <a:pPr marL="316670" lvl="1" indent="-158335">
              <a:lnSpc>
                <a:spcPts val="2200"/>
              </a:lnSpc>
              <a:buFont typeface="Arial"/>
              <a:buChar char="•"/>
            </a:pPr>
            <a:r>
              <a:rPr lang="en-US" sz="1267" dirty="0" err="1">
                <a:solidFill>
                  <a:schemeClr val="bg1"/>
                </a:solidFill>
                <a:latin typeface="Open Sans 1" panose="020B0604020202020204" charset="0"/>
                <a:ea typeface="Open Sans 1" panose="020B0604020202020204" charset="0"/>
                <a:cs typeface="Open Sans 1" panose="020B0604020202020204" charset="0"/>
              </a:rPr>
              <a:t>Prediksi</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kebutuhan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nutrisi</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dilakukan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setiap</a:t>
            </a:r>
            <a:r>
              <a:rPr lang="en-US" sz="1267" dirty="0">
                <a:solidFill>
                  <a:schemeClr val="bg1"/>
                </a:solidFill>
                <a:latin typeface="Open Sans 1" panose="020B0604020202020204" charset="0"/>
                <a:ea typeface="Open Sans 1" panose="020B0604020202020204" charset="0"/>
                <a:cs typeface="Open Sans 1" panose="020B0604020202020204" charset="0"/>
              </a:rPr>
              <a:t> 8 jam </a:t>
            </a:r>
            <a:r>
              <a:rPr lang="en-US" sz="1267" dirty="0" err="1">
                <a:solidFill>
                  <a:schemeClr val="bg1"/>
                </a:solidFill>
                <a:latin typeface="Open Sans 1" panose="020B0604020202020204" charset="0"/>
                <a:ea typeface="Open Sans 1" panose="020B0604020202020204" charset="0"/>
                <a:cs typeface="Open Sans 1" panose="020B0604020202020204" charset="0"/>
              </a:rPr>
              <a:t>untuk</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memproyeksikan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kebutuhan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satu</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bulan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ke</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depan</a:t>
            </a:r>
            <a:r>
              <a:rPr lang="en-US" sz="1267" dirty="0">
                <a:solidFill>
                  <a:schemeClr val="bg1"/>
                </a:solidFill>
                <a:latin typeface="Open Sans 1" panose="020B0604020202020204" charset="0"/>
                <a:ea typeface="Open Sans 1" panose="020B0604020202020204" charset="0"/>
                <a:cs typeface="Open Sans 1" panose="020B0604020202020204" charset="0"/>
              </a:rPr>
              <a:t>.</a:t>
            </a:r>
          </a:p>
          <a:p>
            <a:pPr marL="316670" lvl="1" indent="-158335">
              <a:lnSpc>
                <a:spcPts val="2200"/>
              </a:lnSpc>
              <a:buFont typeface="Arial"/>
              <a:buChar char="•"/>
            </a:pPr>
            <a:r>
              <a:rPr lang="en-US" sz="1267" dirty="0">
                <a:solidFill>
                  <a:schemeClr val="bg1"/>
                </a:solidFill>
                <a:latin typeface="Open Sans 1" panose="020B0604020202020204" charset="0"/>
                <a:ea typeface="Open Sans 1" panose="020B0604020202020204" charset="0"/>
                <a:cs typeface="Open Sans 1" panose="020B0604020202020204" charset="0"/>
              </a:rPr>
              <a:t>Platform Web </a:t>
            </a:r>
            <a:r>
              <a:rPr lang="en-US" sz="1267" dirty="0" err="1">
                <a:solidFill>
                  <a:schemeClr val="bg1"/>
                </a:solidFill>
                <a:latin typeface="Open Sans 1" panose="020B0604020202020204" charset="0"/>
                <a:ea typeface="Open Sans 1" panose="020B0604020202020204" charset="0"/>
                <a:cs typeface="Open Sans 1" panose="020B0604020202020204" charset="0"/>
              </a:rPr>
              <a:t>smartfarmingunpad</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Menampilkan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hasil</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prediksi</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pengguna</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memantau</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kebutuhan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nutrisi</a:t>
            </a:r>
            <a:endParaRPr lang="en-US" sz="1267" dirty="0">
              <a:solidFill>
                <a:schemeClr val="bg1"/>
              </a:solidFill>
              <a:latin typeface="Open Sans 1" panose="020B0604020202020204" charset="0"/>
              <a:ea typeface="Open Sans 1" panose="020B0604020202020204" charset="0"/>
              <a:cs typeface="Open Sans 1" panose="020B0604020202020204" charset="0"/>
            </a:endParaRPr>
          </a:p>
        </p:txBody>
      </p:sp>
      <p:sp>
        <p:nvSpPr>
          <p:cNvPr id="15" name="Freeform 5">
            <a:extLst>
              <a:ext uri="{FF2B5EF4-FFF2-40B4-BE49-F238E27FC236}">
                <a16:creationId xmlns:a16="http://schemas.microsoft.com/office/drawing/2014/main" id="{A2CE5D0E-4941-E17A-180E-22A89DFF1B15}"/>
              </a:ext>
            </a:extLst>
          </p:cNvPr>
          <p:cNvSpPr/>
          <p:nvPr/>
        </p:nvSpPr>
        <p:spPr>
          <a:xfrm>
            <a:off x="553734" y="29617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6">
            <a:extLst>
              <a:ext uri="{FF2B5EF4-FFF2-40B4-BE49-F238E27FC236}">
                <a16:creationId xmlns:a16="http://schemas.microsoft.com/office/drawing/2014/main" id="{B38D34D2-4D5F-1AE6-347A-B1BEE42B83DD}"/>
              </a:ext>
            </a:extLst>
          </p:cNvPr>
          <p:cNvSpPr/>
          <p:nvPr/>
        </p:nvSpPr>
        <p:spPr>
          <a:xfrm>
            <a:off x="11437112" y="1095252"/>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0">
            <a:extLst>
              <a:ext uri="{FF2B5EF4-FFF2-40B4-BE49-F238E27FC236}">
                <a16:creationId xmlns:a16="http://schemas.microsoft.com/office/drawing/2014/main" id="{49161EAB-E679-2220-2269-50FEFCCC4A3E}"/>
              </a:ext>
            </a:extLst>
          </p:cNvPr>
          <p:cNvSpPr txBox="1"/>
          <p:nvPr/>
        </p:nvSpPr>
        <p:spPr>
          <a:xfrm>
            <a:off x="8564619" y="1069802"/>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23" name="Title 7">
            <a:extLst>
              <a:ext uri="{FF2B5EF4-FFF2-40B4-BE49-F238E27FC236}">
                <a16:creationId xmlns:a16="http://schemas.microsoft.com/office/drawing/2014/main" id="{2602B8CF-1A8D-C7C0-D3E5-0446DB962278}"/>
              </a:ext>
            </a:extLst>
          </p:cNvPr>
          <p:cNvSpPr>
            <a:spLocks noGrp="1"/>
          </p:cNvSpPr>
          <p:nvPr>
            <p:ph type="title"/>
          </p:nvPr>
        </p:nvSpPr>
        <p:spPr>
          <a:xfrm>
            <a:off x="1002775" y="184321"/>
            <a:ext cx="11110587" cy="628960"/>
          </a:xfrm>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endParaRPr lang="en-US" dirty="0"/>
          </a:p>
        </p:txBody>
      </p:sp>
    </p:spTree>
    <p:extLst>
      <p:ext uri="{BB962C8B-B14F-4D97-AF65-F5344CB8AC3E}">
        <p14:creationId xmlns:p14="http://schemas.microsoft.com/office/powerpoint/2010/main" val="2618954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flipH="1">
            <a:off x="1475827" y="6298528"/>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25</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2" name="TextBox 12"/>
          <p:cNvSpPr txBox="1"/>
          <p:nvPr/>
        </p:nvSpPr>
        <p:spPr>
          <a:xfrm>
            <a:off x="3633027" y="1088156"/>
            <a:ext cx="5341339" cy="307777"/>
          </a:xfrm>
          <a:prstGeom prst="rect">
            <a:avLst/>
          </a:prstGeom>
        </p:spPr>
        <p:txBody>
          <a:bodyPr lIns="0" tIns="0" rIns="0" bIns="0" rtlCol="0" anchor="t">
            <a:spAutoFit/>
          </a:bodyPr>
          <a:lstStyle/>
          <a:p>
            <a:pPr algn="ctr">
              <a:lnSpc>
                <a:spcPts val="2420"/>
              </a:lnSpc>
            </a:pPr>
            <a:r>
              <a:rPr lang="en-US" sz="2200" dirty="0">
                <a:solidFill>
                  <a:srgbClr val="100F0D"/>
                </a:solidFill>
                <a:latin typeface="Canva Sans Bold"/>
                <a:ea typeface="Canva Sans Bold"/>
                <a:cs typeface="Canva Sans Bold"/>
                <a:sym typeface="Canva Sans Bold"/>
              </a:rPr>
              <a:t>Hasil </a:t>
            </a:r>
            <a:r>
              <a:rPr lang="en-US" sz="2200" dirty="0" err="1">
                <a:solidFill>
                  <a:srgbClr val="100F0D"/>
                </a:solidFill>
                <a:latin typeface="Canva Sans Bold"/>
                <a:ea typeface="Canva Sans Bold"/>
                <a:cs typeface="Canva Sans Bold"/>
                <a:sym typeface="Canva Sans Bold"/>
              </a:rPr>
              <a:t>Pengujian</a:t>
            </a:r>
            <a:r>
              <a:rPr lang="en-US" sz="2200" dirty="0">
                <a:solidFill>
                  <a:srgbClr val="087555"/>
                </a:solidFill>
                <a:latin typeface="Canva Sans Bold"/>
                <a:ea typeface="Canva Sans Bold"/>
                <a:cs typeface="Canva Sans Bold"/>
                <a:sym typeface="Canva Sans Bold"/>
              </a:rPr>
              <a:t> Realtime</a:t>
            </a:r>
          </a:p>
        </p:txBody>
      </p:sp>
      <p:sp>
        <p:nvSpPr>
          <p:cNvPr id="16" name="TextBox 15">
            <a:extLst>
              <a:ext uri="{FF2B5EF4-FFF2-40B4-BE49-F238E27FC236}">
                <a16:creationId xmlns:a16="http://schemas.microsoft.com/office/drawing/2014/main" id="{C5B15566-A361-322E-20D2-9F3A454FB107}"/>
              </a:ext>
            </a:extLst>
          </p:cNvPr>
          <p:cNvSpPr txBox="1"/>
          <p:nvPr/>
        </p:nvSpPr>
        <p:spPr>
          <a:xfrm>
            <a:off x="34844" y="4904581"/>
            <a:ext cx="1644615" cy="923330"/>
          </a:xfrm>
          <a:prstGeom prst="rect">
            <a:avLst/>
          </a:prstGeom>
        </p:spPr>
        <p:txBody>
          <a:bodyPr wrap="square" lIns="0" tIns="0" rIns="0" bIns="0" rtlCol="0" anchor="t">
            <a:spAutoFit/>
          </a:bodyPr>
          <a:lstStyle/>
          <a:p>
            <a:pPr marL="331064" lvl="1" indent="-165532">
              <a:buFont typeface="Arial"/>
              <a:buChar char="•"/>
            </a:pPr>
            <a:r>
              <a:rPr lang="en-US" sz="1200" dirty="0">
                <a:solidFill>
                  <a:srgbClr val="000000"/>
                </a:solidFill>
                <a:latin typeface="Open Sans 1"/>
                <a:ea typeface="Open Sans 1"/>
                <a:cs typeface="Open Sans 1"/>
                <a:sym typeface="Open Sans 1"/>
              </a:rPr>
              <a:t>Forecasting </a:t>
            </a:r>
            <a:r>
              <a:rPr lang="en-US" sz="1200" dirty="0" err="1">
                <a:solidFill>
                  <a:srgbClr val="000000"/>
                </a:solidFill>
                <a:latin typeface="Open Sans 1"/>
                <a:ea typeface="Open Sans 1"/>
                <a:cs typeface="Open Sans 1"/>
                <a:sym typeface="Open Sans 1"/>
              </a:rPr>
              <a:t>pemberian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Natrium,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Fosfor</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Kalium</a:t>
            </a:r>
          </a:p>
        </p:txBody>
      </p:sp>
      <p:pic>
        <p:nvPicPr>
          <p:cNvPr id="15" name="Picture 14">
            <a:extLst>
              <a:ext uri="{FF2B5EF4-FFF2-40B4-BE49-F238E27FC236}">
                <a16:creationId xmlns:a16="http://schemas.microsoft.com/office/drawing/2014/main" id="{E9416C53-3AEA-5A7F-9673-2BDE8ED47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0400" y="1621558"/>
            <a:ext cx="8906323" cy="4314000"/>
          </a:xfrm>
          <a:prstGeom prst="rect">
            <a:avLst/>
          </a:prstGeom>
        </p:spPr>
      </p:pic>
      <p:grpSp>
        <p:nvGrpSpPr>
          <p:cNvPr id="17" name="Group 8">
            <a:extLst>
              <a:ext uri="{FF2B5EF4-FFF2-40B4-BE49-F238E27FC236}">
                <a16:creationId xmlns:a16="http://schemas.microsoft.com/office/drawing/2014/main" id="{4D074871-AC82-D5BB-0EAF-3B9908052DAD}"/>
              </a:ext>
            </a:extLst>
          </p:cNvPr>
          <p:cNvGrpSpPr/>
          <p:nvPr/>
        </p:nvGrpSpPr>
        <p:grpSpPr>
          <a:xfrm>
            <a:off x="2367468" y="5974699"/>
            <a:ext cx="8348705" cy="893965"/>
            <a:chOff x="0" y="0"/>
            <a:chExt cx="3383679" cy="513227"/>
          </a:xfrm>
        </p:grpSpPr>
        <p:sp>
          <p:nvSpPr>
            <p:cNvPr id="18" name="Freeform 9">
              <a:extLst>
                <a:ext uri="{FF2B5EF4-FFF2-40B4-BE49-F238E27FC236}">
                  <a16:creationId xmlns:a16="http://schemas.microsoft.com/office/drawing/2014/main" id="{15D66F68-329A-CC85-80BA-70807CDDA532}"/>
                </a:ext>
              </a:extLst>
            </p:cNvPr>
            <p:cNvSpPr/>
            <p:nvPr/>
          </p:nvSpPr>
          <p:spPr>
            <a:xfrm>
              <a:off x="0" y="0"/>
              <a:ext cx="3383679" cy="513227"/>
            </a:xfrm>
            <a:custGeom>
              <a:avLst/>
              <a:gdLst/>
              <a:ahLst/>
              <a:cxnLst/>
              <a:rect l="l" t="t" r="r" b="b"/>
              <a:pathLst>
                <a:path w="3383679" h="513227">
                  <a:moveTo>
                    <a:pt x="30733" y="0"/>
                  </a:moveTo>
                  <a:lnTo>
                    <a:pt x="3352946" y="0"/>
                  </a:lnTo>
                  <a:cubicBezTo>
                    <a:pt x="3369919" y="0"/>
                    <a:pt x="3383679" y="13760"/>
                    <a:pt x="3383679" y="30733"/>
                  </a:cubicBezTo>
                  <a:lnTo>
                    <a:pt x="3383679" y="482494"/>
                  </a:lnTo>
                  <a:cubicBezTo>
                    <a:pt x="3383679" y="490645"/>
                    <a:pt x="3380441" y="498462"/>
                    <a:pt x="3374677" y="504225"/>
                  </a:cubicBezTo>
                  <a:cubicBezTo>
                    <a:pt x="3368914" y="509989"/>
                    <a:pt x="3361097" y="513227"/>
                    <a:pt x="3352946" y="513227"/>
                  </a:cubicBezTo>
                  <a:lnTo>
                    <a:pt x="30733" y="513227"/>
                  </a:lnTo>
                  <a:cubicBezTo>
                    <a:pt x="22582" y="513227"/>
                    <a:pt x="14765" y="509989"/>
                    <a:pt x="9001" y="504225"/>
                  </a:cubicBezTo>
                  <a:cubicBezTo>
                    <a:pt x="3238" y="498462"/>
                    <a:pt x="0" y="490645"/>
                    <a:pt x="0" y="482494"/>
                  </a:cubicBezTo>
                  <a:lnTo>
                    <a:pt x="0" y="30733"/>
                  </a:lnTo>
                  <a:cubicBezTo>
                    <a:pt x="0" y="22582"/>
                    <a:pt x="3238" y="14765"/>
                    <a:pt x="9001" y="9001"/>
                  </a:cubicBezTo>
                  <a:cubicBezTo>
                    <a:pt x="14765" y="3238"/>
                    <a:pt x="22582" y="0"/>
                    <a:pt x="30733" y="0"/>
                  </a:cubicBezTo>
                  <a:close/>
                </a:path>
              </a:pathLst>
            </a:custGeom>
            <a:solidFill>
              <a:srgbClr val="00943C"/>
            </a:solidFill>
          </p:spPr>
        </p:sp>
        <p:sp>
          <p:nvSpPr>
            <p:cNvPr id="19" name="TextBox 10">
              <a:extLst>
                <a:ext uri="{FF2B5EF4-FFF2-40B4-BE49-F238E27FC236}">
                  <a16:creationId xmlns:a16="http://schemas.microsoft.com/office/drawing/2014/main" id="{3003BBFB-274E-752F-DE00-0D5ED3791013}"/>
                </a:ext>
              </a:extLst>
            </p:cNvPr>
            <p:cNvSpPr txBox="1"/>
            <p:nvPr/>
          </p:nvSpPr>
          <p:spPr>
            <a:xfrm>
              <a:off x="0" y="38100"/>
              <a:ext cx="3383679" cy="475127"/>
            </a:xfrm>
            <a:prstGeom prst="rect">
              <a:avLst/>
            </a:prstGeom>
          </p:spPr>
          <p:txBody>
            <a:bodyPr lIns="33867" tIns="33867" rIns="33867" bIns="33867" rtlCol="0" anchor="ctr"/>
            <a:lstStyle/>
            <a:p>
              <a:pPr algn="ctr">
                <a:lnSpc>
                  <a:spcPts val="1533"/>
                </a:lnSpc>
              </a:pPr>
              <a:endParaRPr sz="1200"/>
            </a:p>
          </p:txBody>
        </p:sp>
      </p:grpSp>
      <p:sp>
        <p:nvSpPr>
          <p:cNvPr id="20" name="TextBox 16">
            <a:extLst>
              <a:ext uri="{FF2B5EF4-FFF2-40B4-BE49-F238E27FC236}">
                <a16:creationId xmlns:a16="http://schemas.microsoft.com/office/drawing/2014/main" id="{781AED7E-AF38-EA57-0F2B-0DBF7EBD202E}"/>
              </a:ext>
            </a:extLst>
          </p:cNvPr>
          <p:cNvSpPr txBox="1"/>
          <p:nvPr/>
        </p:nvSpPr>
        <p:spPr>
          <a:xfrm>
            <a:off x="2367469" y="6079446"/>
            <a:ext cx="8111015" cy="530723"/>
          </a:xfrm>
          <a:prstGeom prst="rect">
            <a:avLst/>
          </a:prstGeom>
        </p:spPr>
        <p:txBody>
          <a:bodyPr wrap="square" lIns="0" tIns="0" rIns="0" bIns="0" rtlCol="0" anchor="t">
            <a:spAutoFit/>
          </a:bodyPr>
          <a:lstStyle/>
          <a:p>
            <a:pPr marL="316670" lvl="1" indent="-158335">
              <a:lnSpc>
                <a:spcPts val="2200"/>
              </a:lnSpc>
              <a:buFont typeface="Arial"/>
              <a:buChar char="•"/>
            </a:pPr>
            <a:r>
              <a:rPr lang="en-US" sz="1267" dirty="0" err="1">
                <a:solidFill>
                  <a:schemeClr val="bg1"/>
                </a:solidFill>
                <a:latin typeface="Open Sans 1" panose="020B0604020202020204" charset="0"/>
                <a:ea typeface="Open Sans 1" panose="020B0604020202020204" charset="0"/>
                <a:cs typeface="Open Sans 1" panose="020B0604020202020204" charset="0"/>
              </a:rPr>
              <a:t>Prediksi</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kebutuhan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nutrisi</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dilakukan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setiap</a:t>
            </a:r>
            <a:r>
              <a:rPr lang="en-US" sz="1267" dirty="0">
                <a:solidFill>
                  <a:schemeClr val="bg1"/>
                </a:solidFill>
                <a:latin typeface="Open Sans 1" panose="020B0604020202020204" charset="0"/>
                <a:ea typeface="Open Sans 1" panose="020B0604020202020204" charset="0"/>
                <a:cs typeface="Open Sans 1" panose="020B0604020202020204" charset="0"/>
              </a:rPr>
              <a:t> 8 jam </a:t>
            </a:r>
            <a:r>
              <a:rPr lang="en-US" sz="1267" dirty="0" err="1">
                <a:solidFill>
                  <a:schemeClr val="bg1"/>
                </a:solidFill>
                <a:latin typeface="Open Sans 1" panose="020B0604020202020204" charset="0"/>
                <a:ea typeface="Open Sans 1" panose="020B0604020202020204" charset="0"/>
                <a:cs typeface="Open Sans 1" panose="020B0604020202020204" charset="0"/>
              </a:rPr>
              <a:t>untuk</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memproyeksikan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kebutuhan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satu</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bulan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ke</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depan</a:t>
            </a:r>
            <a:r>
              <a:rPr lang="en-US" sz="1267" dirty="0">
                <a:solidFill>
                  <a:schemeClr val="bg1"/>
                </a:solidFill>
                <a:latin typeface="Open Sans 1" panose="020B0604020202020204" charset="0"/>
                <a:ea typeface="Open Sans 1" panose="020B0604020202020204" charset="0"/>
                <a:cs typeface="Open Sans 1" panose="020B0604020202020204" charset="0"/>
              </a:rPr>
              <a:t>.</a:t>
            </a:r>
          </a:p>
          <a:p>
            <a:pPr marL="316670" lvl="1" indent="-158335">
              <a:lnSpc>
                <a:spcPts val="2200"/>
              </a:lnSpc>
              <a:buFont typeface="Arial"/>
              <a:buChar char="•"/>
            </a:pPr>
            <a:r>
              <a:rPr lang="en-US" sz="1267" dirty="0">
                <a:solidFill>
                  <a:schemeClr val="bg1"/>
                </a:solidFill>
                <a:latin typeface="Open Sans 1" panose="020B0604020202020204" charset="0"/>
                <a:ea typeface="Open Sans 1" panose="020B0604020202020204" charset="0"/>
                <a:cs typeface="Open Sans 1" panose="020B0604020202020204" charset="0"/>
              </a:rPr>
              <a:t>Platform Web </a:t>
            </a:r>
            <a:r>
              <a:rPr lang="en-US" sz="1267" dirty="0" err="1">
                <a:solidFill>
                  <a:schemeClr val="bg1"/>
                </a:solidFill>
                <a:latin typeface="Open Sans 1" panose="020B0604020202020204" charset="0"/>
                <a:ea typeface="Open Sans 1" panose="020B0604020202020204" charset="0"/>
                <a:cs typeface="Open Sans 1" panose="020B0604020202020204" charset="0"/>
              </a:rPr>
              <a:t>smartfarmingunpad</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Menampilkan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hasil</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prediksi</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pengguna</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memantau</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kebutuhan</a:t>
            </a:r>
            <a:r>
              <a:rPr lang="en-US" sz="1267" dirty="0">
                <a:solidFill>
                  <a:schemeClr val="bg1"/>
                </a:solidFill>
                <a:latin typeface="Open Sans 1" panose="020B0604020202020204" charset="0"/>
                <a:ea typeface="Open Sans 1" panose="020B0604020202020204" charset="0"/>
                <a:cs typeface="Open Sans 1" panose="020B0604020202020204" charset="0"/>
              </a:rPr>
              <a:t> </a:t>
            </a:r>
            <a:r>
              <a:rPr lang="en-US" sz="1267" dirty="0" err="1">
                <a:solidFill>
                  <a:schemeClr val="bg1"/>
                </a:solidFill>
                <a:latin typeface="Open Sans 1" panose="020B0604020202020204" charset="0"/>
                <a:ea typeface="Open Sans 1" panose="020B0604020202020204" charset="0"/>
                <a:cs typeface="Open Sans 1" panose="020B0604020202020204" charset="0"/>
              </a:rPr>
              <a:t>nutrisi</a:t>
            </a:r>
            <a:endParaRPr lang="en-US" sz="1267" dirty="0">
              <a:solidFill>
                <a:schemeClr val="bg1"/>
              </a:solidFill>
              <a:latin typeface="Open Sans 1" panose="020B0604020202020204" charset="0"/>
              <a:ea typeface="Open Sans 1" panose="020B0604020202020204" charset="0"/>
              <a:cs typeface="Open Sans 1" panose="020B0604020202020204" charset="0"/>
            </a:endParaRPr>
          </a:p>
        </p:txBody>
      </p:sp>
      <p:sp>
        <p:nvSpPr>
          <p:cNvPr id="14" name="Freeform 5">
            <a:extLst>
              <a:ext uri="{FF2B5EF4-FFF2-40B4-BE49-F238E27FC236}">
                <a16:creationId xmlns:a16="http://schemas.microsoft.com/office/drawing/2014/main" id="{D4229EEB-E7E3-5EC4-2474-5CF474C7BFF8}"/>
              </a:ext>
            </a:extLst>
          </p:cNvPr>
          <p:cNvSpPr/>
          <p:nvPr/>
        </p:nvSpPr>
        <p:spPr>
          <a:xfrm>
            <a:off x="553734" y="29617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6">
            <a:extLst>
              <a:ext uri="{FF2B5EF4-FFF2-40B4-BE49-F238E27FC236}">
                <a16:creationId xmlns:a16="http://schemas.microsoft.com/office/drawing/2014/main" id="{BDF98C50-7023-D3A2-1AF8-99DBA3F36323}"/>
              </a:ext>
            </a:extLst>
          </p:cNvPr>
          <p:cNvSpPr/>
          <p:nvPr/>
        </p:nvSpPr>
        <p:spPr>
          <a:xfrm>
            <a:off x="11437112" y="1095252"/>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TextBox 10">
            <a:extLst>
              <a:ext uri="{FF2B5EF4-FFF2-40B4-BE49-F238E27FC236}">
                <a16:creationId xmlns:a16="http://schemas.microsoft.com/office/drawing/2014/main" id="{D9EA226B-B21F-2D62-C560-A09A79B70AE2}"/>
              </a:ext>
            </a:extLst>
          </p:cNvPr>
          <p:cNvSpPr txBox="1"/>
          <p:nvPr/>
        </p:nvSpPr>
        <p:spPr>
          <a:xfrm>
            <a:off x="8564619" y="1069802"/>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23" name="Title 7">
            <a:extLst>
              <a:ext uri="{FF2B5EF4-FFF2-40B4-BE49-F238E27FC236}">
                <a16:creationId xmlns:a16="http://schemas.microsoft.com/office/drawing/2014/main" id="{8AE7449B-0354-D379-60B7-B9C5548FA909}"/>
              </a:ext>
            </a:extLst>
          </p:cNvPr>
          <p:cNvSpPr>
            <a:spLocks noGrp="1"/>
          </p:cNvSpPr>
          <p:nvPr>
            <p:ph type="title"/>
          </p:nvPr>
        </p:nvSpPr>
        <p:spPr>
          <a:xfrm>
            <a:off x="1002775" y="184321"/>
            <a:ext cx="11110587" cy="628960"/>
          </a:xfrm>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endParaRPr lang="en-US" dirty="0"/>
          </a:p>
        </p:txBody>
      </p:sp>
    </p:spTree>
    <p:extLst>
      <p:ext uri="{BB962C8B-B14F-4D97-AF65-F5344CB8AC3E}">
        <p14:creationId xmlns:p14="http://schemas.microsoft.com/office/powerpoint/2010/main" val="1153194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rot="-10800000" flipH="1">
            <a:off x="432639" y="6257485"/>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6221303" y="4690385"/>
            <a:ext cx="4686632" cy="2137236"/>
            <a:chOff x="0" y="0"/>
            <a:chExt cx="3383679" cy="513227"/>
          </a:xfrm>
        </p:grpSpPr>
        <p:sp>
          <p:nvSpPr>
            <p:cNvPr id="9" name="Freeform 9"/>
            <p:cNvSpPr/>
            <p:nvPr/>
          </p:nvSpPr>
          <p:spPr>
            <a:xfrm>
              <a:off x="0" y="0"/>
              <a:ext cx="3383679" cy="513227"/>
            </a:xfrm>
            <a:custGeom>
              <a:avLst/>
              <a:gdLst/>
              <a:ahLst/>
              <a:cxnLst/>
              <a:rect l="l" t="t" r="r" b="b"/>
              <a:pathLst>
                <a:path w="3383679" h="513227">
                  <a:moveTo>
                    <a:pt x="30733" y="0"/>
                  </a:moveTo>
                  <a:lnTo>
                    <a:pt x="3352946" y="0"/>
                  </a:lnTo>
                  <a:cubicBezTo>
                    <a:pt x="3369919" y="0"/>
                    <a:pt x="3383679" y="13760"/>
                    <a:pt x="3383679" y="30733"/>
                  </a:cubicBezTo>
                  <a:lnTo>
                    <a:pt x="3383679" y="482494"/>
                  </a:lnTo>
                  <a:cubicBezTo>
                    <a:pt x="3383679" y="490645"/>
                    <a:pt x="3380441" y="498462"/>
                    <a:pt x="3374677" y="504225"/>
                  </a:cubicBezTo>
                  <a:cubicBezTo>
                    <a:pt x="3368914" y="509989"/>
                    <a:pt x="3361097" y="513227"/>
                    <a:pt x="3352946" y="513227"/>
                  </a:cubicBezTo>
                  <a:lnTo>
                    <a:pt x="30733" y="513227"/>
                  </a:lnTo>
                  <a:cubicBezTo>
                    <a:pt x="22582" y="513227"/>
                    <a:pt x="14765" y="509989"/>
                    <a:pt x="9001" y="504225"/>
                  </a:cubicBezTo>
                  <a:cubicBezTo>
                    <a:pt x="3238" y="498462"/>
                    <a:pt x="0" y="490645"/>
                    <a:pt x="0" y="482494"/>
                  </a:cubicBezTo>
                  <a:lnTo>
                    <a:pt x="0" y="30733"/>
                  </a:lnTo>
                  <a:cubicBezTo>
                    <a:pt x="0" y="22582"/>
                    <a:pt x="3238" y="14765"/>
                    <a:pt x="9001" y="9001"/>
                  </a:cubicBezTo>
                  <a:cubicBezTo>
                    <a:pt x="14765" y="3238"/>
                    <a:pt x="22582" y="0"/>
                    <a:pt x="30733" y="0"/>
                  </a:cubicBezTo>
                  <a:close/>
                </a:path>
              </a:pathLst>
            </a:custGeom>
            <a:solidFill>
              <a:srgbClr val="00943C"/>
            </a:solidFill>
          </p:spPr>
        </p:sp>
        <p:sp>
          <p:nvSpPr>
            <p:cNvPr id="10" name="TextBox 10"/>
            <p:cNvSpPr txBox="1"/>
            <p:nvPr/>
          </p:nvSpPr>
          <p:spPr>
            <a:xfrm>
              <a:off x="0" y="38100"/>
              <a:ext cx="3383679" cy="475127"/>
            </a:xfrm>
            <a:prstGeom prst="rect">
              <a:avLst/>
            </a:prstGeom>
          </p:spPr>
          <p:txBody>
            <a:bodyPr lIns="33867" tIns="33867" rIns="33867" bIns="33867" rtlCol="0" anchor="ctr"/>
            <a:lstStyle/>
            <a:p>
              <a:pPr algn="ctr">
                <a:lnSpc>
                  <a:spcPts val="1533"/>
                </a:lnSpc>
              </a:pPr>
              <a:endParaRPr sz="1200"/>
            </a:p>
          </p:txBody>
        </p:sp>
      </p:grpSp>
      <p:sp>
        <p:nvSpPr>
          <p:cNvPr id="13" name="TextBox 13"/>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17</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5" name="TextBox 15"/>
          <p:cNvSpPr txBox="1"/>
          <p:nvPr/>
        </p:nvSpPr>
        <p:spPr>
          <a:xfrm>
            <a:off x="3581475" y="1081115"/>
            <a:ext cx="5341339" cy="346249"/>
          </a:xfrm>
          <a:prstGeom prst="rect">
            <a:avLst/>
          </a:prstGeom>
        </p:spPr>
        <p:txBody>
          <a:bodyPr lIns="0" tIns="0" rIns="0" bIns="0" rtlCol="0" anchor="t">
            <a:spAutoFit/>
          </a:bodyPr>
          <a:lstStyle/>
          <a:p>
            <a:pPr algn="ctr">
              <a:lnSpc>
                <a:spcPts val="2713"/>
              </a:lnSpc>
            </a:pPr>
            <a:r>
              <a:rPr lang="en-US" sz="2467" dirty="0" err="1">
                <a:solidFill>
                  <a:srgbClr val="100F0D"/>
                </a:solidFill>
                <a:latin typeface="Canva Sans Bold"/>
                <a:ea typeface="Canva Sans Bold"/>
                <a:cs typeface="Canva Sans Bold"/>
                <a:sym typeface="Canva Sans Bold"/>
              </a:rPr>
              <a:t>Perbandingan</a:t>
            </a:r>
            <a:r>
              <a:rPr lang="en-US" sz="2467" dirty="0">
                <a:solidFill>
                  <a:srgbClr val="100F0D"/>
                </a:solidFill>
                <a:latin typeface="Canva Sans Bold"/>
                <a:ea typeface="Canva Sans Bold"/>
                <a:cs typeface="Canva Sans Bold"/>
                <a:sym typeface="Canva Sans Bold"/>
              </a:rPr>
              <a:t> </a:t>
            </a:r>
            <a:r>
              <a:rPr lang="en-US" sz="2467" dirty="0" err="1">
                <a:solidFill>
                  <a:srgbClr val="100F0D"/>
                </a:solidFill>
                <a:latin typeface="Canva Sans Bold"/>
                <a:ea typeface="Canva Sans Bold"/>
                <a:cs typeface="Canva Sans Bold"/>
                <a:sym typeface="Canva Sans Bold"/>
              </a:rPr>
              <a:t>Pertumbuhan</a:t>
            </a:r>
            <a:endParaRPr lang="en-US" sz="2467" dirty="0">
              <a:solidFill>
                <a:srgbClr val="100F0D"/>
              </a:solidFill>
              <a:latin typeface="Canva Sans Bold"/>
              <a:ea typeface="Canva Sans Bold"/>
              <a:cs typeface="Canva Sans Bold"/>
              <a:sym typeface="Canva Sans Bold"/>
            </a:endParaRPr>
          </a:p>
        </p:txBody>
      </p:sp>
      <p:sp>
        <p:nvSpPr>
          <p:cNvPr id="16" name="TextBox 16"/>
          <p:cNvSpPr txBox="1"/>
          <p:nvPr/>
        </p:nvSpPr>
        <p:spPr>
          <a:xfrm>
            <a:off x="6384880" y="4961773"/>
            <a:ext cx="4313044" cy="1500604"/>
          </a:xfrm>
          <a:prstGeom prst="rect">
            <a:avLst/>
          </a:prstGeom>
        </p:spPr>
        <p:txBody>
          <a:bodyPr wrap="square" lIns="0" tIns="0" rIns="0" bIns="0" rtlCol="0" anchor="t">
            <a:spAutoFit/>
          </a:bodyPr>
          <a:lstStyle/>
          <a:p>
            <a:pPr algn="just">
              <a:lnSpc>
                <a:spcPct val="150000"/>
              </a:lnSpc>
            </a:pPr>
            <a:r>
              <a:rPr lang="en-US" sz="1333" dirty="0" err="1">
                <a:solidFill>
                  <a:schemeClr val="bg1"/>
                </a:solidFill>
                <a:latin typeface="Open Sans 1" panose="020B0604020202020204" charset="0"/>
                <a:ea typeface="Open Sans 1" panose="020B0604020202020204" charset="0"/>
                <a:cs typeface="Open Sans 1" panose="020B0604020202020204" charset="0"/>
              </a:rPr>
              <a:t>pertumbuhan</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tanaman</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terung</a:t>
            </a:r>
            <a:r>
              <a:rPr lang="en-US" sz="1333" dirty="0">
                <a:solidFill>
                  <a:schemeClr val="bg1"/>
                </a:solidFill>
                <a:latin typeface="Open Sans 1" panose="020B0604020202020204" charset="0"/>
                <a:ea typeface="Open Sans 1" panose="020B0604020202020204" charset="0"/>
                <a:cs typeface="Open Sans 1" panose="020B0604020202020204" charset="0"/>
              </a:rPr>
              <a:t> pada </a:t>
            </a:r>
            <a:r>
              <a:rPr lang="en-US" sz="1333" dirty="0" err="1">
                <a:solidFill>
                  <a:schemeClr val="bg1"/>
                </a:solidFill>
                <a:latin typeface="Open Sans 1" panose="020B0604020202020204" charset="0"/>
                <a:ea typeface="Open Sans 1" panose="020B0604020202020204" charset="0"/>
                <a:cs typeface="Open Sans 1" panose="020B0604020202020204" charset="0"/>
              </a:rPr>
              <a:t>bedeng</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kemarau</a:t>
            </a:r>
            <a:r>
              <a:rPr lang="en-US" sz="1333" dirty="0">
                <a:solidFill>
                  <a:schemeClr val="bg1"/>
                </a:solidFill>
                <a:latin typeface="Open Sans 1" panose="020B0604020202020204" charset="0"/>
                <a:ea typeface="Open Sans 1" panose="020B0604020202020204" charset="0"/>
                <a:cs typeface="Open Sans 1" panose="020B0604020202020204" charset="0"/>
              </a:rPr>
              <a:t>  dan </a:t>
            </a:r>
            <a:r>
              <a:rPr lang="en-US" sz="1333" dirty="0" err="1">
                <a:solidFill>
                  <a:schemeClr val="bg1"/>
                </a:solidFill>
                <a:latin typeface="Open Sans 1" panose="020B0604020202020204" charset="0"/>
                <a:ea typeface="Open Sans 1" panose="020B0604020202020204" charset="0"/>
                <a:cs typeface="Open Sans 1" panose="020B0604020202020204" charset="0"/>
              </a:rPr>
              <a:t>hujan</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menunjukkan</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hasil</a:t>
            </a:r>
            <a:r>
              <a:rPr lang="en-US" sz="1333" dirty="0">
                <a:solidFill>
                  <a:schemeClr val="bg1"/>
                </a:solidFill>
                <a:latin typeface="Open Sans 1" panose="020B0604020202020204" charset="0"/>
                <a:ea typeface="Open Sans 1" panose="020B0604020202020204" charset="0"/>
                <a:cs typeface="Open Sans 1" panose="020B0604020202020204" charset="0"/>
              </a:rPr>
              <a:t> yang </a:t>
            </a:r>
            <a:r>
              <a:rPr lang="en-US" sz="1333" b="1" dirty="0" err="1">
                <a:solidFill>
                  <a:schemeClr val="bg1"/>
                </a:solidFill>
                <a:latin typeface="Open Sans 1" panose="020B0604020202020204" charset="0"/>
                <a:ea typeface="Open Sans 1" panose="020B0604020202020204" charset="0"/>
                <a:cs typeface="Open Sans 1" panose="020B0604020202020204" charset="0"/>
              </a:rPr>
              <a:t>lebih</a:t>
            </a:r>
            <a:r>
              <a:rPr lang="en-US" sz="1333" b="1" dirty="0">
                <a:solidFill>
                  <a:schemeClr val="bg1"/>
                </a:solidFill>
                <a:latin typeface="Open Sans 1" panose="020B0604020202020204" charset="0"/>
                <a:ea typeface="Open Sans 1" panose="020B0604020202020204" charset="0"/>
                <a:cs typeface="Open Sans 1" panose="020B0604020202020204" charset="0"/>
              </a:rPr>
              <a:t> optimal </a:t>
            </a:r>
            <a:r>
              <a:rPr lang="en-US" sz="1333" dirty="0" err="1">
                <a:solidFill>
                  <a:schemeClr val="bg1"/>
                </a:solidFill>
                <a:latin typeface="Open Sans 1" panose="020B0604020202020204" charset="0"/>
                <a:ea typeface="Open Sans 1" panose="020B0604020202020204" charset="0"/>
                <a:cs typeface="Open Sans 1" panose="020B0604020202020204" charset="0"/>
              </a:rPr>
              <a:t>dengan</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peningkatan</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tertinggi</a:t>
            </a:r>
            <a:r>
              <a:rPr lang="en-US" sz="1333" dirty="0">
                <a:solidFill>
                  <a:schemeClr val="bg1"/>
                </a:solidFill>
                <a:latin typeface="Open Sans 1" panose="020B0604020202020204" charset="0"/>
                <a:ea typeface="Open Sans 1" panose="020B0604020202020204" charset="0"/>
                <a:cs typeface="Open Sans 1" panose="020B0604020202020204" charset="0"/>
              </a:rPr>
              <a:t> pada </a:t>
            </a:r>
            <a:r>
              <a:rPr lang="en-US" sz="1333" dirty="0" err="1">
                <a:solidFill>
                  <a:schemeClr val="bg1"/>
                </a:solidFill>
                <a:latin typeface="Open Sans 1" panose="020B0604020202020204" charset="0"/>
                <a:ea typeface="Open Sans 1" panose="020B0604020202020204" charset="0"/>
                <a:cs typeface="Open Sans 1" panose="020B0604020202020204" charset="0"/>
              </a:rPr>
              <a:t>tinggi</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tanaman</a:t>
            </a:r>
            <a:r>
              <a:rPr lang="en-US" sz="1333" dirty="0">
                <a:solidFill>
                  <a:schemeClr val="bg1"/>
                </a:solidFill>
                <a:latin typeface="Open Sans 1" panose="020B0604020202020204" charset="0"/>
                <a:ea typeface="Open Sans 1" panose="020B0604020202020204" charset="0"/>
                <a:cs typeface="Open Sans 1" panose="020B0604020202020204" charset="0"/>
              </a:rPr>
              <a:t> (107.92%), </a:t>
            </a:r>
            <a:r>
              <a:rPr lang="en-US" sz="1333" dirty="0" err="1">
                <a:solidFill>
                  <a:schemeClr val="bg1"/>
                </a:solidFill>
                <a:latin typeface="Open Sans 1" panose="020B0604020202020204" charset="0"/>
                <a:ea typeface="Open Sans 1" panose="020B0604020202020204" charset="0"/>
                <a:cs typeface="Open Sans 1" panose="020B0604020202020204" charset="0"/>
              </a:rPr>
              <a:t>jumlah</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daun</a:t>
            </a:r>
            <a:r>
              <a:rPr lang="en-US" sz="1333" dirty="0">
                <a:solidFill>
                  <a:schemeClr val="bg1"/>
                </a:solidFill>
                <a:latin typeface="Open Sans 1" panose="020B0604020202020204" charset="0"/>
                <a:ea typeface="Open Sans 1" panose="020B0604020202020204" charset="0"/>
                <a:cs typeface="Open Sans 1" panose="020B0604020202020204" charset="0"/>
              </a:rPr>
              <a:t> (119.47%), dan </a:t>
            </a:r>
            <a:r>
              <a:rPr lang="en-US" sz="1333" dirty="0" err="1">
                <a:solidFill>
                  <a:schemeClr val="bg1"/>
                </a:solidFill>
                <a:latin typeface="Open Sans 1" panose="020B0604020202020204" charset="0"/>
                <a:ea typeface="Open Sans 1" panose="020B0604020202020204" charset="0"/>
                <a:cs typeface="Open Sans 1" panose="020B0604020202020204" charset="0"/>
              </a:rPr>
              <a:t>jumlah</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bunga</a:t>
            </a:r>
            <a:r>
              <a:rPr lang="en-US" sz="1333" dirty="0">
                <a:solidFill>
                  <a:schemeClr val="bg1"/>
                </a:solidFill>
                <a:latin typeface="Open Sans 1" panose="020B0604020202020204" charset="0"/>
                <a:ea typeface="Open Sans 1" panose="020B0604020202020204" charset="0"/>
                <a:cs typeface="Open Sans 1" panose="020B0604020202020204" charset="0"/>
              </a:rPr>
              <a:t> (250%) </a:t>
            </a:r>
            <a:r>
              <a:rPr lang="en-US" sz="1333" dirty="0" err="1">
                <a:solidFill>
                  <a:schemeClr val="bg1"/>
                </a:solidFill>
                <a:latin typeface="Open Sans 1" panose="020B0604020202020204" charset="0"/>
                <a:ea typeface="Open Sans 1" panose="020B0604020202020204" charset="0"/>
                <a:cs typeface="Open Sans 1" panose="020B0604020202020204" charset="0"/>
              </a:rPr>
              <a:t>dibandingkan</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dengan</a:t>
            </a:r>
            <a:r>
              <a:rPr lang="en-US" sz="1333" dirty="0">
                <a:solidFill>
                  <a:schemeClr val="bg1"/>
                </a:solidFill>
                <a:latin typeface="Open Sans 1" panose="020B0604020202020204" charset="0"/>
                <a:ea typeface="Open Sans 1" panose="020B0604020202020204" charset="0"/>
                <a:cs typeface="Open Sans 1" panose="020B0604020202020204" charset="0"/>
              </a:rPr>
              <a:t> </a:t>
            </a:r>
            <a:r>
              <a:rPr lang="en-US" sz="1333" dirty="0" err="1">
                <a:solidFill>
                  <a:schemeClr val="bg1"/>
                </a:solidFill>
                <a:latin typeface="Open Sans 1" panose="020B0604020202020204" charset="0"/>
                <a:ea typeface="Open Sans 1" panose="020B0604020202020204" charset="0"/>
                <a:cs typeface="Open Sans 1" panose="020B0604020202020204" charset="0"/>
              </a:rPr>
              <a:t>bedeng</a:t>
            </a:r>
            <a:r>
              <a:rPr lang="en-US" sz="1333" dirty="0">
                <a:solidFill>
                  <a:schemeClr val="bg1"/>
                </a:solidFill>
                <a:latin typeface="Open Sans 1" panose="020B0604020202020204" charset="0"/>
                <a:ea typeface="Open Sans 1" panose="020B0604020202020204" charset="0"/>
                <a:cs typeface="Open Sans 1" panose="020B0604020202020204" charset="0"/>
              </a:rPr>
              <a:t> manual.</a:t>
            </a:r>
          </a:p>
        </p:txBody>
      </p:sp>
      <p:sp>
        <p:nvSpPr>
          <p:cNvPr id="18" name="TextBox 18"/>
          <p:cNvSpPr txBox="1"/>
          <p:nvPr/>
        </p:nvSpPr>
        <p:spPr>
          <a:xfrm>
            <a:off x="2407148" y="1461894"/>
            <a:ext cx="7721743" cy="371897"/>
          </a:xfrm>
          <a:prstGeom prst="rect">
            <a:avLst/>
          </a:prstGeom>
        </p:spPr>
        <p:txBody>
          <a:bodyPr wrap="square" lIns="0" tIns="0" rIns="0" bIns="0" rtlCol="0" anchor="t">
            <a:spAutoFit/>
          </a:bodyPr>
          <a:lstStyle/>
          <a:p>
            <a:pPr algn="ctr">
              <a:lnSpc>
                <a:spcPts val="2933"/>
              </a:lnSpc>
            </a:pPr>
            <a:r>
              <a:rPr lang="en-US" sz="2667" dirty="0" err="1">
                <a:solidFill>
                  <a:srgbClr val="087555"/>
                </a:solidFill>
                <a:latin typeface="Canva Sans Bold"/>
                <a:ea typeface="Canva Sans Bold"/>
                <a:cs typeface="Canva Sans Bold"/>
                <a:sym typeface="Canva Sans Bold"/>
              </a:rPr>
              <a:t>Bedeng</a:t>
            </a:r>
            <a:r>
              <a:rPr lang="en-US" sz="2667" dirty="0">
                <a:solidFill>
                  <a:srgbClr val="087555"/>
                </a:solidFill>
                <a:latin typeface="Canva Sans Bold"/>
                <a:ea typeface="Canva Sans Bold"/>
                <a:cs typeface="Canva Sans Bold"/>
                <a:sym typeface="Canva Sans Bold"/>
              </a:rPr>
              <a:t> </a:t>
            </a:r>
            <a:r>
              <a:rPr lang="en-US" sz="2667" dirty="0" err="1">
                <a:solidFill>
                  <a:srgbClr val="087555"/>
                </a:solidFill>
                <a:latin typeface="Canva Sans Bold"/>
                <a:ea typeface="Canva Sans Bold"/>
                <a:cs typeface="Canva Sans Bold"/>
                <a:sym typeface="Canva Sans Bold"/>
              </a:rPr>
              <a:t>Menggunakan</a:t>
            </a:r>
            <a:r>
              <a:rPr lang="en-US" sz="2667" dirty="0">
                <a:solidFill>
                  <a:srgbClr val="087555"/>
                </a:solidFill>
                <a:latin typeface="Canva Sans Bold"/>
                <a:ea typeface="Canva Sans Bold"/>
                <a:cs typeface="Canva Sans Bold"/>
                <a:sym typeface="Canva Sans Bold"/>
              </a:rPr>
              <a:t> </a:t>
            </a:r>
            <a:r>
              <a:rPr lang="en-US" sz="2667" dirty="0" err="1">
                <a:solidFill>
                  <a:srgbClr val="087555"/>
                </a:solidFill>
                <a:latin typeface="Canva Sans Bold"/>
                <a:ea typeface="Canva Sans Bold"/>
                <a:cs typeface="Canva Sans Bold"/>
                <a:sym typeface="Canva Sans Bold"/>
              </a:rPr>
              <a:t>Sistem</a:t>
            </a:r>
            <a:r>
              <a:rPr lang="en-US" sz="2667" dirty="0">
                <a:solidFill>
                  <a:srgbClr val="087555"/>
                </a:solidFill>
                <a:latin typeface="Canva Sans Bold"/>
                <a:ea typeface="Canva Sans Bold"/>
                <a:cs typeface="Canva Sans Bold"/>
                <a:sym typeface="Canva Sans Bold"/>
              </a:rPr>
              <a:t> </a:t>
            </a:r>
            <a:r>
              <a:rPr lang="en-US" sz="2667" dirty="0" err="1">
                <a:solidFill>
                  <a:srgbClr val="087555"/>
                </a:solidFill>
                <a:latin typeface="Canva Sans Bold"/>
                <a:ea typeface="Canva Sans Bold"/>
                <a:cs typeface="Canva Sans Bold"/>
                <a:sym typeface="Canva Sans Bold"/>
              </a:rPr>
              <a:t>dengan</a:t>
            </a:r>
            <a:r>
              <a:rPr lang="en-US" sz="2667" dirty="0">
                <a:solidFill>
                  <a:srgbClr val="087555"/>
                </a:solidFill>
                <a:latin typeface="Canva Sans Bold"/>
                <a:ea typeface="Canva Sans Bold"/>
                <a:cs typeface="Canva Sans Bold"/>
                <a:sym typeface="Canva Sans Bold"/>
              </a:rPr>
              <a:t> Manual</a:t>
            </a:r>
            <a:endParaRPr lang="en-US" sz="2667" dirty="0">
              <a:solidFill>
                <a:srgbClr val="087555"/>
              </a:solidFill>
              <a:latin typeface="Canva Sans Bold Italics"/>
              <a:ea typeface="Canva Sans Bold Italics"/>
              <a:cs typeface="Canva Sans Bold Italics"/>
              <a:sym typeface="Canva Sans Bold Italics"/>
            </a:endParaRPr>
          </a:p>
        </p:txBody>
      </p:sp>
      <p:pic>
        <p:nvPicPr>
          <p:cNvPr id="20" name="Picture 19">
            <a:extLst>
              <a:ext uri="{FF2B5EF4-FFF2-40B4-BE49-F238E27FC236}">
                <a16:creationId xmlns:a16="http://schemas.microsoft.com/office/drawing/2014/main" id="{89AC8217-3199-E10F-2F82-4B7B82605151}"/>
              </a:ext>
            </a:extLst>
          </p:cNvPr>
          <p:cNvPicPr>
            <a:picLocks noChangeAspect="1"/>
          </p:cNvPicPr>
          <p:nvPr/>
        </p:nvPicPr>
        <p:blipFill>
          <a:blip r:embed="rId5"/>
          <a:stretch>
            <a:fillRect/>
          </a:stretch>
        </p:blipFill>
        <p:spPr>
          <a:xfrm>
            <a:off x="1142220" y="1987103"/>
            <a:ext cx="4503655" cy="2463048"/>
          </a:xfrm>
          <a:prstGeom prst="rect">
            <a:avLst/>
          </a:prstGeom>
        </p:spPr>
      </p:pic>
      <p:pic>
        <p:nvPicPr>
          <p:cNvPr id="23" name="Picture 22">
            <a:extLst>
              <a:ext uri="{FF2B5EF4-FFF2-40B4-BE49-F238E27FC236}">
                <a16:creationId xmlns:a16="http://schemas.microsoft.com/office/drawing/2014/main" id="{DF344778-52F0-4CAA-FD01-45274CB576C8}"/>
              </a:ext>
            </a:extLst>
          </p:cNvPr>
          <p:cNvPicPr>
            <a:picLocks noChangeAspect="1"/>
          </p:cNvPicPr>
          <p:nvPr/>
        </p:nvPicPr>
        <p:blipFill>
          <a:blip r:embed="rId6"/>
          <a:stretch>
            <a:fillRect/>
          </a:stretch>
        </p:blipFill>
        <p:spPr>
          <a:xfrm>
            <a:off x="6268020" y="1958181"/>
            <a:ext cx="4534101" cy="2491970"/>
          </a:xfrm>
          <a:prstGeom prst="rect">
            <a:avLst/>
          </a:prstGeom>
        </p:spPr>
      </p:pic>
      <p:pic>
        <p:nvPicPr>
          <p:cNvPr id="25" name="Picture 24">
            <a:extLst>
              <a:ext uri="{FF2B5EF4-FFF2-40B4-BE49-F238E27FC236}">
                <a16:creationId xmlns:a16="http://schemas.microsoft.com/office/drawing/2014/main" id="{E75E9A3C-7D0A-5A12-1F96-5544C8F321B7}"/>
              </a:ext>
            </a:extLst>
          </p:cNvPr>
          <p:cNvPicPr>
            <a:picLocks noChangeAspect="1"/>
          </p:cNvPicPr>
          <p:nvPr/>
        </p:nvPicPr>
        <p:blipFill>
          <a:blip r:embed="rId7"/>
          <a:stretch>
            <a:fillRect/>
          </a:stretch>
        </p:blipFill>
        <p:spPr>
          <a:xfrm>
            <a:off x="1178585" y="4497312"/>
            <a:ext cx="4503655" cy="2644348"/>
          </a:xfrm>
          <a:prstGeom prst="rect">
            <a:avLst/>
          </a:prstGeom>
        </p:spPr>
      </p:pic>
      <p:sp>
        <p:nvSpPr>
          <p:cNvPr id="19" name="Freeform 5">
            <a:extLst>
              <a:ext uri="{FF2B5EF4-FFF2-40B4-BE49-F238E27FC236}">
                <a16:creationId xmlns:a16="http://schemas.microsoft.com/office/drawing/2014/main" id="{2A00C8F5-5859-0D40-0F29-3ABF5633ED47}"/>
              </a:ext>
            </a:extLst>
          </p:cNvPr>
          <p:cNvSpPr/>
          <p:nvPr/>
        </p:nvSpPr>
        <p:spPr>
          <a:xfrm>
            <a:off x="553734" y="29617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6">
            <a:extLst>
              <a:ext uri="{FF2B5EF4-FFF2-40B4-BE49-F238E27FC236}">
                <a16:creationId xmlns:a16="http://schemas.microsoft.com/office/drawing/2014/main" id="{6A24BC59-9500-527A-E7AC-DF6AC38A1F4C}"/>
              </a:ext>
            </a:extLst>
          </p:cNvPr>
          <p:cNvSpPr/>
          <p:nvPr/>
        </p:nvSpPr>
        <p:spPr>
          <a:xfrm>
            <a:off x="11437112" y="1095252"/>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10">
            <a:extLst>
              <a:ext uri="{FF2B5EF4-FFF2-40B4-BE49-F238E27FC236}">
                <a16:creationId xmlns:a16="http://schemas.microsoft.com/office/drawing/2014/main" id="{51878DA6-D9C3-D411-B4C4-EB419C6945C8}"/>
              </a:ext>
            </a:extLst>
          </p:cNvPr>
          <p:cNvSpPr txBox="1"/>
          <p:nvPr/>
        </p:nvSpPr>
        <p:spPr>
          <a:xfrm>
            <a:off x="8564619" y="1069802"/>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24" name="Title 7">
            <a:extLst>
              <a:ext uri="{FF2B5EF4-FFF2-40B4-BE49-F238E27FC236}">
                <a16:creationId xmlns:a16="http://schemas.microsoft.com/office/drawing/2014/main" id="{F5C32954-AEC2-86F4-0476-730435254D18}"/>
              </a:ext>
            </a:extLst>
          </p:cNvPr>
          <p:cNvSpPr>
            <a:spLocks noGrp="1"/>
          </p:cNvSpPr>
          <p:nvPr>
            <p:ph type="title"/>
          </p:nvPr>
        </p:nvSpPr>
        <p:spPr>
          <a:xfrm>
            <a:off x="1002775" y="184321"/>
            <a:ext cx="11110587" cy="628960"/>
          </a:xfrm>
        </p:spPr>
        <p:txBody>
          <a:bodyPr/>
          <a:lstStyle/>
          <a:p>
            <a:r>
              <a:rPr lang="en-US" sz="4000" dirty="0">
                <a:solidFill>
                  <a:srgbClr val="F5A100"/>
                </a:solidFill>
                <a:latin typeface="Canva Sans Bold"/>
                <a:ea typeface="Canva Sans Bold"/>
                <a:cs typeface="Canva Sans Bold"/>
                <a:sym typeface="Canva Sans Bold"/>
              </a:rPr>
              <a:t>Bab 4 Hasil dan </a:t>
            </a:r>
            <a:r>
              <a:rPr lang="en-US" sz="4000" dirty="0" err="1">
                <a:solidFill>
                  <a:srgbClr val="F5A100"/>
                </a:solidFill>
                <a:latin typeface="Canva Sans Bold"/>
                <a:ea typeface="Canva Sans Bold"/>
                <a:cs typeface="Canva Sans Bold"/>
                <a:sym typeface="Canva Sans Bold"/>
              </a:rPr>
              <a:t>Pembahasan</a:t>
            </a:r>
            <a:endParaRPr lang="en-US" dirty="0"/>
          </a:p>
        </p:txBody>
      </p:sp>
    </p:spTree>
    <p:extLst>
      <p:ext uri="{BB962C8B-B14F-4D97-AF65-F5344CB8AC3E}">
        <p14:creationId xmlns:p14="http://schemas.microsoft.com/office/powerpoint/2010/main" val="2662306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5">
            <a:extLst>
              <a:ext uri="{FF2B5EF4-FFF2-40B4-BE49-F238E27FC236}">
                <a16:creationId xmlns:a16="http://schemas.microsoft.com/office/drawing/2014/main" id="{8E80AC70-497E-E076-62DF-EDC674E449B9}"/>
              </a:ext>
            </a:extLst>
          </p:cNvPr>
          <p:cNvGrpSpPr/>
          <p:nvPr/>
        </p:nvGrpSpPr>
        <p:grpSpPr>
          <a:xfrm>
            <a:off x="5987804" y="1003921"/>
            <a:ext cx="6204196" cy="6057720"/>
            <a:chOff x="0" y="0"/>
            <a:chExt cx="2365552" cy="2709333"/>
          </a:xfrm>
          <a:solidFill>
            <a:srgbClr val="087555"/>
          </a:solidFill>
        </p:grpSpPr>
        <p:sp>
          <p:nvSpPr>
            <p:cNvPr id="35" name="Freeform 6">
              <a:extLst>
                <a:ext uri="{FF2B5EF4-FFF2-40B4-BE49-F238E27FC236}">
                  <a16:creationId xmlns:a16="http://schemas.microsoft.com/office/drawing/2014/main" id="{B4444023-CB60-324C-FBE9-176AFDDA50BC}"/>
                </a:ext>
              </a:extLst>
            </p:cNvPr>
            <p:cNvSpPr/>
            <p:nvPr/>
          </p:nvSpPr>
          <p:spPr>
            <a:xfrm>
              <a:off x="0" y="0"/>
              <a:ext cx="2365552" cy="2709333"/>
            </a:xfrm>
            <a:custGeom>
              <a:avLst/>
              <a:gdLst/>
              <a:ahLst/>
              <a:cxnLst/>
              <a:rect l="l" t="t" r="r" b="b"/>
              <a:pathLst>
                <a:path w="2365552" h="2709333">
                  <a:moveTo>
                    <a:pt x="0" y="0"/>
                  </a:moveTo>
                  <a:lnTo>
                    <a:pt x="2365552" y="0"/>
                  </a:lnTo>
                  <a:lnTo>
                    <a:pt x="2365552" y="2709333"/>
                  </a:lnTo>
                  <a:lnTo>
                    <a:pt x="0" y="2709333"/>
                  </a:lnTo>
                  <a:close/>
                </a:path>
              </a:pathLst>
            </a:custGeom>
            <a:grpFill/>
          </p:spPr>
        </p:sp>
        <p:sp>
          <p:nvSpPr>
            <p:cNvPr id="36" name="TextBox 7">
              <a:extLst>
                <a:ext uri="{FF2B5EF4-FFF2-40B4-BE49-F238E27FC236}">
                  <a16:creationId xmlns:a16="http://schemas.microsoft.com/office/drawing/2014/main" id="{BE323B2F-76B3-8875-6FDB-65A0CC9B609A}"/>
                </a:ext>
              </a:extLst>
            </p:cNvPr>
            <p:cNvSpPr txBox="1"/>
            <p:nvPr/>
          </p:nvSpPr>
          <p:spPr>
            <a:xfrm>
              <a:off x="0" y="38100"/>
              <a:ext cx="2365552" cy="2671233"/>
            </a:xfrm>
            <a:prstGeom prst="rect">
              <a:avLst/>
            </a:prstGeom>
            <a:grpFill/>
          </p:spPr>
          <p:txBody>
            <a:bodyPr lIns="33867" tIns="33867" rIns="33867" bIns="33867" rtlCol="0" anchor="ctr"/>
            <a:lstStyle/>
            <a:p>
              <a:pPr algn="ctr">
                <a:lnSpc>
                  <a:spcPts val="1533"/>
                </a:lnSpc>
              </a:pPr>
              <a:endParaRPr sz="1200">
                <a:solidFill>
                  <a:srgbClr val="087555"/>
                </a:solidFill>
              </a:endParaRPr>
            </a:p>
          </p:txBody>
        </p:sp>
      </p:grpSp>
      <p:sp>
        <p:nvSpPr>
          <p:cNvPr id="2" name="Freeform 2"/>
          <p:cNvSpPr/>
          <p:nvPr/>
        </p:nvSpPr>
        <p:spPr>
          <a:xfrm>
            <a:off x="3068062" y="-1631446"/>
            <a:ext cx="6695851" cy="6695851"/>
          </a:xfrm>
          <a:custGeom>
            <a:avLst/>
            <a:gdLst/>
            <a:ahLst/>
            <a:cxnLst/>
            <a:rect l="l" t="t" r="r" b="b"/>
            <a:pathLst>
              <a:path w="10043777" h="10043777">
                <a:moveTo>
                  <a:pt x="0" y="0"/>
                </a:moveTo>
                <a:lnTo>
                  <a:pt x="10043777" y="0"/>
                </a:lnTo>
                <a:lnTo>
                  <a:pt x="10043777" y="10043777"/>
                </a:lnTo>
                <a:lnTo>
                  <a:pt x="0" y="10043777"/>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653012" y="11436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0" y="1003921"/>
            <a:ext cx="5987804" cy="6057720"/>
            <a:chOff x="0" y="0"/>
            <a:chExt cx="2365552" cy="2709333"/>
          </a:xfrm>
        </p:grpSpPr>
        <p:sp>
          <p:nvSpPr>
            <p:cNvPr id="6" name="Freeform 6"/>
            <p:cNvSpPr/>
            <p:nvPr/>
          </p:nvSpPr>
          <p:spPr>
            <a:xfrm>
              <a:off x="0" y="0"/>
              <a:ext cx="2365552" cy="2709333"/>
            </a:xfrm>
            <a:custGeom>
              <a:avLst/>
              <a:gdLst/>
              <a:ahLst/>
              <a:cxnLst/>
              <a:rect l="l" t="t" r="r" b="b"/>
              <a:pathLst>
                <a:path w="2365552" h="2709333">
                  <a:moveTo>
                    <a:pt x="0" y="0"/>
                  </a:moveTo>
                  <a:lnTo>
                    <a:pt x="2365552" y="0"/>
                  </a:lnTo>
                  <a:lnTo>
                    <a:pt x="2365552" y="2709333"/>
                  </a:lnTo>
                  <a:lnTo>
                    <a:pt x="0" y="2709333"/>
                  </a:lnTo>
                  <a:close/>
                </a:path>
              </a:pathLst>
            </a:custGeom>
            <a:solidFill>
              <a:srgbClr val="FFFFFF"/>
            </a:solidFill>
          </p:spPr>
        </p:sp>
        <p:sp>
          <p:nvSpPr>
            <p:cNvPr id="7" name="TextBox 7"/>
            <p:cNvSpPr txBox="1"/>
            <p:nvPr/>
          </p:nvSpPr>
          <p:spPr>
            <a:xfrm>
              <a:off x="0" y="38100"/>
              <a:ext cx="2365552" cy="2671233"/>
            </a:xfrm>
            <a:prstGeom prst="rect">
              <a:avLst/>
            </a:prstGeom>
          </p:spPr>
          <p:txBody>
            <a:bodyPr lIns="33867" tIns="33867" rIns="33867" bIns="33867" rtlCol="0" anchor="ctr"/>
            <a:lstStyle/>
            <a:p>
              <a:pPr algn="ctr">
                <a:lnSpc>
                  <a:spcPts val="1533"/>
                </a:lnSpc>
              </a:pPr>
              <a:endParaRPr sz="1200"/>
            </a:p>
          </p:txBody>
        </p:sp>
      </p:grpSp>
      <p:sp>
        <p:nvSpPr>
          <p:cNvPr id="8" name="Freeform 8"/>
          <p:cNvSpPr/>
          <p:nvPr/>
        </p:nvSpPr>
        <p:spPr>
          <a:xfrm rot="-10800000">
            <a:off x="159493" y="1212934"/>
            <a:ext cx="661614" cy="434259"/>
          </a:xfrm>
          <a:custGeom>
            <a:avLst/>
            <a:gdLst/>
            <a:ahLst/>
            <a:cxnLst/>
            <a:rect l="l" t="t" r="r" b="b"/>
            <a:pathLst>
              <a:path w="992421" h="651389">
                <a:moveTo>
                  <a:pt x="0" y="0"/>
                </a:moveTo>
                <a:lnTo>
                  <a:pt x="992421" y="0"/>
                </a:lnTo>
                <a:lnTo>
                  <a:pt x="992421" y="651389"/>
                </a:lnTo>
                <a:lnTo>
                  <a:pt x="0" y="6513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5631339" y="2303422"/>
            <a:ext cx="712930" cy="71293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1" name="TextBox 11"/>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2" name="Group 12"/>
          <p:cNvGrpSpPr/>
          <p:nvPr/>
        </p:nvGrpSpPr>
        <p:grpSpPr>
          <a:xfrm>
            <a:off x="5631339" y="3982966"/>
            <a:ext cx="712930" cy="71293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4" name="TextBox 1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5" name="Group 15"/>
          <p:cNvGrpSpPr/>
          <p:nvPr/>
        </p:nvGrpSpPr>
        <p:grpSpPr>
          <a:xfrm>
            <a:off x="5631339" y="5674345"/>
            <a:ext cx="712930" cy="71293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7" name="TextBox 17"/>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8" name="Freeform 18"/>
          <p:cNvSpPr/>
          <p:nvPr/>
        </p:nvSpPr>
        <p:spPr>
          <a:xfrm rot="-10800000">
            <a:off x="6254519" y="1213194"/>
            <a:ext cx="661614" cy="434259"/>
          </a:xfrm>
          <a:custGeom>
            <a:avLst/>
            <a:gdLst/>
            <a:ahLst/>
            <a:cxnLst/>
            <a:rect l="l" t="t" r="r" b="b"/>
            <a:pathLst>
              <a:path w="992421" h="651389">
                <a:moveTo>
                  <a:pt x="0" y="0"/>
                </a:moveTo>
                <a:lnTo>
                  <a:pt x="992421" y="0"/>
                </a:lnTo>
                <a:lnTo>
                  <a:pt x="992421" y="651389"/>
                </a:lnTo>
                <a:lnTo>
                  <a:pt x="0" y="6513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933224" y="1311241"/>
            <a:ext cx="5794363" cy="597536"/>
          </a:xfrm>
          <a:prstGeom prst="rect">
            <a:avLst/>
          </a:prstGeom>
        </p:spPr>
        <p:txBody>
          <a:bodyPr lIns="0" tIns="0" rIns="0" bIns="0" rtlCol="0" anchor="t">
            <a:spAutoFit/>
          </a:bodyPr>
          <a:lstStyle/>
          <a:p>
            <a:pPr>
              <a:lnSpc>
                <a:spcPts val="5133"/>
              </a:lnSpc>
            </a:pPr>
            <a:r>
              <a:rPr lang="en-US" sz="3666" dirty="0">
                <a:solidFill>
                  <a:srgbClr val="000000"/>
                </a:solidFill>
                <a:latin typeface="Canva Sans Bold"/>
                <a:ea typeface="Canva Sans Bold"/>
                <a:cs typeface="Canva Sans Bold"/>
                <a:sym typeface="Canva Sans Bold"/>
              </a:rPr>
              <a:t>Kesimpulan</a:t>
            </a:r>
          </a:p>
        </p:txBody>
      </p:sp>
      <p:sp>
        <p:nvSpPr>
          <p:cNvPr id="20" name="TextBox 20"/>
          <p:cNvSpPr txBox="1"/>
          <p:nvPr/>
        </p:nvSpPr>
        <p:spPr>
          <a:xfrm>
            <a:off x="6866731" y="2201348"/>
            <a:ext cx="4559590" cy="1150828"/>
          </a:xfrm>
          <a:prstGeom prst="rect">
            <a:avLst/>
          </a:prstGeom>
        </p:spPr>
        <p:txBody>
          <a:bodyPr lIns="0" tIns="0" rIns="0" bIns="0" rtlCol="0" anchor="t">
            <a:spAutoFit/>
          </a:bodyPr>
          <a:lstStyle/>
          <a:p>
            <a:pPr>
              <a:lnSpc>
                <a:spcPts val="2300"/>
              </a:lnSpc>
            </a:pPr>
            <a:r>
              <a:rPr lang="en-US" sz="1533" dirty="0" err="1">
                <a:solidFill>
                  <a:srgbClr val="FFFFFF"/>
                </a:solidFill>
                <a:latin typeface="Open Sans 1"/>
                <a:ea typeface="Open Sans 1"/>
                <a:cs typeface="Open Sans 1"/>
                <a:sym typeface="Open Sans 1"/>
              </a:rPr>
              <a:t>Gunakan</a:t>
            </a:r>
            <a:r>
              <a:rPr lang="en-US" sz="1533" dirty="0">
                <a:solidFill>
                  <a:srgbClr val="FFFFFF"/>
                </a:solidFill>
                <a:latin typeface="Open Sans 1"/>
                <a:ea typeface="Open Sans 1"/>
                <a:cs typeface="Open Sans 1"/>
                <a:sym typeface="Open Sans 1"/>
              </a:rPr>
              <a:t> sensor-sensor yang </a:t>
            </a:r>
            <a:r>
              <a:rPr lang="en-US" sz="1533" dirty="0" err="1">
                <a:solidFill>
                  <a:srgbClr val="FFFFFF"/>
                </a:solidFill>
                <a:latin typeface="Open Sans 1"/>
                <a:ea typeface="Open Sans 1"/>
                <a:cs typeface="Open Sans 1"/>
                <a:sym typeface="Open Sans 1"/>
              </a:rPr>
              <a:t>lebih</a:t>
            </a:r>
            <a:r>
              <a:rPr lang="en-US" sz="1533" dirty="0">
                <a:solidFill>
                  <a:srgbClr val="FFFFFF"/>
                </a:solidFill>
                <a:latin typeface="Open Sans 1"/>
                <a:ea typeface="Open Sans 1"/>
                <a:cs typeface="Open Sans 1"/>
                <a:sym typeface="Open Sans 1"/>
              </a:rPr>
              <a:t> proper dan </a:t>
            </a:r>
            <a:r>
              <a:rPr lang="en-US" sz="1533" dirty="0" err="1">
                <a:solidFill>
                  <a:srgbClr val="FFFFFF"/>
                </a:solidFill>
                <a:latin typeface="Open Sans 1"/>
                <a:ea typeface="Open Sans 1"/>
                <a:cs typeface="Open Sans 1"/>
                <a:sym typeface="Open Sans 1"/>
              </a:rPr>
              <a:t>berkualitas</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tinggi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untuk</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mendapatkan</a:t>
            </a:r>
            <a:r>
              <a:rPr lang="en-US" sz="1533" dirty="0">
                <a:solidFill>
                  <a:srgbClr val="FFFFFF"/>
                </a:solidFill>
                <a:latin typeface="Open Sans 1"/>
                <a:ea typeface="Open Sans 1"/>
                <a:cs typeface="Open Sans 1"/>
                <a:sym typeface="Open Sans 1"/>
              </a:rPr>
              <a:t> data yang </a:t>
            </a:r>
            <a:r>
              <a:rPr lang="en-US" sz="1533" dirty="0" err="1">
                <a:solidFill>
                  <a:srgbClr val="FFFFFF"/>
                </a:solidFill>
                <a:latin typeface="Open Sans 1"/>
                <a:ea typeface="Open Sans 1"/>
                <a:cs typeface="Open Sans 1"/>
                <a:sym typeface="Open Sans 1"/>
              </a:rPr>
              <a:t>lebih</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baik</a:t>
            </a:r>
            <a:r>
              <a:rPr lang="en-US" sz="1533" dirty="0">
                <a:solidFill>
                  <a:srgbClr val="FFFFFF"/>
                </a:solidFill>
                <a:latin typeface="Open Sans 1"/>
                <a:ea typeface="Open Sans 1"/>
                <a:cs typeface="Open Sans 1"/>
                <a:sym typeface="Open Sans 1"/>
              </a:rPr>
              <a:t> dan </a:t>
            </a:r>
            <a:r>
              <a:rPr lang="en-US" sz="1533" dirty="0" err="1">
                <a:solidFill>
                  <a:srgbClr val="FFFFFF"/>
                </a:solidFill>
                <a:latin typeface="Open Sans 1"/>
                <a:ea typeface="Open Sans 1"/>
                <a:cs typeface="Open Sans 1"/>
                <a:sym typeface="Open Sans 1"/>
              </a:rPr>
              <a:t>stabil</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serta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meminimalkan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terjadinya</a:t>
            </a:r>
            <a:r>
              <a:rPr lang="en-US" sz="1533" dirty="0">
                <a:solidFill>
                  <a:srgbClr val="FFFFFF"/>
                </a:solidFill>
                <a:latin typeface="Open Sans 1"/>
                <a:ea typeface="Open Sans 1"/>
                <a:cs typeface="Open Sans 1"/>
                <a:sym typeface="Open Sans 1"/>
              </a:rPr>
              <a:t> error.</a:t>
            </a:r>
          </a:p>
        </p:txBody>
      </p:sp>
      <p:sp>
        <p:nvSpPr>
          <p:cNvPr id="22" name="TextBox 22"/>
          <p:cNvSpPr txBox="1"/>
          <p:nvPr/>
        </p:nvSpPr>
        <p:spPr>
          <a:xfrm>
            <a:off x="427527" y="2207698"/>
            <a:ext cx="4962147" cy="886333"/>
          </a:xfrm>
          <a:prstGeom prst="rect">
            <a:avLst/>
          </a:prstGeom>
        </p:spPr>
        <p:txBody>
          <a:bodyPr lIns="0" tIns="0" rIns="0" bIns="0" rtlCol="0" anchor="t">
            <a:spAutoFit/>
          </a:bodyPr>
          <a:lstStyle/>
          <a:p>
            <a:pPr marL="228611" indent="-228611" algn="just">
              <a:lnSpc>
                <a:spcPct val="150000"/>
              </a:lnSpc>
              <a:buFont typeface="Symbol" panose="05050102010706020507" pitchFamily="18" charset="2"/>
              <a:buChar char=""/>
            </a:pPr>
            <a:r>
              <a:rPr lang="en-US" sz="1333" dirty="0">
                <a:latin typeface="Times New Roman" panose="02020603050405020304" pitchFamily="18" charset="0"/>
                <a:ea typeface="Times New Roman" panose="02020603050405020304" pitchFamily="18" charset="0"/>
              </a:rPr>
              <a:t>Model LSTM </a:t>
            </a:r>
            <a:r>
              <a:rPr lang="en-US" sz="1333" dirty="0" err="1">
                <a:latin typeface="Times New Roman" panose="02020603050405020304" pitchFamily="18" charset="0"/>
                <a:ea typeface="Times New Roman" panose="02020603050405020304" pitchFamily="18" charset="0"/>
              </a:rPr>
              <a:t>berhasil</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dalam</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melakukan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estimasi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kebutuhan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nutrisi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tanaman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terung</a:t>
            </a:r>
            <a:r>
              <a:rPr lang="en-US" sz="1333" dirty="0">
                <a:latin typeface="Times New Roman" panose="02020603050405020304" pitchFamily="18" charset="0"/>
                <a:ea typeface="Times New Roman" panose="02020603050405020304" pitchFamily="18" charset="0"/>
              </a:rPr>
              <a:t> pada </a:t>
            </a:r>
            <a:r>
              <a:rPr lang="en-US" sz="1333" dirty="0" err="1">
                <a:latin typeface="Times New Roman" panose="02020603050405020304" pitchFamily="18" charset="0"/>
                <a:ea typeface="Times New Roman" panose="02020603050405020304" pitchFamily="18" charset="0"/>
              </a:rPr>
              <a:t>kondisi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kemarau</a:t>
            </a:r>
            <a:r>
              <a:rPr lang="en-US" sz="1333" dirty="0">
                <a:latin typeface="Times New Roman" panose="02020603050405020304" pitchFamily="18" charset="0"/>
                <a:ea typeface="Times New Roman" panose="02020603050405020304" pitchFamily="18" charset="0"/>
              </a:rPr>
              <a:t> dan </a:t>
            </a:r>
            <a:r>
              <a:rPr lang="en-US" sz="1333" dirty="0" err="1">
                <a:latin typeface="Times New Roman" panose="02020603050405020304" pitchFamily="18" charset="0"/>
                <a:ea typeface="Times New Roman" panose="02020603050405020304" pitchFamily="18" charset="0"/>
              </a:rPr>
              <a:t>kondisi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hujan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dengan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akurasi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prediksi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sebesar</a:t>
            </a:r>
            <a:r>
              <a:rPr lang="en-US" sz="1333" dirty="0">
                <a:latin typeface="Times New Roman" panose="02020603050405020304" pitchFamily="18" charset="0"/>
                <a:ea typeface="Times New Roman" panose="02020603050405020304" pitchFamily="18" charset="0"/>
              </a:rPr>
              <a:t> 86.6%. dan 81%</a:t>
            </a:r>
          </a:p>
        </p:txBody>
      </p:sp>
      <p:sp>
        <p:nvSpPr>
          <p:cNvPr id="23" name="TextBox 23"/>
          <p:cNvSpPr txBox="1"/>
          <p:nvPr/>
        </p:nvSpPr>
        <p:spPr>
          <a:xfrm>
            <a:off x="6866731" y="3781228"/>
            <a:ext cx="4559590" cy="1150828"/>
          </a:xfrm>
          <a:prstGeom prst="rect">
            <a:avLst/>
          </a:prstGeom>
        </p:spPr>
        <p:txBody>
          <a:bodyPr lIns="0" tIns="0" rIns="0" bIns="0" rtlCol="0" anchor="t">
            <a:spAutoFit/>
          </a:bodyPr>
          <a:lstStyle/>
          <a:p>
            <a:pPr>
              <a:lnSpc>
                <a:spcPts val="2300"/>
              </a:lnSpc>
            </a:pPr>
            <a:r>
              <a:rPr lang="en-US" sz="1533">
                <a:solidFill>
                  <a:srgbClr val="FFFFFF"/>
                </a:solidFill>
                <a:latin typeface="Open Sans 1"/>
                <a:ea typeface="Open Sans 1"/>
                <a:cs typeface="Open Sans 1"/>
                <a:sym typeface="Open Sans 1"/>
              </a:rPr>
              <a:t>Lakukan penyempurnaan lebih lanjut pada model untuk meningkatkan akurasi prediksi pada kondisi hujan dengan mempertimbangkan lebih banyak variabel lingkungan.</a:t>
            </a:r>
          </a:p>
        </p:txBody>
      </p:sp>
      <p:sp>
        <p:nvSpPr>
          <p:cNvPr id="24" name="TextBox 24"/>
          <p:cNvSpPr txBox="1"/>
          <p:nvPr/>
        </p:nvSpPr>
        <p:spPr>
          <a:xfrm>
            <a:off x="5861487" y="2325796"/>
            <a:ext cx="252635" cy="572977"/>
          </a:xfrm>
          <a:prstGeom prst="rect">
            <a:avLst/>
          </a:prstGeom>
        </p:spPr>
        <p:txBody>
          <a:bodyPr lIns="0" tIns="0" rIns="0" bIns="0" rtlCol="0" anchor="t">
            <a:spAutoFit/>
          </a:bodyPr>
          <a:lstStyle/>
          <a:p>
            <a:pPr algn="ctr">
              <a:lnSpc>
                <a:spcPts val="4879"/>
              </a:lnSpc>
            </a:pPr>
            <a:r>
              <a:rPr lang="en-US" sz="3485">
                <a:solidFill>
                  <a:srgbClr val="000000"/>
                </a:solidFill>
                <a:latin typeface="Open Sans 2 Bold"/>
                <a:ea typeface="Open Sans 2 Bold"/>
                <a:cs typeface="Open Sans 2 Bold"/>
                <a:sym typeface="Open Sans 2 Bold"/>
              </a:rPr>
              <a:t>1</a:t>
            </a:r>
          </a:p>
        </p:txBody>
      </p:sp>
      <p:sp>
        <p:nvSpPr>
          <p:cNvPr id="25" name="TextBox 25"/>
          <p:cNvSpPr txBox="1"/>
          <p:nvPr/>
        </p:nvSpPr>
        <p:spPr>
          <a:xfrm>
            <a:off x="5852450" y="3983273"/>
            <a:ext cx="252635" cy="572977"/>
          </a:xfrm>
          <a:prstGeom prst="rect">
            <a:avLst/>
          </a:prstGeom>
        </p:spPr>
        <p:txBody>
          <a:bodyPr lIns="0" tIns="0" rIns="0" bIns="0" rtlCol="0" anchor="t">
            <a:spAutoFit/>
          </a:bodyPr>
          <a:lstStyle/>
          <a:p>
            <a:pPr algn="ctr">
              <a:lnSpc>
                <a:spcPts val="4879"/>
              </a:lnSpc>
            </a:pPr>
            <a:r>
              <a:rPr lang="en-US" sz="3485">
                <a:solidFill>
                  <a:srgbClr val="000000"/>
                </a:solidFill>
                <a:latin typeface="Open Sans 2 Bold"/>
                <a:ea typeface="Open Sans 2 Bold"/>
                <a:cs typeface="Open Sans 2 Bold"/>
                <a:sym typeface="Open Sans 2 Bold"/>
              </a:rPr>
              <a:t>2</a:t>
            </a:r>
          </a:p>
        </p:txBody>
      </p:sp>
      <p:sp>
        <p:nvSpPr>
          <p:cNvPr id="26" name="TextBox 26"/>
          <p:cNvSpPr txBox="1"/>
          <p:nvPr/>
        </p:nvSpPr>
        <p:spPr>
          <a:xfrm>
            <a:off x="5861487" y="5696719"/>
            <a:ext cx="252635" cy="572977"/>
          </a:xfrm>
          <a:prstGeom prst="rect">
            <a:avLst/>
          </a:prstGeom>
        </p:spPr>
        <p:txBody>
          <a:bodyPr lIns="0" tIns="0" rIns="0" bIns="0" rtlCol="0" anchor="t">
            <a:spAutoFit/>
          </a:bodyPr>
          <a:lstStyle/>
          <a:p>
            <a:pPr algn="ctr">
              <a:lnSpc>
                <a:spcPts val="4879"/>
              </a:lnSpc>
            </a:pPr>
            <a:r>
              <a:rPr lang="en-US" sz="3485">
                <a:solidFill>
                  <a:srgbClr val="000000"/>
                </a:solidFill>
                <a:latin typeface="Open Sans 2 Bold"/>
                <a:ea typeface="Open Sans 2 Bold"/>
                <a:cs typeface="Open Sans 2 Bold"/>
                <a:sym typeface="Open Sans 2 Bold"/>
              </a:rPr>
              <a:t>3</a:t>
            </a:r>
          </a:p>
        </p:txBody>
      </p:sp>
      <p:sp>
        <p:nvSpPr>
          <p:cNvPr id="27" name="TextBox 27"/>
          <p:cNvSpPr txBox="1"/>
          <p:nvPr/>
        </p:nvSpPr>
        <p:spPr>
          <a:xfrm>
            <a:off x="7037612" y="1311241"/>
            <a:ext cx="5794363" cy="597536"/>
          </a:xfrm>
          <a:prstGeom prst="rect">
            <a:avLst/>
          </a:prstGeom>
        </p:spPr>
        <p:txBody>
          <a:bodyPr lIns="0" tIns="0" rIns="0" bIns="0" rtlCol="0" anchor="t">
            <a:spAutoFit/>
          </a:bodyPr>
          <a:lstStyle/>
          <a:p>
            <a:pPr>
              <a:lnSpc>
                <a:spcPts val="5133"/>
              </a:lnSpc>
            </a:pPr>
            <a:r>
              <a:rPr lang="en-US" sz="3666" dirty="0">
                <a:solidFill>
                  <a:srgbClr val="FFFFFF"/>
                </a:solidFill>
                <a:latin typeface="Canva Sans Bold"/>
                <a:ea typeface="Canva Sans Bold"/>
                <a:cs typeface="Canva Sans Bold"/>
                <a:sym typeface="Canva Sans Bold"/>
              </a:rPr>
              <a:t>Saran</a:t>
            </a:r>
          </a:p>
        </p:txBody>
      </p:sp>
      <p:sp>
        <p:nvSpPr>
          <p:cNvPr id="28" name="TextBox 28"/>
          <p:cNvSpPr txBox="1"/>
          <p:nvPr/>
        </p:nvSpPr>
        <p:spPr>
          <a:xfrm>
            <a:off x="6866731" y="5571069"/>
            <a:ext cx="4559590" cy="855875"/>
          </a:xfrm>
          <a:prstGeom prst="rect">
            <a:avLst/>
          </a:prstGeom>
        </p:spPr>
        <p:txBody>
          <a:bodyPr lIns="0" tIns="0" rIns="0" bIns="0" rtlCol="0" anchor="t">
            <a:spAutoFit/>
          </a:bodyPr>
          <a:lstStyle/>
          <a:p>
            <a:pPr>
              <a:lnSpc>
                <a:spcPts val="2300"/>
              </a:lnSpc>
            </a:pPr>
            <a:r>
              <a:rPr lang="en-US" sz="1533" dirty="0" err="1">
                <a:solidFill>
                  <a:srgbClr val="FFFFFF"/>
                </a:solidFill>
                <a:latin typeface="Open Sans 1"/>
                <a:ea typeface="Open Sans 1"/>
                <a:cs typeface="Open Sans 1"/>
                <a:sym typeface="Open Sans 1"/>
              </a:rPr>
              <a:t>Jelajahi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metode</a:t>
            </a:r>
            <a:r>
              <a:rPr lang="en-US" sz="1533" dirty="0">
                <a:solidFill>
                  <a:srgbClr val="FFFFFF"/>
                </a:solidFill>
                <a:latin typeface="Open Sans 1"/>
                <a:ea typeface="Open Sans 1"/>
                <a:cs typeface="Open Sans 1"/>
                <a:sym typeface="Open Sans 1"/>
              </a:rPr>
              <a:t> deep learning </a:t>
            </a:r>
            <a:r>
              <a:rPr lang="en-US" sz="1533" dirty="0" err="1">
                <a:solidFill>
                  <a:srgbClr val="FFFFFF"/>
                </a:solidFill>
                <a:latin typeface="Open Sans 1"/>
                <a:ea typeface="Open Sans 1"/>
                <a:cs typeface="Open Sans 1"/>
                <a:sym typeface="Open Sans 1"/>
              </a:rPr>
              <a:t>lainnya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seperti</a:t>
            </a:r>
            <a:r>
              <a:rPr lang="en-US" sz="1533" dirty="0">
                <a:solidFill>
                  <a:srgbClr val="FFFFFF"/>
                </a:solidFill>
                <a:latin typeface="Open Sans 1"/>
                <a:ea typeface="Open Sans 1"/>
                <a:cs typeface="Open Sans 1"/>
                <a:sym typeface="Open Sans 1"/>
              </a:rPr>
              <a:t> Convolutional Neural Networks (CNN) </a:t>
            </a:r>
            <a:r>
              <a:rPr lang="en-US" sz="1533" dirty="0" err="1">
                <a:solidFill>
                  <a:srgbClr val="FFFFFF"/>
                </a:solidFill>
                <a:latin typeface="Open Sans 1"/>
                <a:ea typeface="Open Sans 1"/>
                <a:cs typeface="Open Sans 1"/>
                <a:sym typeface="Open Sans 1"/>
              </a:rPr>
              <a:t>atau</a:t>
            </a:r>
            <a:r>
              <a:rPr lang="en-US" sz="1533" dirty="0">
                <a:solidFill>
                  <a:srgbClr val="FFFFFF"/>
                </a:solidFill>
                <a:latin typeface="Open Sans 1"/>
                <a:ea typeface="Open Sans 1"/>
                <a:cs typeface="Open Sans 1"/>
                <a:sym typeface="Open Sans 1"/>
              </a:rPr>
              <a:t> Transformer </a:t>
            </a:r>
            <a:r>
              <a:rPr lang="en-US" sz="1533" dirty="0" err="1">
                <a:solidFill>
                  <a:srgbClr val="FFFFFF"/>
                </a:solidFill>
                <a:latin typeface="Open Sans 1"/>
                <a:ea typeface="Open Sans 1"/>
                <a:cs typeface="Open Sans 1"/>
                <a:sym typeface="Open Sans 1"/>
              </a:rPr>
              <a:t>untuk</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melakukan</a:t>
            </a:r>
            <a:r>
              <a:rPr lang="en-US" sz="1533" dirty="0">
                <a:solidFill>
                  <a:srgbClr val="FFFFFF"/>
                </a:solidFill>
                <a:latin typeface="Open Sans 1"/>
                <a:ea typeface="Open Sans 1"/>
                <a:cs typeface="Open Sans 1"/>
                <a:sym typeface="Open Sans 1"/>
              </a:rPr>
              <a:t> forecasting.</a:t>
            </a:r>
          </a:p>
        </p:txBody>
      </p:sp>
      <p:sp>
        <p:nvSpPr>
          <p:cNvPr id="30" name="TextBox 30"/>
          <p:cNvSpPr txBox="1"/>
          <p:nvPr/>
        </p:nvSpPr>
        <p:spPr>
          <a:xfrm>
            <a:off x="427528" y="3944866"/>
            <a:ext cx="4820493" cy="1194045"/>
          </a:xfrm>
          <a:prstGeom prst="rect">
            <a:avLst/>
          </a:prstGeom>
        </p:spPr>
        <p:txBody>
          <a:bodyPr lIns="0" tIns="0" rIns="0" bIns="0" rtlCol="0" anchor="t">
            <a:spAutoFit/>
          </a:bodyPr>
          <a:lstStyle/>
          <a:p>
            <a:pPr marL="228611" indent="-228611" algn="just">
              <a:lnSpc>
                <a:spcPct val="150000"/>
              </a:lnSpc>
              <a:buFont typeface="Symbol" panose="05050102010706020507" pitchFamily="18" charset="2"/>
              <a:buChar char=""/>
            </a:pPr>
            <a:r>
              <a:rPr lang="en-US" sz="1333" dirty="0" err="1">
                <a:latin typeface="Times New Roman" panose="02020603050405020304" pitchFamily="18" charset="0"/>
                <a:ea typeface="Times New Roman" panose="02020603050405020304" pitchFamily="18" charset="0"/>
              </a:rPr>
              <a:t>Pertumbuhan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tanaman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terung</a:t>
            </a:r>
            <a:r>
              <a:rPr lang="en-US" sz="1333" dirty="0">
                <a:latin typeface="Times New Roman" panose="02020603050405020304" pitchFamily="18" charset="0"/>
                <a:ea typeface="Times New Roman" panose="02020603050405020304" pitchFamily="18" charset="0"/>
              </a:rPr>
              <a:t> pada </a:t>
            </a:r>
            <a:r>
              <a:rPr lang="en-US" sz="1333" dirty="0" err="1">
                <a:latin typeface="Times New Roman" panose="02020603050405020304" pitchFamily="18" charset="0"/>
                <a:ea typeface="Times New Roman" panose="02020603050405020304" pitchFamily="18" charset="0"/>
              </a:rPr>
              <a:t>bedeng</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hujan</a:t>
            </a:r>
            <a:r>
              <a:rPr lang="en-US" sz="1333" dirty="0">
                <a:latin typeface="Times New Roman" panose="02020603050405020304" pitchFamily="18" charset="0"/>
                <a:ea typeface="Times New Roman" panose="02020603050405020304" pitchFamily="18" charset="0"/>
              </a:rPr>
              <a:t> dan </a:t>
            </a:r>
            <a:r>
              <a:rPr lang="en-US" sz="1333" dirty="0" err="1">
                <a:latin typeface="Times New Roman" panose="02020603050405020304" pitchFamily="18" charset="0"/>
                <a:ea typeface="Times New Roman" panose="02020603050405020304" pitchFamily="18" charset="0"/>
              </a:rPr>
              <a:t>kemarau</a:t>
            </a:r>
            <a:r>
              <a:rPr lang="en-US" sz="1333" dirty="0">
                <a:latin typeface="Times New Roman" panose="02020603050405020304" pitchFamily="18" charset="0"/>
                <a:ea typeface="Times New Roman" panose="02020603050405020304" pitchFamily="18" charset="0"/>
              </a:rPr>
              <a:t> yang </a:t>
            </a:r>
            <a:r>
              <a:rPr lang="en-US" sz="1333" dirty="0" err="1">
                <a:latin typeface="Times New Roman" panose="02020603050405020304" pitchFamily="18" charset="0"/>
                <a:ea typeface="Times New Roman" panose="02020603050405020304" pitchFamily="18" charset="0"/>
              </a:rPr>
              <a:t>menggunakan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metode</a:t>
            </a:r>
            <a:r>
              <a:rPr lang="en-US" sz="1333" dirty="0">
                <a:latin typeface="Times New Roman" panose="02020603050405020304" pitchFamily="18" charset="0"/>
                <a:ea typeface="Times New Roman" panose="02020603050405020304" pitchFamily="18" charset="0"/>
              </a:rPr>
              <a:t> LSTM </a:t>
            </a:r>
            <a:r>
              <a:rPr lang="en-US" sz="1333" dirty="0" err="1">
                <a:latin typeface="Times New Roman" panose="02020603050405020304" pitchFamily="18" charset="0"/>
                <a:ea typeface="Times New Roman" panose="02020603050405020304" pitchFamily="18" charset="0"/>
              </a:rPr>
              <a:t>lebih</a:t>
            </a:r>
            <a:r>
              <a:rPr lang="en-US" sz="1333" dirty="0">
                <a:latin typeface="Times New Roman" panose="02020603050405020304" pitchFamily="18" charset="0"/>
                <a:ea typeface="Times New Roman" panose="02020603050405020304" pitchFamily="18" charset="0"/>
              </a:rPr>
              <a:t> optimal </a:t>
            </a:r>
            <a:r>
              <a:rPr lang="en-US" sz="1333" dirty="0" err="1">
                <a:latin typeface="Times New Roman" panose="02020603050405020304" pitchFamily="18" charset="0"/>
                <a:ea typeface="Times New Roman" panose="02020603050405020304" pitchFamily="18" charset="0"/>
              </a:rPr>
              <a:t>dibandingkan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dengan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bedeng</a:t>
            </a:r>
            <a:r>
              <a:rPr lang="en-US" sz="1333" dirty="0">
                <a:latin typeface="Times New Roman" panose="02020603050405020304" pitchFamily="18" charset="0"/>
                <a:ea typeface="Times New Roman" panose="02020603050405020304" pitchFamily="18" charset="0"/>
              </a:rPr>
              <a:t> manual, </a:t>
            </a:r>
            <a:r>
              <a:rPr lang="en-US" sz="1333" dirty="0" err="1">
                <a:latin typeface="Times New Roman" panose="02020603050405020304" pitchFamily="18" charset="0"/>
                <a:ea typeface="Times New Roman" panose="02020603050405020304" pitchFamily="18" charset="0"/>
              </a:rPr>
              <a:t>dilihat</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dari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grafik</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tinggi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tanaman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jumlah</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daun</a:t>
            </a:r>
            <a:r>
              <a:rPr lang="en-US" sz="1333" dirty="0">
                <a:latin typeface="Times New Roman" panose="02020603050405020304" pitchFamily="18" charset="0"/>
                <a:ea typeface="Times New Roman" panose="02020603050405020304" pitchFamily="18" charset="0"/>
              </a:rPr>
              <a:t>, dan </a:t>
            </a:r>
            <a:r>
              <a:rPr lang="en-US" sz="1333" dirty="0" err="1">
                <a:latin typeface="Times New Roman" panose="02020603050405020304" pitchFamily="18" charset="0"/>
                <a:ea typeface="Times New Roman" panose="02020603050405020304" pitchFamily="18" charset="0"/>
              </a:rPr>
              <a:t>jumlah</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bunga</a:t>
            </a:r>
            <a:r>
              <a:rPr lang="en-US" sz="1333" dirty="0">
                <a:latin typeface="Times New Roman" panose="02020603050405020304" pitchFamily="18" charset="0"/>
                <a:ea typeface="Times New Roman" panose="02020603050405020304" pitchFamily="18" charset="0"/>
              </a:rPr>
              <a:t>.</a:t>
            </a:r>
          </a:p>
        </p:txBody>
      </p:sp>
      <p:sp>
        <p:nvSpPr>
          <p:cNvPr id="31" name="TextBox 31"/>
          <p:cNvSpPr txBox="1"/>
          <p:nvPr/>
        </p:nvSpPr>
        <p:spPr>
          <a:xfrm>
            <a:off x="427527" y="5682226"/>
            <a:ext cx="4962147" cy="1194045"/>
          </a:xfrm>
          <a:prstGeom prst="rect">
            <a:avLst/>
          </a:prstGeom>
        </p:spPr>
        <p:txBody>
          <a:bodyPr lIns="0" tIns="0" rIns="0" bIns="0" rtlCol="0" anchor="t">
            <a:spAutoFit/>
          </a:bodyPr>
          <a:lstStyle/>
          <a:p>
            <a:pPr marL="228611" indent="-228611" algn="just">
              <a:lnSpc>
                <a:spcPct val="150000"/>
              </a:lnSpc>
              <a:buFont typeface="Symbol" panose="05050102010706020507" pitchFamily="18" charset="2"/>
              <a:buChar char=""/>
            </a:pPr>
            <a:r>
              <a:rPr lang="en-US" sz="1333" dirty="0" err="1">
                <a:latin typeface="Times New Roman" panose="02020603050405020304" pitchFamily="18" charset="0"/>
                <a:ea typeface="Times New Roman" panose="02020603050405020304" pitchFamily="18" charset="0"/>
              </a:rPr>
              <a:t>Dengan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menggunakan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metode</a:t>
            </a:r>
            <a:r>
              <a:rPr lang="en-US" sz="1333" dirty="0">
                <a:latin typeface="Times New Roman" panose="02020603050405020304" pitchFamily="18" charset="0"/>
                <a:ea typeface="Times New Roman" panose="02020603050405020304" pitchFamily="18" charset="0"/>
              </a:rPr>
              <a:t> LSTM, </a:t>
            </a:r>
            <a:r>
              <a:rPr lang="en-US" sz="1333" dirty="0" err="1">
                <a:latin typeface="Times New Roman" panose="02020603050405020304" pitchFamily="18" charset="0"/>
                <a:ea typeface="Times New Roman" panose="02020603050405020304" pitchFamily="18" charset="0"/>
              </a:rPr>
              <a:t>pemberian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nutrisi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menjadi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lebih</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terarah</a:t>
            </a:r>
            <a:r>
              <a:rPr lang="en-US" sz="1333" dirty="0">
                <a:latin typeface="Times New Roman" panose="02020603050405020304" pitchFamily="18" charset="0"/>
                <a:ea typeface="Times New Roman" panose="02020603050405020304" pitchFamily="18" charset="0"/>
              </a:rPr>
              <a:t> dan </a:t>
            </a:r>
            <a:r>
              <a:rPr lang="en-US" sz="1333" dirty="0" err="1">
                <a:latin typeface="Times New Roman" panose="02020603050405020304" pitchFamily="18" charset="0"/>
                <a:ea typeface="Times New Roman" panose="02020603050405020304" pitchFamily="18" charset="0"/>
              </a:rPr>
              <a:t>sesuai</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dengan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kebutuhan</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sebesar</a:t>
            </a:r>
            <a:r>
              <a:rPr lang="en-US" sz="1333" dirty="0">
                <a:latin typeface="Times New Roman" panose="02020603050405020304" pitchFamily="18" charset="0"/>
                <a:ea typeface="Times New Roman" panose="02020603050405020304" pitchFamily="18" charset="0"/>
              </a:rPr>
              <a:t> 15 ppm </a:t>
            </a:r>
            <a:r>
              <a:rPr lang="en-US" sz="1333" dirty="0" err="1">
                <a:latin typeface="Times New Roman" panose="02020603050405020304" pitchFamily="18" charset="0"/>
                <a:ea typeface="Times New Roman" panose="02020603050405020304" pitchFamily="18" charset="0"/>
              </a:rPr>
              <a:t>hingga</a:t>
            </a:r>
            <a:r>
              <a:rPr lang="en-US" sz="1333" dirty="0">
                <a:latin typeface="Times New Roman" panose="02020603050405020304" pitchFamily="18" charset="0"/>
                <a:ea typeface="Times New Roman" panose="02020603050405020304" pitchFamily="18" charset="0"/>
              </a:rPr>
              <a:t> 53 ppm </a:t>
            </a:r>
            <a:r>
              <a:rPr lang="en-US" sz="1333" dirty="0" err="1">
                <a:latin typeface="Times New Roman" panose="02020603050405020304" pitchFamily="18" charset="0"/>
                <a:ea typeface="Times New Roman" panose="02020603050405020304" pitchFamily="18" charset="0"/>
              </a:rPr>
              <a:t>untuk</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bedeng</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hujan</a:t>
            </a:r>
            <a:r>
              <a:rPr lang="en-US" sz="1333" dirty="0">
                <a:latin typeface="Times New Roman" panose="02020603050405020304" pitchFamily="18" charset="0"/>
                <a:ea typeface="Times New Roman" panose="02020603050405020304" pitchFamily="18" charset="0"/>
              </a:rPr>
              <a:t> dan 24 ppm </a:t>
            </a:r>
            <a:r>
              <a:rPr lang="en-US" sz="1333" dirty="0" err="1">
                <a:latin typeface="Times New Roman" panose="02020603050405020304" pitchFamily="18" charset="0"/>
                <a:ea typeface="Times New Roman" panose="02020603050405020304" pitchFamily="18" charset="0"/>
              </a:rPr>
              <a:t>hingga</a:t>
            </a:r>
            <a:r>
              <a:rPr lang="en-US" sz="1333" dirty="0">
                <a:latin typeface="Times New Roman" panose="02020603050405020304" pitchFamily="18" charset="0"/>
                <a:ea typeface="Times New Roman" panose="02020603050405020304" pitchFamily="18" charset="0"/>
              </a:rPr>
              <a:t> 188 ppm </a:t>
            </a:r>
            <a:r>
              <a:rPr lang="en-US" sz="1333" dirty="0" err="1">
                <a:latin typeface="Times New Roman" panose="02020603050405020304" pitchFamily="18" charset="0"/>
                <a:ea typeface="Times New Roman" panose="02020603050405020304" pitchFamily="18" charset="0"/>
              </a:rPr>
              <a:t>untuk</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bedeng</a:t>
            </a:r>
            <a:r>
              <a:rPr lang="en-US" sz="1333" dirty="0">
                <a:latin typeface="Times New Roman" panose="02020603050405020304" pitchFamily="18" charset="0"/>
                <a:ea typeface="Times New Roman" panose="02020603050405020304" pitchFamily="18" charset="0"/>
              </a:rPr>
              <a:t> </a:t>
            </a:r>
            <a:r>
              <a:rPr lang="en-US" sz="1333" dirty="0" err="1">
                <a:latin typeface="Times New Roman" panose="02020603050405020304" pitchFamily="18" charset="0"/>
                <a:ea typeface="Times New Roman" panose="02020603050405020304" pitchFamily="18" charset="0"/>
              </a:rPr>
              <a:t>kemarau</a:t>
            </a:r>
            <a:r>
              <a:rPr lang="en-US" sz="1333" dirty="0">
                <a:latin typeface="Times New Roman" panose="02020603050405020304" pitchFamily="18" charset="0"/>
                <a:ea typeface="Times New Roman" panose="02020603050405020304" pitchFamily="18" charset="0"/>
              </a:rPr>
              <a:t>.</a:t>
            </a:r>
          </a:p>
        </p:txBody>
      </p:sp>
      <p:sp>
        <p:nvSpPr>
          <p:cNvPr id="32" name="Title 31">
            <a:extLst>
              <a:ext uri="{FF2B5EF4-FFF2-40B4-BE49-F238E27FC236}">
                <a16:creationId xmlns:a16="http://schemas.microsoft.com/office/drawing/2014/main" id="{1F77C2EB-B64C-18D9-8620-C6C681DFF782}"/>
              </a:ext>
            </a:extLst>
          </p:cNvPr>
          <p:cNvSpPr>
            <a:spLocks noGrp="1"/>
          </p:cNvSpPr>
          <p:nvPr>
            <p:ph type="title"/>
          </p:nvPr>
        </p:nvSpPr>
        <p:spPr/>
        <p:txBody>
          <a:bodyPr/>
          <a:lstStyle/>
          <a:p>
            <a:r>
              <a:rPr lang="en-US" sz="4000" dirty="0">
                <a:solidFill>
                  <a:srgbClr val="000000"/>
                </a:solidFill>
                <a:latin typeface="Canva Sans Bold"/>
                <a:ea typeface="Canva Sans Bold"/>
                <a:cs typeface="Canva Sans Bold"/>
                <a:sym typeface="Canva Sans Bold"/>
              </a:rPr>
              <a:t>Bab V </a:t>
            </a:r>
            <a:r>
              <a:rPr lang="en-US" sz="4000" dirty="0" err="1">
                <a:solidFill>
                  <a:srgbClr val="000000"/>
                </a:solidFill>
                <a:latin typeface="Canva Sans Bold"/>
                <a:ea typeface="Canva Sans Bold"/>
                <a:cs typeface="Canva Sans Bold"/>
                <a:sym typeface="Canva Sans Bold"/>
              </a:rPr>
              <a:t>Penutup</a:t>
            </a:r>
            <a:br>
              <a:rPr lang="en-US" sz="4000" dirty="0">
                <a:solidFill>
                  <a:srgbClr val="000000"/>
                </a:solidFill>
                <a:latin typeface="Canva Sans Bold"/>
                <a:ea typeface="Canva Sans Bold"/>
                <a:cs typeface="Canva Sans Bold"/>
                <a:sym typeface="Canva Sans Bold"/>
              </a:rPr>
            </a:b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1"/>
          <p:cNvSpPr txBox="1"/>
          <p:nvPr/>
        </p:nvSpPr>
        <p:spPr>
          <a:xfrm>
            <a:off x="861513" y="1641235"/>
            <a:ext cx="10424561" cy="4494692"/>
          </a:xfrm>
          <a:prstGeom prst="rect">
            <a:avLst/>
          </a:prstGeom>
        </p:spPr>
        <p:txBody>
          <a:bodyPr lIns="0" tIns="0" rIns="0" bIns="0" rtlCol="0" anchor="t">
            <a:spAutoFit/>
          </a:bodyPr>
          <a:lstStyle/>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Budi, A. S., &amp; Susilo, P. H. (2021). </a:t>
            </a:r>
            <a:r>
              <a:rPr lang="en-US" sz="1067" dirty="0" err="1">
                <a:latin typeface="Times New Roman" panose="02020603050405020304" pitchFamily="18" charset="0"/>
                <a:ea typeface="Times New Roman" panose="02020603050405020304" pitchFamily="18" charset="0"/>
              </a:rPr>
              <a:t>Implementasi</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Metode</a:t>
            </a:r>
            <a:r>
              <a:rPr lang="en-US" sz="1067" dirty="0">
                <a:latin typeface="Times New Roman" panose="02020603050405020304" pitchFamily="18" charset="0"/>
                <a:ea typeface="Times New Roman" panose="02020603050405020304" pitchFamily="18" charset="0"/>
              </a:rPr>
              <a:t> SYM </a:t>
            </a:r>
            <a:r>
              <a:rPr lang="en-US" sz="1067" dirty="0" err="1">
                <a:latin typeface="Times New Roman" panose="02020603050405020304" pitchFamily="18" charset="0"/>
                <a:ea typeface="Times New Roman" panose="02020603050405020304" pitchFamily="18" charset="0"/>
              </a:rPr>
              <a:t>Untuk</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Memprediksi</a:t>
            </a:r>
            <a:r>
              <a:rPr lang="en-US" sz="1067" dirty="0">
                <a:latin typeface="Times New Roman" panose="02020603050405020304" pitchFamily="18" charset="0"/>
                <a:ea typeface="Times New Roman" panose="02020603050405020304" pitchFamily="18" charset="0"/>
              </a:rPr>
              <a:t> Hasil </a:t>
            </a:r>
            <a:r>
              <a:rPr lang="en-US" sz="1067" dirty="0" err="1">
                <a:latin typeface="Times New Roman" panose="02020603050405020304" pitchFamily="18" charset="0"/>
                <a:ea typeface="Times New Roman" panose="02020603050405020304" pitchFamily="18" charset="0"/>
              </a:rPr>
              <a:t>panen</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Tanaman</a:t>
            </a:r>
            <a:r>
              <a:rPr lang="en-US" sz="1067" dirty="0">
                <a:latin typeface="Times New Roman" panose="02020603050405020304" pitchFamily="18" charset="0"/>
                <a:ea typeface="Times New Roman" panose="02020603050405020304" pitchFamily="18" charset="0"/>
              </a:rPr>
              <a:t> Padi. </a:t>
            </a:r>
            <a:r>
              <a:rPr lang="en-US" sz="1067" i="1" dirty="0">
                <a:latin typeface="Times New Roman" panose="02020603050405020304" pitchFamily="18" charset="0"/>
                <a:ea typeface="Times New Roman" panose="02020603050405020304" pitchFamily="18" charset="0"/>
              </a:rPr>
              <a:t>JOUTICA</a:t>
            </a:r>
            <a:r>
              <a:rPr lang="en-US" sz="1067" dirty="0">
                <a:latin typeface="Times New Roman" panose="02020603050405020304" pitchFamily="18" charset="0"/>
                <a:ea typeface="Times New Roman" panose="02020603050405020304" pitchFamily="18" charset="0"/>
              </a:rPr>
              <a:t>, </a:t>
            </a:r>
            <a:r>
              <a:rPr lang="en-US" sz="1067" i="1" dirty="0">
                <a:latin typeface="Times New Roman" panose="02020603050405020304" pitchFamily="18" charset="0"/>
                <a:ea typeface="Times New Roman" panose="02020603050405020304" pitchFamily="18" charset="0"/>
              </a:rPr>
              <a:t>6</a:t>
            </a:r>
            <a:r>
              <a:rPr lang="en-US" sz="1067" dirty="0">
                <a:latin typeface="Times New Roman" panose="02020603050405020304" pitchFamily="18" charset="0"/>
                <a:ea typeface="Times New Roman" panose="02020603050405020304" pitchFamily="18" charset="0"/>
              </a:rPr>
              <a:t>(1).</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Y. Mercy. B. (2022). Preparing for Indonesian Agricultural Transformation in The Society Era 5.0. Vol. 24, No. 32-36.</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G. </a:t>
            </a:r>
            <a:r>
              <a:rPr lang="en-US" sz="1067" dirty="0" err="1">
                <a:latin typeface="Times New Roman" panose="02020603050405020304" pitchFamily="18" charset="0"/>
                <a:ea typeface="Times New Roman" panose="02020603050405020304" pitchFamily="18" charset="0"/>
              </a:rPr>
              <a:t>Dankan</a:t>
            </a:r>
            <a:r>
              <a:rPr lang="en-US" sz="1067" dirty="0">
                <a:latin typeface="Times New Roman" panose="02020603050405020304" pitchFamily="18" charset="0"/>
                <a:ea typeface="Times New Roman" panose="02020603050405020304" pitchFamily="18" charset="0"/>
              </a:rPr>
              <a:t>, et al. (2021). Smart Agriculture and Smart Farming using IOT </a:t>
            </a:r>
            <a:r>
              <a:rPr lang="en-US" sz="1067" dirty="0" err="1">
                <a:latin typeface="Times New Roman" panose="02020603050405020304" pitchFamily="18" charset="0"/>
                <a:ea typeface="Times New Roman" panose="02020603050405020304" pitchFamily="18" charset="0"/>
              </a:rPr>
              <a:t>Techonology</a:t>
            </a:r>
            <a:r>
              <a:rPr lang="en-US" sz="1067" dirty="0">
                <a:latin typeface="Times New Roman" panose="02020603050405020304" pitchFamily="18" charset="0"/>
                <a:ea typeface="Times New Roman" panose="02020603050405020304" pitchFamily="18" charset="0"/>
              </a:rPr>
              <a:t>. Vol. 21.</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Putra, B. T. W. (2022). </a:t>
            </a:r>
            <a:r>
              <a:rPr lang="en-US" sz="1067" dirty="0" err="1">
                <a:latin typeface="Times New Roman" panose="02020603050405020304" pitchFamily="18" charset="0"/>
                <a:ea typeface="Times New Roman" panose="02020603050405020304" pitchFamily="18" charset="0"/>
              </a:rPr>
              <a:t>Sosialisasi</a:t>
            </a:r>
            <a:r>
              <a:rPr lang="en-US" sz="1067" dirty="0">
                <a:latin typeface="Times New Roman" panose="02020603050405020304" pitchFamily="18" charset="0"/>
                <a:ea typeface="Times New Roman" panose="02020603050405020304" pitchFamily="18" charset="0"/>
              </a:rPr>
              <a:t> Precision Farming </a:t>
            </a:r>
            <a:r>
              <a:rPr lang="en-US" sz="1067" dirty="0" err="1">
                <a:latin typeface="Times New Roman" panose="02020603050405020304" pitchFamily="18" charset="0"/>
                <a:ea typeface="Times New Roman" panose="02020603050405020304" pitchFamily="18" charset="0"/>
              </a:rPr>
              <a:t>untuk</a:t>
            </a:r>
            <a:r>
              <a:rPr lang="en-US" sz="1067" dirty="0">
                <a:latin typeface="Times New Roman" panose="02020603050405020304" pitchFamily="18" charset="0"/>
                <a:ea typeface="Times New Roman" panose="02020603050405020304" pitchFamily="18" charset="0"/>
              </a:rPr>
              <a:t> Monitoring </a:t>
            </a:r>
            <a:r>
              <a:rPr lang="en-US" sz="1067" dirty="0" err="1">
                <a:latin typeface="Times New Roman" panose="02020603050405020304" pitchFamily="18" charset="0"/>
                <a:ea typeface="Times New Roman" panose="02020603050405020304" pitchFamily="18" charset="0"/>
              </a:rPr>
              <a:t>Tanaman</a:t>
            </a:r>
            <a:r>
              <a:rPr lang="en-US" sz="1067" dirty="0">
                <a:latin typeface="Times New Roman" panose="02020603050405020304" pitchFamily="18" charset="0"/>
                <a:ea typeface="Times New Roman" panose="02020603050405020304" pitchFamily="18" charset="0"/>
              </a:rPr>
              <a:t> Perkebunan dan </a:t>
            </a:r>
            <a:r>
              <a:rPr lang="en-US" sz="1067" dirty="0" err="1">
                <a:latin typeface="Times New Roman" panose="02020603050405020304" pitchFamily="18" charset="0"/>
                <a:ea typeface="Times New Roman" panose="02020603050405020304" pitchFamily="18" charset="0"/>
              </a:rPr>
              <a:t>Hortikultura</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Kabupaten</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Jember</a:t>
            </a:r>
            <a:r>
              <a:rPr lang="en-US" sz="1067" dirty="0">
                <a:latin typeface="Times New Roman" panose="02020603050405020304" pitchFamily="18" charset="0"/>
                <a:ea typeface="Times New Roman" panose="02020603050405020304" pitchFamily="18" charset="0"/>
              </a:rPr>
              <a:t>. </a:t>
            </a:r>
            <a:r>
              <a:rPr lang="en-US" sz="1067" i="1" dirty="0">
                <a:latin typeface="Times New Roman" panose="02020603050405020304" pitchFamily="18" charset="0"/>
                <a:ea typeface="Times New Roman" panose="02020603050405020304" pitchFamily="18" charset="0"/>
              </a:rPr>
              <a:t>Warta </a:t>
            </a:r>
            <a:r>
              <a:rPr lang="en-US" sz="1067" i="1" dirty="0" err="1">
                <a:latin typeface="Times New Roman" panose="02020603050405020304" pitchFamily="18" charset="0"/>
                <a:ea typeface="Times New Roman" panose="02020603050405020304" pitchFamily="18" charset="0"/>
              </a:rPr>
              <a:t>Pengabdian</a:t>
            </a:r>
            <a:r>
              <a:rPr lang="en-US" sz="1067" dirty="0">
                <a:latin typeface="Times New Roman" panose="02020603050405020304" pitchFamily="18" charset="0"/>
                <a:ea typeface="Times New Roman" panose="02020603050405020304" pitchFamily="18" charset="0"/>
              </a:rPr>
              <a:t>, </a:t>
            </a:r>
            <a:r>
              <a:rPr lang="en-US" sz="1067" i="1" dirty="0">
                <a:latin typeface="Times New Roman" panose="02020603050405020304" pitchFamily="18" charset="0"/>
                <a:ea typeface="Times New Roman" panose="02020603050405020304" pitchFamily="18" charset="0"/>
              </a:rPr>
              <a:t>14</a:t>
            </a:r>
            <a:r>
              <a:rPr lang="en-US" sz="1067" dirty="0">
                <a:latin typeface="Times New Roman" panose="02020603050405020304" pitchFamily="18" charset="0"/>
                <a:ea typeface="Times New Roman" panose="02020603050405020304" pitchFamily="18" charset="0"/>
              </a:rPr>
              <a:t>(4), 231. https://doi.org/10.19184/wrtp.v14i4.16704</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M. Aditya Eka. (2022). The Potential of Smart Farming IoT Implementation for Coffee Farming in Indonesia. Vol. 2(2). No. 53-70.</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B. T. W. Putra. (2022). “</a:t>
            </a:r>
            <a:r>
              <a:rPr lang="en-US" sz="1067" dirty="0" err="1">
                <a:latin typeface="Times New Roman" panose="02020603050405020304" pitchFamily="18" charset="0"/>
                <a:ea typeface="Times New Roman" panose="02020603050405020304" pitchFamily="18" charset="0"/>
              </a:rPr>
              <a:t>Sosialisasi</a:t>
            </a:r>
            <a:r>
              <a:rPr lang="en-US" sz="1067" dirty="0">
                <a:latin typeface="Times New Roman" panose="02020603050405020304" pitchFamily="18" charset="0"/>
                <a:ea typeface="Times New Roman" panose="02020603050405020304" pitchFamily="18" charset="0"/>
              </a:rPr>
              <a:t> Precision Farming </a:t>
            </a:r>
            <a:r>
              <a:rPr lang="en-US" sz="1067" dirty="0" err="1">
                <a:latin typeface="Times New Roman" panose="02020603050405020304" pitchFamily="18" charset="0"/>
                <a:ea typeface="Times New Roman" panose="02020603050405020304" pitchFamily="18" charset="0"/>
              </a:rPr>
              <a:t>untuk</a:t>
            </a:r>
            <a:r>
              <a:rPr lang="en-US" sz="1067" dirty="0">
                <a:latin typeface="Times New Roman" panose="02020603050405020304" pitchFamily="18" charset="0"/>
                <a:ea typeface="Times New Roman" panose="02020603050405020304" pitchFamily="18" charset="0"/>
              </a:rPr>
              <a:t> Monitoring </a:t>
            </a:r>
            <a:r>
              <a:rPr lang="en-US" sz="1067" dirty="0" err="1">
                <a:latin typeface="Times New Roman" panose="02020603050405020304" pitchFamily="18" charset="0"/>
                <a:ea typeface="Times New Roman" panose="02020603050405020304" pitchFamily="18" charset="0"/>
              </a:rPr>
              <a:t>Tanaman</a:t>
            </a:r>
            <a:r>
              <a:rPr lang="en-US" sz="1067" dirty="0">
                <a:latin typeface="Times New Roman" panose="02020603050405020304" pitchFamily="18" charset="0"/>
                <a:ea typeface="Times New Roman" panose="02020603050405020304" pitchFamily="18" charset="0"/>
              </a:rPr>
              <a:t> Perkebunan dan </a:t>
            </a:r>
            <a:r>
              <a:rPr lang="en-US" sz="1067" dirty="0" err="1">
                <a:latin typeface="Times New Roman" panose="02020603050405020304" pitchFamily="18" charset="0"/>
                <a:ea typeface="Times New Roman" panose="02020603050405020304" pitchFamily="18" charset="0"/>
              </a:rPr>
              <a:t>Hortikultura</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Kabupaten</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Jember</a:t>
            </a:r>
            <a:r>
              <a:rPr lang="en-US" sz="1067" dirty="0">
                <a:latin typeface="Times New Roman" panose="02020603050405020304" pitchFamily="18" charset="0"/>
                <a:ea typeface="Times New Roman" panose="02020603050405020304" pitchFamily="18" charset="0"/>
              </a:rPr>
              <a:t>,” </a:t>
            </a:r>
            <a:r>
              <a:rPr lang="en-US" sz="1067" i="1" dirty="0">
                <a:latin typeface="Times New Roman" panose="02020603050405020304" pitchFamily="18" charset="0"/>
                <a:ea typeface="Times New Roman" panose="02020603050405020304" pitchFamily="18" charset="0"/>
              </a:rPr>
              <a:t>War. </a:t>
            </a:r>
            <a:r>
              <a:rPr lang="en-US" sz="1067" i="1" dirty="0" err="1">
                <a:latin typeface="Times New Roman" panose="02020603050405020304" pitchFamily="18" charset="0"/>
                <a:ea typeface="Times New Roman" panose="02020603050405020304" pitchFamily="18" charset="0"/>
              </a:rPr>
              <a:t>Pengabdi</a:t>
            </a:r>
            <a:r>
              <a:rPr lang="en-US" sz="1067" i="1" dirty="0">
                <a:latin typeface="Times New Roman" panose="02020603050405020304" pitchFamily="18" charset="0"/>
                <a:ea typeface="Times New Roman" panose="02020603050405020304" pitchFamily="18" charset="0"/>
              </a:rPr>
              <a:t>.</a:t>
            </a:r>
            <a:r>
              <a:rPr lang="en-US" sz="1067" dirty="0">
                <a:latin typeface="Times New Roman" panose="02020603050405020304" pitchFamily="18" charset="0"/>
                <a:ea typeface="Times New Roman" panose="02020603050405020304" pitchFamily="18" charset="0"/>
              </a:rPr>
              <a:t>, vol. 14, no. 4, p. 231. </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S. Budi and P. H. Susilo. (2022) “</a:t>
            </a:r>
            <a:r>
              <a:rPr lang="en-US" sz="1067" dirty="0" err="1">
                <a:latin typeface="Times New Roman" panose="02020603050405020304" pitchFamily="18" charset="0"/>
                <a:ea typeface="Times New Roman" panose="02020603050405020304" pitchFamily="18" charset="0"/>
              </a:rPr>
              <a:t>Implementasi</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Metode</a:t>
            </a:r>
            <a:r>
              <a:rPr lang="en-US" sz="1067" dirty="0">
                <a:latin typeface="Times New Roman" panose="02020603050405020304" pitchFamily="18" charset="0"/>
                <a:ea typeface="Times New Roman" panose="02020603050405020304" pitchFamily="18" charset="0"/>
              </a:rPr>
              <a:t> SYM </a:t>
            </a:r>
            <a:r>
              <a:rPr lang="en-US" sz="1067" dirty="0" err="1">
                <a:latin typeface="Times New Roman" panose="02020603050405020304" pitchFamily="18" charset="0"/>
                <a:ea typeface="Times New Roman" panose="02020603050405020304" pitchFamily="18" charset="0"/>
              </a:rPr>
              <a:t>Untuk</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Memprediksi</a:t>
            </a:r>
            <a:r>
              <a:rPr lang="en-US" sz="1067" dirty="0">
                <a:latin typeface="Times New Roman" panose="02020603050405020304" pitchFamily="18" charset="0"/>
                <a:ea typeface="Times New Roman" panose="02020603050405020304" pitchFamily="18" charset="0"/>
              </a:rPr>
              <a:t> Hasil </a:t>
            </a:r>
            <a:r>
              <a:rPr lang="en-US" sz="1067" dirty="0" err="1">
                <a:latin typeface="Times New Roman" panose="02020603050405020304" pitchFamily="18" charset="0"/>
                <a:ea typeface="Times New Roman" panose="02020603050405020304" pitchFamily="18" charset="0"/>
              </a:rPr>
              <a:t>panen</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Tanaman</a:t>
            </a:r>
            <a:r>
              <a:rPr lang="en-US" sz="1067" dirty="0">
                <a:latin typeface="Times New Roman" panose="02020603050405020304" pitchFamily="18" charset="0"/>
                <a:ea typeface="Times New Roman" panose="02020603050405020304" pitchFamily="18" charset="0"/>
              </a:rPr>
              <a:t> Padi,” </a:t>
            </a:r>
            <a:r>
              <a:rPr lang="en-US" sz="1067" i="1" dirty="0">
                <a:latin typeface="Times New Roman" panose="02020603050405020304" pitchFamily="18" charset="0"/>
                <a:ea typeface="Times New Roman" panose="02020603050405020304" pitchFamily="18" charset="0"/>
              </a:rPr>
              <a:t>JOUTICA</a:t>
            </a:r>
            <a:r>
              <a:rPr lang="en-US" sz="1067" dirty="0">
                <a:latin typeface="Times New Roman" panose="02020603050405020304" pitchFamily="18" charset="0"/>
                <a:ea typeface="Times New Roman" panose="02020603050405020304" pitchFamily="18" charset="0"/>
              </a:rPr>
              <a:t>, vol. 6, no. 1.</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T. H. </a:t>
            </a:r>
            <a:r>
              <a:rPr lang="en-US" sz="1067" dirty="0" err="1">
                <a:latin typeface="Times New Roman" panose="02020603050405020304" pitchFamily="18" charset="0"/>
                <a:ea typeface="Times New Roman" panose="02020603050405020304" pitchFamily="18" charset="0"/>
              </a:rPr>
              <a:t>Simanjuntak</a:t>
            </a:r>
            <a:r>
              <a:rPr lang="en-US" sz="1067" dirty="0">
                <a:latin typeface="Times New Roman" panose="02020603050405020304" pitchFamily="18" charset="0"/>
                <a:ea typeface="Times New Roman" panose="02020603050405020304" pitchFamily="18" charset="0"/>
              </a:rPr>
              <a:t>, W. F. </a:t>
            </a:r>
            <a:r>
              <a:rPr lang="en-US" sz="1067" dirty="0" err="1">
                <a:latin typeface="Times New Roman" panose="02020603050405020304" pitchFamily="18" charset="0"/>
                <a:ea typeface="Times New Roman" panose="02020603050405020304" pitchFamily="18" charset="0"/>
              </a:rPr>
              <a:t>Mahmudy</a:t>
            </a:r>
            <a:r>
              <a:rPr lang="en-US" sz="1067" dirty="0">
                <a:latin typeface="Times New Roman" panose="02020603050405020304" pitchFamily="18" charset="0"/>
                <a:ea typeface="Times New Roman" panose="02020603050405020304" pitchFamily="18" charset="0"/>
              </a:rPr>
              <a:t>, and Sutrisno </a:t>
            </a:r>
            <a:r>
              <a:rPr lang="en-US" sz="1067" dirty="0" err="1">
                <a:latin typeface="Times New Roman" panose="02020603050405020304" pitchFamily="18" charset="0"/>
                <a:ea typeface="Times New Roman" panose="02020603050405020304" pitchFamily="18" charset="0"/>
              </a:rPr>
              <a:t>Sutrisno</a:t>
            </a:r>
            <a:r>
              <a:rPr lang="en-US" sz="1067" dirty="0">
                <a:latin typeface="Times New Roman" panose="02020603050405020304" pitchFamily="18" charset="0"/>
                <a:ea typeface="Times New Roman" panose="02020603050405020304" pitchFamily="18" charset="0"/>
              </a:rPr>
              <a:t>. (2022). “</a:t>
            </a:r>
            <a:r>
              <a:rPr lang="en-US" sz="1067" dirty="0" err="1">
                <a:latin typeface="Times New Roman" panose="02020603050405020304" pitchFamily="18" charset="0"/>
                <a:ea typeface="Times New Roman" panose="02020603050405020304" pitchFamily="18" charset="0"/>
              </a:rPr>
              <a:t>Implementasi</a:t>
            </a:r>
            <a:r>
              <a:rPr lang="en-US" sz="1067" dirty="0">
                <a:latin typeface="Times New Roman" panose="02020603050405020304" pitchFamily="18" charset="0"/>
                <a:ea typeface="Times New Roman" panose="02020603050405020304" pitchFamily="18" charset="0"/>
              </a:rPr>
              <a:t> Modified K-Nearest Neighbor </a:t>
            </a:r>
            <a:r>
              <a:rPr lang="en-US" sz="1067" dirty="0" err="1">
                <a:latin typeface="Times New Roman" panose="02020603050405020304" pitchFamily="18" charset="0"/>
                <a:ea typeface="Times New Roman" panose="02020603050405020304" pitchFamily="18" charset="0"/>
              </a:rPr>
              <a:t>Dengan</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Otomatisasi</a:t>
            </a:r>
            <a:r>
              <a:rPr lang="en-US" sz="1067" dirty="0">
                <a:latin typeface="Times New Roman" panose="02020603050405020304" pitchFamily="18" charset="0"/>
                <a:ea typeface="Times New Roman" panose="02020603050405020304" pitchFamily="18" charset="0"/>
              </a:rPr>
              <a:t> Nilai K Pada </a:t>
            </a:r>
            <a:r>
              <a:rPr lang="en-US" sz="1067" dirty="0" err="1">
                <a:latin typeface="Times New Roman" panose="02020603050405020304" pitchFamily="18" charset="0"/>
                <a:ea typeface="Times New Roman" panose="02020603050405020304" pitchFamily="18" charset="0"/>
              </a:rPr>
              <a:t>Pengklasifikasian</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Penyakit</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Tanaman</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Kedelai</a:t>
            </a:r>
            <a:r>
              <a:rPr lang="en-US" sz="1067" dirty="0">
                <a:latin typeface="Times New Roman" panose="02020603050405020304" pitchFamily="18" charset="0"/>
                <a:ea typeface="Times New Roman" panose="02020603050405020304" pitchFamily="18" charset="0"/>
              </a:rPr>
              <a:t>,” </a:t>
            </a:r>
            <a:r>
              <a:rPr lang="en-US" sz="1067" i="1" dirty="0" err="1">
                <a:latin typeface="Times New Roman" panose="02020603050405020304" pitchFamily="18" charset="0"/>
                <a:ea typeface="Times New Roman" panose="02020603050405020304" pitchFamily="18" charset="0"/>
              </a:rPr>
              <a:t>Pengemb</a:t>
            </a:r>
            <a:r>
              <a:rPr lang="en-US" sz="1067" i="1" dirty="0">
                <a:latin typeface="Times New Roman" panose="02020603050405020304" pitchFamily="18" charset="0"/>
                <a:ea typeface="Times New Roman" panose="02020603050405020304" pitchFamily="18" charset="0"/>
              </a:rPr>
              <a:t>. </a:t>
            </a:r>
            <a:r>
              <a:rPr lang="en-US" sz="1067" i="1" dirty="0" err="1">
                <a:latin typeface="Times New Roman" panose="02020603050405020304" pitchFamily="18" charset="0"/>
                <a:ea typeface="Times New Roman" panose="02020603050405020304" pitchFamily="18" charset="0"/>
              </a:rPr>
              <a:t>Teknol</a:t>
            </a:r>
            <a:r>
              <a:rPr lang="en-US" sz="1067" i="1" dirty="0">
                <a:latin typeface="Times New Roman" panose="02020603050405020304" pitchFamily="18" charset="0"/>
                <a:ea typeface="Times New Roman" panose="02020603050405020304" pitchFamily="18" charset="0"/>
              </a:rPr>
              <a:t>. Inf. dan </a:t>
            </a:r>
            <a:r>
              <a:rPr lang="en-US" sz="1067" i="1" dirty="0" err="1">
                <a:latin typeface="Times New Roman" panose="02020603050405020304" pitchFamily="18" charset="0"/>
                <a:ea typeface="Times New Roman" panose="02020603050405020304" pitchFamily="18" charset="0"/>
              </a:rPr>
              <a:t>Ilmu</a:t>
            </a:r>
            <a:r>
              <a:rPr lang="en-US" sz="1067" i="1" dirty="0">
                <a:latin typeface="Times New Roman" panose="02020603050405020304" pitchFamily="18" charset="0"/>
                <a:ea typeface="Times New Roman" panose="02020603050405020304" pitchFamily="18" charset="0"/>
              </a:rPr>
              <a:t> </a:t>
            </a:r>
            <a:r>
              <a:rPr lang="en-US" sz="1067" i="1" dirty="0" err="1">
                <a:latin typeface="Times New Roman" panose="02020603050405020304" pitchFamily="18" charset="0"/>
                <a:ea typeface="Times New Roman" panose="02020603050405020304" pitchFamily="18" charset="0"/>
              </a:rPr>
              <a:t>Komput</a:t>
            </a:r>
            <a:r>
              <a:rPr lang="en-US" sz="1067" i="1" dirty="0">
                <a:latin typeface="Times New Roman" panose="02020603050405020304" pitchFamily="18" charset="0"/>
                <a:ea typeface="Times New Roman" panose="02020603050405020304" pitchFamily="18" charset="0"/>
              </a:rPr>
              <a:t>.</a:t>
            </a:r>
            <a:r>
              <a:rPr lang="en-US" sz="1067" dirty="0">
                <a:latin typeface="Times New Roman" panose="02020603050405020304" pitchFamily="18" charset="0"/>
                <a:ea typeface="Times New Roman" panose="02020603050405020304" pitchFamily="18" charset="0"/>
              </a:rPr>
              <a:t>, vol. 1, No.2, no. 2, pp. 75–79.</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Jhon S. Arie. (2022). “Implementation of KNN Algorithm in Prediction of Rainfall and Rice Plant Temperature,” </a:t>
            </a:r>
            <a:r>
              <a:rPr lang="en-US" sz="1067" i="1" dirty="0">
                <a:latin typeface="Times New Roman" panose="02020603050405020304" pitchFamily="18" charset="0"/>
                <a:ea typeface="Times New Roman" panose="02020603050405020304" pitchFamily="18" charset="0"/>
              </a:rPr>
              <a:t>Pros. Semin. </a:t>
            </a:r>
            <a:r>
              <a:rPr lang="en-US" sz="1067" i="1" dirty="0" err="1">
                <a:latin typeface="Times New Roman" panose="02020603050405020304" pitchFamily="18" charset="0"/>
                <a:ea typeface="Times New Roman" panose="02020603050405020304" pitchFamily="18" charset="0"/>
              </a:rPr>
              <a:t>Ilm</a:t>
            </a:r>
            <a:r>
              <a:rPr lang="en-US" sz="1067" i="1" dirty="0">
                <a:latin typeface="Times New Roman" panose="02020603050405020304" pitchFamily="18" charset="0"/>
                <a:ea typeface="Times New Roman" panose="02020603050405020304" pitchFamily="18" charset="0"/>
              </a:rPr>
              <a:t>. Sist. </a:t>
            </a:r>
            <a:r>
              <a:rPr lang="en-US" sz="1067" i="1" dirty="0" err="1">
                <a:latin typeface="Times New Roman" panose="02020603050405020304" pitchFamily="18" charset="0"/>
                <a:ea typeface="Times New Roman" panose="02020603050405020304" pitchFamily="18" charset="0"/>
              </a:rPr>
              <a:t>Indormasi</a:t>
            </a:r>
            <a:r>
              <a:rPr lang="en-US" sz="1067" i="1" dirty="0">
                <a:latin typeface="Times New Roman" panose="02020603050405020304" pitchFamily="18" charset="0"/>
                <a:ea typeface="Times New Roman" panose="02020603050405020304" pitchFamily="18" charset="0"/>
              </a:rPr>
              <a:t> dan </a:t>
            </a:r>
            <a:r>
              <a:rPr lang="en-US" sz="1067" i="1" dirty="0" err="1">
                <a:latin typeface="Times New Roman" panose="02020603050405020304" pitchFamily="18" charset="0"/>
                <a:ea typeface="Times New Roman" panose="02020603050405020304" pitchFamily="18" charset="0"/>
              </a:rPr>
              <a:t>Teknol</a:t>
            </a:r>
            <a:r>
              <a:rPr lang="en-US" sz="1067" i="1" dirty="0">
                <a:latin typeface="Times New Roman" panose="02020603050405020304" pitchFamily="18" charset="0"/>
                <a:ea typeface="Times New Roman" panose="02020603050405020304" pitchFamily="18" charset="0"/>
              </a:rPr>
              <a:t>. Inf.</a:t>
            </a:r>
            <a:r>
              <a:rPr lang="en-US" sz="1067" dirty="0">
                <a:latin typeface="Times New Roman" panose="02020603050405020304" pitchFamily="18" charset="0"/>
                <a:ea typeface="Times New Roman" panose="02020603050405020304" pitchFamily="18" charset="0"/>
              </a:rPr>
              <a:t>, vol. VIII, no. 1, pp. 11–20.</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O. </a:t>
            </a:r>
            <a:r>
              <a:rPr lang="en-US" sz="1067" dirty="0" err="1">
                <a:latin typeface="Times New Roman" panose="02020603050405020304" pitchFamily="18" charset="0"/>
                <a:ea typeface="Times New Roman" panose="02020603050405020304" pitchFamily="18" charset="0"/>
              </a:rPr>
              <a:t>Folorunso</a:t>
            </a:r>
            <a:r>
              <a:rPr lang="en-US" sz="1067" dirty="0">
                <a:latin typeface="Times New Roman" panose="02020603050405020304" pitchFamily="18" charset="0"/>
                <a:ea typeface="Times New Roman" panose="02020603050405020304" pitchFamily="18" charset="0"/>
              </a:rPr>
              <a:t>. (2023). “Exploring Machine Learning Models for Soil Nutrient Properties Prediction: A Systemic Review” </a:t>
            </a:r>
            <a:r>
              <a:rPr lang="en-US" sz="1067" i="1" dirty="0" err="1">
                <a:latin typeface="Times New Roman" panose="02020603050405020304" pitchFamily="18" charset="0"/>
                <a:ea typeface="Times New Roman" panose="02020603050405020304" pitchFamily="18" charset="0"/>
              </a:rPr>
              <a:t>Perspektif</a:t>
            </a:r>
            <a:r>
              <a:rPr lang="en-US" sz="1067" dirty="0">
                <a:latin typeface="Times New Roman" panose="02020603050405020304" pitchFamily="18" charset="0"/>
                <a:ea typeface="Times New Roman" panose="02020603050405020304" pitchFamily="18" charset="0"/>
              </a:rPr>
              <a:t>, vol. 18, no. 2, p. 91, 2020, </a:t>
            </a:r>
            <a:r>
              <a:rPr lang="en-US" sz="1067" dirty="0" err="1">
                <a:latin typeface="Times New Roman" panose="02020603050405020304" pitchFamily="18" charset="0"/>
                <a:ea typeface="Times New Roman" panose="02020603050405020304" pitchFamily="18" charset="0"/>
              </a:rPr>
              <a:t>doi</a:t>
            </a:r>
            <a:r>
              <a:rPr lang="en-US" sz="1067" dirty="0">
                <a:latin typeface="Times New Roman" panose="02020603050405020304" pitchFamily="18" charset="0"/>
                <a:ea typeface="Times New Roman" panose="02020603050405020304" pitchFamily="18" charset="0"/>
              </a:rPr>
              <a:t>: 10.21082/psp.v18n2.2019.91-103.</a:t>
            </a:r>
          </a:p>
          <a:p>
            <a:pPr marL="228611" indent="-228611" algn="just">
              <a:spcBef>
                <a:spcPts val="267"/>
              </a:spcBef>
              <a:spcAft>
                <a:spcPts val="667"/>
              </a:spcAft>
              <a:buFont typeface="+mj-lt"/>
              <a:buAutoNum type="arabicPeriod"/>
              <a:tabLst>
                <a:tab pos="225648" algn="l"/>
              </a:tabLst>
            </a:pPr>
            <a:r>
              <a:rPr lang="en-US" sz="1067" dirty="0" err="1">
                <a:latin typeface="Times New Roman" panose="02020603050405020304" pitchFamily="18" charset="0"/>
                <a:ea typeface="Times New Roman" panose="02020603050405020304" pitchFamily="18" charset="0"/>
              </a:rPr>
              <a:t>Ambarish</a:t>
            </a:r>
            <a:r>
              <a:rPr lang="en-US" sz="1067" dirty="0">
                <a:latin typeface="Times New Roman" panose="02020603050405020304" pitchFamily="18" charset="0"/>
                <a:ea typeface="Times New Roman" panose="02020603050405020304" pitchFamily="18" charset="0"/>
              </a:rPr>
              <a:t>. G., &amp; </a:t>
            </a:r>
            <a:r>
              <a:rPr lang="en-US" sz="1067" dirty="0" err="1">
                <a:latin typeface="Times New Roman" panose="02020603050405020304" pitchFamily="18" charset="0"/>
                <a:ea typeface="Times New Roman" panose="02020603050405020304" pitchFamily="18" charset="0"/>
              </a:rPr>
              <a:t>Lenka</a:t>
            </a:r>
            <a:r>
              <a:rPr lang="en-US" sz="1067" dirty="0">
                <a:latin typeface="Times New Roman" panose="02020603050405020304" pitchFamily="18" charset="0"/>
                <a:ea typeface="Times New Roman" panose="02020603050405020304" pitchFamily="18" charset="0"/>
              </a:rPr>
              <a:t>, S. K. (2022). Neural network pattern classification and weather dependent fuzzy logic model for irrigation control in WSN based precision agriculture. Procedia Computer Science, 78, 499-506.</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Kenneth. D. (2022). “Smart Farming Prediction Models for Precision Agriculture: A Comprehensive Survey”. https://doi.org/10.1007/s10462-022-10266-6</a:t>
            </a:r>
          </a:p>
          <a:p>
            <a:pPr marL="228611" indent="-228611" algn="just">
              <a:spcBef>
                <a:spcPts val="267"/>
              </a:spcBef>
              <a:spcAft>
                <a:spcPts val="667"/>
              </a:spcAft>
              <a:buFont typeface="+mj-lt"/>
              <a:buAutoNum type="arabicPeriod"/>
              <a:tabLst>
                <a:tab pos="225648" algn="l"/>
              </a:tabLst>
            </a:pPr>
            <a:r>
              <a:rPr lang="en-US" sz="1067" dirty="0">
                <a:latin typeface="Times New Roman" panose="02020603050405020304" pitchFamily="18" charset="0"/>
                <a:ea typeface="Times New Roman" panose="02020603050405020304" pitchFamily="18" charset="0"/>
              </a:rPr>
              <a:t>Badan Pusat </a:t>
            </a:r>
            <a:r>
              <a:rPr lang="en-US" sz="1067" dirty="0" err="1">
                <a:latin typeface="Times New Roman" panose="02020603050405020304" pitchFamily="18" charset="0"/>
                <a:ea typeface="Times New Roman" panose="02020603050405020304" pitchFamily="18" charset="0"/>
              </a:rPr>
              <a:t>Statistik</a:t>
            </a:r>
            <a:r>
              <a:rPr lang="en-US" sz="1067" dirty="0">
                <a:latin typeface="Times New Roman" panose="02020603050405020304" pitchFamily="18" charset="0"/>
                <a:ea typeface="Times New Roman" panose="02020603050405020304" pitchFamily="18" charset="0"/>
              </a:rPr>
              <a:t> (BPS) 2023. </a:t>
            </a:r>
            <a:r>
              <a:rPr lang="en-US" sz="1067" dirty="0" err="1">
                <a:latin typeface="Times New Roman" panose="02020603050405020304" pitchFamily="18" charset="0"/>
                <a:ea typeface="Times New Roman" panose="02020603050405020304" pitchFamily="18" charset="0"/>
              </a:rPr>
              <a:t>Produksi</a:t>
            </a:r>
            <a:r>
              <a:rPr lang="en-US" sz="1067" dirty="0">
                <a:latin typeface="Times New Roman" panose="02020603050405020304" pitchFamily="18" charset="0"/>
                <a:ea typeface="Times New Roman" panose="02020603050405020304" pitchFamily="18" charset="0"/>
              </a:rPr>
              <a:t> </a:t>
            </a:r>
            <a:r>
              <a:rPr lang="en-US" sz="1067" dirty="0" err="1">
                <a:latin typeface="Times New Roman" panose="02020603050405020304" pitchFamily="18" charset="0"/>
                <a:ea typeface="Times New Roman" panose="02020603050405020304" pitchFamily="18" charset="0"/>
              </a:rPr>
              <a:t>Cabai</a:t>
            </a:r>
            <a:r>
              <a:rPr lang="en-US" sz="1067" dirty="0">
                <a:latin typeface="Times New Roman" panose="02020603050405020304" pitchFamily="18" charset="0"/>
                <a:ea typeface="Times New Roman" panose="02020603050405020304" pitchFamily="18" charset="0"/>
              </a:rPr>
              <a:t> Nasional 2016- 2020.</a:t>
            </a:r>
          </a:p>
        </p:txBody>
      </p:sp>
      <p:sp>
        <p:nvSpPr>
          <p:cNvPr id="13" name="Title 12">
            <a:extLst>
              <a:ext uri="{FF2B5EF4-FFF2-40B4-BE49-F238E27FC236}">
                <a16:creationId xmlns:a16="http://schemas.microsoft.com/office/drawing/2014/main" id="{5105DA98-9F13-6557-35CE-39A3DB8324AF}"/>
              </a:ext>
            </a:extLst>
          </p:cNvPr>
          <p:cNvSpPr>
            <a:spLocks noGrp="1"/>
          </p:cNvSpPr>
          <p:nvPr>
            <p:ph type="title"/>
          </p:nvPr>
        </p:nvSpPr>
        <p:spPr/>
        <p:txBody>
          <a:bodyPr/>
          <a:lstStyle/>
          <a:p>
            <a:r>
              <a:rPr lang="en-US" sz="4000" dirty="0">
                <a:latin typeface="Canva Sans Bold"/>
                <a:ea typeface="Canva Sans Bold"/>
                <a:cs typeface="Canva Sans Bold"/>
                <a:sym typeface="Canva Sans Bold"/>
              </a:rPr>
              <a:t>Daftar Pustaka</a:t>
            </a:r>
            <a:br>
              <a:rPr lang="en-US" sz="4000" dirty="0">
                <a:latin typeface="Canva Sans Bold"/>
                <a:ea typeface="Canva Sans Bold"/>
                <a:cs typeface="Canva Sans Bold"/>
                <a:sym typeface="Canva Sans Bold"/>
              </a:rPr>
            </a:b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1864" y="6747445"/>
            <a:ext cx="570136" cy="5701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4" name="TextBox 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7" name="Freeform 7"/>
          <p:cNvSpPr/>
          <p:nvPr/>
        </p:nvSpPr>
        <p:spPr>
          <a:xfrm rot="5400000" flipH="1">
            <a:off x="11099437" y="6747445"/>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30</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0" name="TextBox 10"/>
          <p:cNvSpPr txBox="1"/>
          <p:nvPr/>
        </p:nvSpPr>
        <p:spPr>
          <a:xfrm>
            <a:off x="1049890" y="1573756"/>
            <a:ext cx="5745482" cy="564257"/>
          </a:xfrm>
          <a:prstGeom prst="rect">
            <a:avLst/>
          </a:prstGeom>
        </p:spPr>
        <p:txBody>
          <a:bodyPr lIns="0" tIns="0" rIns="0" bIns="0" rtlCol="0" anchor="t">
            <a:spAutoFit/>
          </a:bodyPr>
          <a:lstStyle/>
          <a:p>
            <a:pPr>
              <a:lnSpc>
                <a:spcPts val="4400"/>
              </a:lnSpc>
            </a:pPr>
            <a:r>
              <a:rPr lang="en-US" sz="4000">
                <a:solidFill>
                  <a:srgbClr val="FFFFFF"/>
                </a:solidFill>
                <a:latin typeface="Canva Sans Bold"/>
                <a:ea typeface="Canva Sans Bold"/>
                <a:cs typeface="Canva Sans Bold"/>
                <a:sym typeface="Canva Sans Bold"/>
              </a:rPr>
              <a:t>Daftar Pustaka</a:t>
            </a:r>
          </a:p>
        </p:txBody>
      </p:sp>
      <p:sp>
        <p:nvSpPr>
          <p:cNvPr id="12" name="TextBox 12"/>
          <p:cNvSpPr txBox="1"/>
          <p:nvPr/>
        </p:nvSpPr>
        <p:spPr>
          <a:xfrm>
            <a:off x="861513" y="1661392"/>
            <a:ext cx="10424561" cy="4666662"/>
          </a:xfrm>
          <a:prstGeom prst="rect">
            <a:avLst/>
          </a:prstGeom>
        </p:spPr>
        <p:txBody>
          <a:bodyPr lIns="0" tIns="0" rIns="0" bIns="0" rtlCol="0" anchor="t">
            <a:spAutoFit/>
          </a:bodyPr>
          <a:lstStyle/>
          <a:p>
            <a:pPr marL="228611" indent="-228611" algn="just">
              <a:spcBef>
                <a:spcPts val="267"/>
              </a:spcBef>
              <a:spcAft>
                <a:spcPts val="667"/>
              </a:spcAft>
              <a:buFont typeface="+mj-lt"/>
              <a:buAutoNum type="arabicPeriod"/>
              <a:tabLst>
                <a:tab pos="225648" algn="l"/>
              </a:tabLst>
            </a:pPr>
            <a:r>
              <a:rPr lang="en-US" sz="933" dirty="0" err="1">
                <a:latin typeface="Times New Roman" panose="02020603050405020304" pitchFamily="18" charset="0"/>
                <a:ea typeface="Times New Roman" panose="02020603050405020304" pitchFamily="18" charset="0"/>
              </a:rPr>
              <a:t>Betul</a:t>
            </a:r>
            <a:r>
              <a:rPr lang="en-US" sz="933" dirty="0">
                <a:latin typeface="Times New Roman" panose="02020603050405020304" pitchFamily="18" charset="0"/>
                <a:ea typeface="Times New Roman" panose="02020603050405020304" pitchFamily="18" charset="0"/>
              </a:rPr>
              <a:t>, E. B., &amp; Aksoy, U. T. (2022). Prediction of building energy needs in early stage of design by using ANFIS. Expert Systems with Applications, 38(5), 5352-5358.</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Bhattacharya, R., Shrivastava, S., Ojha, A. (2022). IoT Based Plant Monitoring System using Node MCU. </a:t>
            </a:r>
            <a:r>
              <a:rPr lang="en-US" sz="933" dirty="0" err="1">
                <a:latin typeface="Times New Roman" panose="02020603050405020304" pitchFamily="18" charset="0"/>
                <a:ea typeface="Times New Roman" panose="02020603050405020304" pitchFamily="18" charset="0"/>
              </a:rPr>
              <a:t>Inre</a:t>
            </a:r>
            <a:r>
              <a:rPr lang="en-US" sz="933" dirty="0">
                <a:latin typeface="Times New Roman" panose="02020603050405020304" pitchFamily="18" charset="0"/>
                <a:ea typeface="Times New Roman" panose="02020603050405020304" pitchFamily="18" charset="0"/>
              </a:rPr>
              <a:t> Revolution in </a:t>
            </a:r>
            <a:r>
              <a:rPr lang="en-US" sz="933" dirty="0" err="1">
                <a:latin typeface="Times New Roman" panose="02020603050405020304" pitchFamily="18" charset="0"/>
                <a:ea typeface="Times New Roman" panose="02020603050405020304" pitchFamily="18" charset="0"/>
              </a:rPr>
              <a:t>Komputer</a:t>
            </a:r>
            <a:r>
              <a:rPr lang="en-US" sz="933" dirty="0">
                <a:latin typeface="Times New Roman" panose="02020603050405020304" pitchFamily="18" charset="0"/>
                <a:ea typeface="Times New Roman" panose="02020603050405020304" pitchFamily="18" charset="0"/>
              </a:rPr>
              <a:t> Science Communication Engineering. Vol 5 Issue: 7. ISSN: 2452-4248.</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P. </a:t>
            </a:r>
            <a:r>
              <a:rPr lang="en-US" sz="933" dirty="0" err="1">
                <a:latin typeface="Times New Roman" panose="02020603050405020304" pitchFamily="18" charset="0"/>
                <a:ea typeface="Times New Roman" panose="02020603050405020304" pitchFamily="18" charset="0"/>
              </a:rPr>
              <a:t>Bamurigire</a:t>
            </a:r>
            <a:r>
              <a:rPr lang="en-US" sz="933" dirty="0">
                <a:latin typeface="Times New Roman" panose="02020603050405020304" pitchFamily="18" charset="0"/>
                <a:ea typeface="Times New Roman" panose="02020603050405020304" pitchFamily="18" charset="0"/>
              </a:rPr>
              <a:t>, A. </a:t>
            </a:r>
            <a:r>
              <a:rPr lang="en-US" sz="933" dirty="0" err="1">
                <a:latin typeface="Times New Roman" panose="02020603050405020304" pitchFamily="18" charset="0"/>
                <a:ea typeface="Times New Roman" panose="02020603050405020304" pitchFamily="18" charset="0"/>
              </a:rPr>
              <a:t>Vodacek</a:t>
            </a:r>
            <a:r>
              <a:rPr lang="en-US" sz="933" dirty="0">
                <a:latin typeface="Times New Roman" panose="02020603050405020304" pitchFamily="18" charset="0"/>
                <a:ea typeface="Times New Roman" panose="02020603050405020304" pitchFamily="18" charset="0"/>
              </a:rPr>
              <a:t>, K. </a:t>
            </a:r>
            <a:r>
              <a:rPr lang="en-US" sz="933" dirty="0" err="1">
                <a:latin typeface="Times New Roman" panose="02020603050405020304" pitchFamily="18" charset="0"/>
                <a:ea typeface="Times New Roman" panose="02020603050405020304" pitchFamily="18" charset="0"/>
              </a:rPr>
              <a:t>Jayavel</a:t>
            </a:r>
            <a:r>
              <a:rPr lang="en-US" sz="933" dirty="0">
                <a:latin typeface="Times New Roman" panose="02020603050405020304" pitchFamily="18" charset="0"/>
                <a:ea typeface="Times New Roman" panose="02020603050405020304" pitchFamily="18" charset="0"/>
              </a:rPr>
              <a:t> and S. R. </a:t>
            </a:r>
            <a:r>
              <a:rPr lang="en-US" sz="933" dirty="0" err="1">
                <a:latin typeface="Times New Roman" panose="02020603050405020304" pitchFamily="18" charset="0"/>
                <a:ea typeface="Times New Roman" panose="02020603050405020304" pitchFamily="18" charset="0"/>
              </a:rPr>
              <a:t>Ngonga</a:t>
            </a:r>
            <a:r>
              <a:rPr lang="en-US" sz="933" dirty="0">
                <a:latin typeface="Times New Roman" panose="02020603050405020304" pitchFamily="18" charset="0"/>
                <a:ea typeface="Times New Roman" panose="02020603050405020304" pitchFamily="18" charset="0"/>
              </a:rPr>
              <a:t>. (2022). "A Decision-making Module for Fertilization and Irrigation Control System in Rice Farming Using Markov Chain Process and SARSA Algorithm. </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A. Y. Ismail, I. V. A. Budiman, M. </a:t>
            </a:r>
            <a:r>
              <a:rPr lang="en-US" sz="933" dirty="0" err="1">
                <a:latin typeface="Times New Roman" panose="02020603050405020304" pitchFamily="18" charset="0"/>
                <a:ea typeface="Times New Roman" panose="02020603050405020304" pitchFamily="18" charset="0"/>
              </a:rPr>
              <a:t>Taufik</a:t>
            </a:r>
            <a:r>
              <a:rPr lang="en-US" sz="933" dirty="0">
                <a:latin typeface="Times New Roman" panose="02020603050405020304" pitchFamily="18" charset="0"/>
                <a:ea typeface="Times New Roman" panose="02020603050405020304" pitchFamily="18" charset="0"/>
              </a:rPr>
              <a:t>, T. Nababan, D. </a:t>
            </a:r>
            <a:r>
              <a:rPr lang="en-US" sz="933" dirty="0" err="1">
                <a:latin typeface="Times New Roman" panose="02020603050405020304" pitchFamily="18" charset="0"/>
                <a:ea typeface="Times New Roman" panose="02020603050405020304" pitchFamily="18" charset="0"/>
              </a:rPr>
              <a:t>Paninsari</a:t>
            </a:r>
            <a:r>
              <a:rPr lang="en-US" sz="933" dirty="0">
                <a:latin typeface="Times New Roman" panose="02020603050405020304" pitchFamily="18" charset="0"/>
                <a:ea typeface="Times New Roman" panose="02020603050405020304" pitchFamily="18" charset="0"/>
              </a:rPr>
              <a:t>, M. Turnip, B. M. </a:t>
            </a:r>
            <a:r>
              <a:rPr lang="en-US" sz="933" dirty="0" err="1">
                <a:latin typeface="Times New Roman" panose="02020603050405020304" pitchFamily="18" charset="0"/>
                <a:ea typeface="Times New Roman" panose="02020603050405020304" pitchFamily="18" charset="0"/>
              </a:rPr>
              <a:t>Wibawa</a:t>
            </a:r>
            <a:r>
              <a:rPr lang="en-US" sz="933" dirty="0">
                <a:latin typeface="Times New Roman" panose="02020603050405020304" pitchFamily="18" charset="0"/>
                <a:ea typeface="Times New Roman" panose="02020603050405020304" pitchFamily="18" charset="0"/>
              </a:rPr>
              <a:t>, N. </a:t>
            </a:r>
            <a:r>
              <a:rPr lang="en-US" sz="933" dirty="0" err="1">
                <a:latin typeface="Times New Roman" panose="02020603050405020304" pitchFamily="18" charset="0"/>
                <a:ea typeface="Times New Roman" panose="02020603050405020304" pitchFamily="18" charset="0"/>
              </a:rPr>
              <a:t>Rohadi</a:t>
            </a:r>
            <a:r>
              <a:rPr lang="en-US" sz="933" dirty="0">
                <a:latin typeface="Times New Roman" panose="02020603050405020304" pitchFamily="18" charset="0"/>
                <a:ea typeface="Times New Roman" panose="02020603050405020304" pitchFamily="18" charset="0"/>
              </a:rPr>
              <a:t>, and A. Turnip, "Optimization of Smart Farming Irrigation Using IOT-Based Artificial Neural Network," in *Proc. IEEE Int. Conf. Artificial Intelligence and Mechatronics Systems (AIMS)*, 2024, pp. 1-10.</a:t>
            </a:r>
          </a:p>
          <a:p>
            <a:pPr marL="228611" indent="-228611" algn="just">
              <a:spcBef>
                <a:spcPts val="267"/>
              </a:spcBef>
              <a:spcAft>
                <a:spcPts val="667"/>
              </a:spcAft>
              <a:buFont typeface="+mj-lt"/>
              <a:buAutoNum type="arabicPeriod"/>
              <a:tabLst>
                <a:tab pos="225648" algn="l"/>
              </a:tabLst>
            </a:pPr>
            <a:r>
              <a:rPr lang="en-US" sz="933" dirty="0" err="1">
                <a:latin typeface="Times New Roman" panose="02020603050405020304" pitchFamily="18" charset="0"/>
                <a:ea typeface="Times New Roman" panose="02020603050405020304" pitchFamily="18" charset="0"/>
              </a:rPr>
              <a:t>Dalenogare</a:t>
            </a:r>
            <a:r>
              <a:rPr lang="en-US" sz="933" dirty="0">
                <a:latin typeface="Times New Roman" panose="02020603050405020304" pitchFamily="18" charset="0"/>
                <a:ea typeface="Times New Roman" panose="02020603050405020304" pitchFamily="18" charset="0"/>
              </a:rPr>
              <a:t>, L. S., Benitez, G. B., Ayala, N. F., &amp; Frank, A. G. (2023). The expected contribution of Industry 4.0 technologies for industrial performance. International Journal of Production Economics, 204, 383-394.</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Perdana, D., </a:t>
            </a:r>
            <a:r>
              <a:rPr lang="en-US" sz="933" dirty="0" err="1">
                <a:latin typeface="Times New Roman" panose="02020603050405020304" pitchFamily="18" charset="0"/>
                <a:ea typeface="Times New Roman" panose="02020603050405020304" pitchFamily="18" charset="0"/>
              </a:rPr>
              <a:t>Renaldi</a:t>
            </a:r>
            <a:r>
              <a:rPr lang="en-US" sz="933" dirty="0">
                <a:latin typeface="Times New Roman" panose="02020603050405020304" pitchFamily="18" charset="0"/>
                <a:ea typeface="Times New Roman" panose="02020603050405020304" pitchFamily="18" charset="0"/>
              </a:rPr>
              <a:t>, L., </a:t>
            </a:r>
            <a:r>
              <a:rPr lang="en-US" sz="933" dirty="0" err="1">
                <a:latin typeface="Times New Roman" panose="02020603050405020304" pitchFamily="18" charset="0"/>
                <a:ea typeface="Times New Roman" panose="02020603050405020304" pitchFamily="18" charset="0"/>
              </a:rPr>
              <a:t>Alinursafa</a:t>
            </a:r>
            <a:r>
              <a:rPr lang="en-US" sz="933" dirty="0">
                <a:latin typeface="Times New Roman" panose="02020603050405020304" pitchFamily="18" charset="0"/>
                <a:ea typeface="Times New Roman" panose="02020603050405020304" pitchFamily="18" charset="0"/>
              </a:rPr>
              <a:t>, I. (2022). Performance Analysis Of </a:t>
            </a:r>
            <a:r>
              <a:rPr lang="en-US" sz="933" i="1" dirty="0">
                <a:latin typeface="Times New Roman" panose="02020603050405020304" pitchFamily="18" charset="0"/>
                <a:ea typeface="Times New Roman" panose="02020603050405020304" pitchFamily="18" charset="0"/>
              </a:rPr>
              <a:t>Soil moisture</a:t>
            </a:r>
            <a:r>
              <a:rPr lang="en-US" sz="933" dirty="0">
                <a:latin typeface="Times New Roman" panose="02020603050405020304" pitchFamily="18" charset="0"/>
                <a:ea typeface="Times New Roman" panose="02020603050405020304" pitchFamily="18" charset="0"/>
              </a:rPr>
              <a:t> Monitoring Based On Internet Of Things With Lora Communications. Journal of Southwest </a:t>
            </a:r>
            <a:r>
              <a:rPr lang="en-US" sz="933" dirty="0" err="1">
                <a:latin typeface="Times New Roman" panose="02020603050405020304" pitchFamily="18" charset="0"/>
                <a:ea typeface="Times New Roman" panose="02020603050405020304" pitchFamily="18" charset="0"/>
              </a:rPr>
              <a:t>Jiaotong</a:t>
            </a:r>
            <a:r>
              <a:rPr lang="en-US" sz="933" dirty="0">
                <a:latin typeface="Times New Roman" panose="02020603050405020304" pitchFamily="18" charset="0"/>
                <a:ea typeface="Times New Roman" panose="02020603050405020304" pitchFamily="18" charset="0"/>
              </a:rPr>
              <a:t> University. Vol. 55 No 5. ISSN: 0258-2724. DOI</a:t>
            </a:r>
            <a:r>
              <a:rPr lang="en-US" sz="933" dirty="0">
                <a:latin typeface="MS Gothic" panose="020B0609070205080204" pitchFamily="49" charset="-128"/>
                <a:ea typeface="Times New Roman" panose="02020603050405020304" pitchFamily="18" charset="0"/>
              </a:rPr>
              <a:t>：</a:t>
            </a:r>
            <a:r>
              <a:rPr lang="en-US" sz="933" dirty="0">
                <a:latin typeface="Times New Roman" panose="02020603050405020304" pitchFamily="18" charset="0"/>
                <a:ea typeface="Times New Roman" panose="02020603050405020304" pitchFamily="18" charset="0"/>
              </a:rPr>
              <a:t>10.35741/issn.0258-2724.55.5.31.</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Gracia, L., Parra, L., Jimenez, J. M., </a:t>
            </a:r>
            <a:r>
              <a:rPr lang="en-US" sz="933" dirty="0" err="1">
                <a:latin typeface="Times New Roman" panose="02020603050405020304" pitchFamily="18" charset="0"/>
                <a:ea typeface="Times New Roman" panose="02020603050405020304" pitchFamily="18" charset="0"/>
              </a:rPr>
              <a:t>Lloret</a:t>
            </a:r>
            <a:r>
              <a:rPr lang="en-US" sz="933" dirty="0">
                <a:latin typeface="Times New Roman" panose="02020603050405020304" pitchFamily="18" charset="0"/>
                <a:ea typeface="Times New Roman" panose="02020603050405020304" pitchFamily="18" charset="0"/>
              </a:rPr>
              <a:t>, J., Lorentz, P. (2023). IoT-Based Smart Irrigation Systems: An Overview on the Recent Trends on Sensors </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K. </a:t>
            </a:r>
            <a:r>
              <a:rPr lang="en-US" sz="933" dirty="0" err="1">
                <a:latin typeface="Times New Roman" panose="02020603050405020304" pitchFamily="18" charset="0"/>
                <a:ea typeface="Times New Roman" panose="02020603050405020304" pitchFamily="18" charset="0"/>
              </a:rPr>
              <a:t>Shamsa</a:t>
            </a:r>
            <a:r>
              <a:rPr lang="en-US" sz="933" dirty="0">
                <a:latin typeface="Times New Roman" panose="02020603050405020304" pitchFamily="18" charset="0"/>
                <a:ea typeface="Times New Roman" panose="02020603050405020304" pitchFamily="18" charset="0"/>
              </a:rPr>
              <a:t>, et al. (2022). Predicting Risk Through Artificial Intelligence Based on Machine Learning Algorithms: A Case of Pakistani Nonfinancial Firms. Vol. 22. </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A. </a:t>
            </a:r>
            <a:r>
              <a:rPr lang="en-US" sz="933" dirty="0" err="1">
                <a:latin typeface="Times New Roman" panose="02020603050405020304" pitchFamily="18" charset="0"/>
                <a:ea typeface="Times New Roman" panose="02020603050405020304" pitchFamily="18" charset="0"/>
              </a:rPr>
              <a:t>Mahmuda</a:t>
            </a:r>
            <a:r>
              <a:rPr lang="en-US" sz="933" dirty="0">
                <a:latin typeface="Times New Roman" panose="02020603050405020304" pitchFamily="18" charset="0"/>
                <a:ea typeface="Times New Roman" panose="02020603050405020304" pitchFamily="18" charset="0"/>
              </a:rPr>
              <a:t>, et al. (2022). Traffic Congestion </a:t>
            </a:r>
            <a:r>
              <a:rPr lang="en-US" sz="933" dirty="0" err="1">
                <a:latin typeface="Times New Roman" panose="02020603050405020304" pitchFamily="18" charset="0"/>
                <a:ea typeface="Times New Roman" panose="02020603050405020304" pitchFamily="18" charset="0"/>
              </a:rPr>
              <a:t>Predistion</a:t>
            </a:r>
            <a:r>
              <a:rPr lang="en-US" sz="933" dirty="0">
                <a:latin typeface="Times New Roman" panose="02020603050405020304" pitchFamily="18" charset="0"/>
                <a:ea typeface="Times New Roman" panose="02020603050405020304" pitchFamily="18" charset="0"/>
              </a:rPr>
              <a:t> Using Artificial Intelligence. Vol. 21.</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M. Mohammad, et al. (2022). Cardiovascular Events Prediction Using Artificial Intelligence Models and Heart Rate Variability. Vol. 22. No. 231-238.</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J. Brownlee. (2023). </a:t>
            </a:r>
            <a:r>
              <a:rPr lang="en-US" sz="933" i="1" dirty="0">
                <a:latin typeface="Times New Roman" panose="02020603050405020304" pitchFamily="18" charset="0"/>
                <a:ea typeface="Times New Roman" panose="02020603050405020304" pitchFamily="18" charset="0"/>
              </a:rPr>
              <a:t>Long Short-Term Memory Networks With Python: Develop Sequence Prediction Models With Deep Learning</a:t>
            </a:r>
            <a:r>
              <a:rPr lang="en-US" sz="933" dirty="0">
                <a:latin typeface="Times New Roman" panose="02020603050405020304" pitchFamily="18" charset="0"/>
                <a:ea typeface="Times New Roman" panose="02020603050405020304" pitchFamily="18" charset="0"/>
              </a:rPr>
              <a:t>, v1.0.</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J. Wu dan Z. Wang. (2023). A Hybrid Model for Water Quality Prediction Based on an Artificial Neural Network, Wavelet Transform, and Long Short-Term Memory," *Water*, vol. 14, no. 4, p. 610.</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Y. Liu et al. (2023). "A Long Short-Term Memory-Based Model for Greenhouse Climate Prediction," *Int. J. </a:t>
            </a:r>
            <a:r>
              <a:rPr lang="en-US" sz="933" dirty="0" err="1">
                <a:latin typeface="Times New Roman" panose="02020603050405020304" pitchFamily="18" charset="0"/>
                <a:ea typeface="Times New Roman" panose="02020603050405020304" pitchFamily="18" charset="0"/>
              </a:rPr>
              <a:t>Intell</a:t>
            </a:r>
            <a:r>
              <a:rPr lang="en-US" sz="933" dirty="0">
                <a:latin typeface="Times New Roman" panose="02020603050405020304" pitchFamily="18" charset="0"/>
                <a:ea typeface="Times New Roman" panose="02020603050405020304" pitchFamily="18" charset="0"/>
              </a:rPr>
              <a:t>. Syst.*, vol. 36, no. 7, pp. </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[1] C. Munthali, R. Kinoshita, K. </a:t>
            </a:r>
            <a:r>
              <a:rPr lang="en-US" sz="933" dirty="0" err="1">
                <a:latin typeface="Times New Roman" panose="02020603050405020304" pitchFamily="18" charset="0"/>
                <a:ea typeface="Times New Roman" panose="02020603050405020304" pitchFamily="18" charset="0"/>
              </a:rPr>
              <a:t>Onishi</a:t>
            </a:r>
            <a:r>
              <a:rPr lang="en-US" sz="933" dirty="0">
                <a:latin typeface="Times New Roman" panose="02020603050405020304" pitchFamily="18" charset="0"/>
                <a:ea typeface="Times New Roman" panose="02020603050405020304" pitchFamily="18" charset="0"/>
              </a:rPr>
              <a:t>, A. </a:t>
            </a:r>
            <a:r>
              <a:rPr lang="en-US" sz="933" dirty="0" err="1">
                <a:latin typeface="Times New Roman" panose="02020603050405020304" pitchFamily="18" charset="0"/>
                <a:ea typeface="Times New Roman" panose="02020603050405020304" pitchFamily="18" charset="0"/>
              </a:rPr>
              <a:t>Rakotondrafara</a:t>
            </a:r>
            <a:r>
              <a:rPr lang="en-US" sz="933" dirty="0">
                <a:latin typeface="Times New Roman" panose="02020603050405020304" pitchFamily="18" charset="0"/>
                <a:ea typeface="Times New Roman" panose="02020603050405020304" pitchFamily="18" charset="0"/>
              </a:rPr>
              <a:t>, K. </a:t>
            </a:r>
            <a:r>
              <a:rPr lang="en-US" sz="933" dirty="0" err="1">
                <a:latin typeface="Times New Roman" panose="02020603050405020304" pitchFamily="18" charset="0"/>
                <a:ea typeface="Times New Roman" panose="02020603050405020304" pitchFamily="18" charset="0"/>
              </a:rPr>
              <a:t>Mikami</a:t>
            </a:r>
            <a:r>
              <a:rPr lang="en-US" sz="933" dirty="0">
                <a:latin typeface="Times New Roman" panose="02020603050405020304" pitchFamily="18" charset="0"/>
                <a:ea typeface="Times New Roman" panose="02020603050405020304" pitchFamily="18" charset="0"/>
              </a:rPr>
              <a:t>, M. Koike, M. Tani, J. </a:t>
            </a:r>
            <a:r>
              <a:rPr lang="en-US" sz="933" dirty="0" err="1">
                <a:latin typeface="Times New Roman" panose="02020603050405020304" pitchFamily="18" charset="0"/>
                <a:ea typeface="Times New Roman" panose="02020603050405020304" pitchFamily="18" charset="0"/>
              </a:rPr>
              <a:t>Palta</a:t>
            </a:r>
            <a:r>
              <a:rPr lang="en-US" sz="933" dirty="0">
                <a:latin typeface="Times New Roman" panose="02020603050405020304" pitchFamily="18" charset="0"/>
                <a:ea typeface="Times New Roman" panose="02020603050405020304" pitchFamily="18" charset="0"/>
              </a:rPr>
              <a:t>, and D. </a:t>
            </a:r>
            <a:r>
              <a:rPr lang="en-US" sz="933" dirty="0" err="1">
                <a:latin typeface="Times New Roman" panose="02020603050405020304" pitchFamily="18" charset="0"/>
                <a:ea typeface="Times New Roman" panose="02020603050405020304" pitchFamily="18" charset="0"/>
              </a:rPr>
              <a:t>Aiuchi</a:t>
            </a:r>
            <a:r>
              <a:rPr lang="en-US" sz="933" dirty="0">
                <a:latin typeface="Times New Roman" panose="02020603050405020304" pitchFamily="18" charset="0"/>
                <a:ea typeface="Times New Roman" panose="02020603050405020304" pitchFamily="18" charset="0"/>
              </a:rPr>
              <a:t>. (2024). "A Model Nutrition Control System in Potato Tissue Culture and Its Influence on Plant Elemental Composition," *Plants*, vol. 11, no. 20.</a:t>
            </a:r>
          </a:p>
          <a:p>
            <a:pPr marL="228611" indent="-228611" algn="just">
              <a:spcBef>
                <a:spcPts val="267"/>
              </a:spcBef>
              <a:spcAft>
                <a:spcPts val="667"/>
              </a:spcAft>
              <a:buFont typeface="+mj-lt"/>
              <a:buAutoNum type="arabicPeriod"/>
              <a:tabLst>
                <a:tab pos="225648" algn="l"/>
              </a:tabLst>
            </a:pPr>
            <a:r>
              <a:rPr lang="en-US" sz="933" dirty="0">
                <a:latin typeface="Times New Roman" panose="02020603050405020304" pitchFamily="18" charset="0"/>
                <a:ea typeface="Times New Roman" panose="02020603050405020304" pitchFamily="18" charset="0"/>
              </a:rPr>
              <a:t>A. F. Soomro, S. </a:t>
            </a:r>
            <a:r>
              <a:rPr lang="en-US" sz="933" dirty="0" err="1">
                <a:latin typeface="Times New Roman" panose="02020603050405020304" pitchFamily="18" charset="0"/>
                <a:ea typeface="Times New Roman" panose="02020603050405020304" pitchFamily="18" charset="0"/>
              </a:rPr>
              <a:t>Tunio</a:t>
            </a:r>
            <a:r>
              <a:rPr lang="en-US" sz="933" dirty="0">
                <a:latin typeface="Times New Roman" panose="02020603050405020304" pitchFamily="18" charset="0"/>
                <a:ea typeface="Times New Roman" panose="02020603050405020304" pitchFamily="18" charset="0"/>
              </a:rPr>
              <a:t>, M. I. </a:t>
            </a:r>
            <a:r>
              <a:rPr lang="en-US" sz="933" dirty="0" err="1">
                <a:latin typeface="Times New Roman" panose="02020603050405020304" pitchFamily="18" charset="0"/>
                <a:ea typeface="Times New Roman" panose="02020603050405020304" pitchFamily="18" charset="0"/>
              </a:rPr>
              <a:t>Keerio</a:t>
            </a:r>
            <a:r>
              <a:rPr lang="en-US" sz="933" dirty="0">
                <a:latin typeface="Times New Roman" panose="02020603050405020304" pitchFamily="18" charset="0"/>
                <a:ea typeface="Times New Roman" panose="02020603050405020304" pitchFamily="18" charset="0"/>
              </a:rPr>
              <a:t>, I. </a:t>
            </a:r>
            <a:r>
              <a:rPr lang="en-US" sz="933" dirty="0" err="1">
                <a:latin typeface="Times New Roman" panose="02020603050405020304" pitchFamily="18" charset="0"/>
                <a:ea typeface="Times New Roman" panose="02020603050405020304" pitchFamily="18" charset="0"/>
              </a:rPr>
              <a:t>Rajper</a:t>
            </a:r>
            <a:r>
              <a:rPr lang="en-US" sz="933" dirty="0">
                <a:latin typeface="Times New Roman" panose="02020603050405020304" pitchFamily="18" charset="0"/>
                <a:ea typeface="Times New Roman" panose="02020603050405020304" pitchFamily="18" charset="0"/>
              </a:rPr>
              <a:t>, Q. </a:t>
            </a:r>
            <a:r>
              <a:rPr lang="en-US" sz="933" dirty="0" err="1">
                <a:latin typeface="Times New Roman" panose="02020603050405020304" pitchFamily="18" charset="0"/>
                <a:ea typeface="Times New Roman" panose="02020603050405020304" pitchFamily="18" charset="0"/>
              </a:rPr>
              <a:t>Chachar</a:t>
            </a:r>
            <a:r>
              <a:rPr lang="en-US" sz="933" dirty="0">
                <a:latin typeface="Times New Roman" panose="02020603050405020304" pitchFamily="18" charset="0"/>
                <a:ea typeface="Times New Roman" panose="02020603050405020304" pitchFamily="18" charset="0"/>
              </a:rPr>
              <a:t>, and M. Y. Arain. (2024). "Effect of inorganic NPK fertilizers under different proportions on growth, yield and juice quality of sugarcane (Saccharum officinarum L)," Pure Appl. Biol., vol. 3, no. 1, pp. 10-18.</a:t>
            </a:r>
          </a:p>
        </p:txBody>
      </p:sp>
      <p:sp>
        <p:nvSpPr>
          <p:cNvPr id="13" name="Title 12">
            <a:extLst>
              <a:ext uri="{FF2B5EF4-FFF2-40B4-BE49-F238E27FC236}">
                <a16:creationId xmlns:a16="http://schemas.microsoft.com/office/drawing/2014/main" id="{0DA3BCCE-BBB9-B728-80FE-EAFEEC3BFCFE}"/>
              </a:ext>
            </a:extLst>
          </p:cNvPr>
          <p:cNvSpPr>
            <a:spLocks noGrp="1"/>
          </p:cNvSpPr>
          <p:nvPr>
            <p:ph type="title"/>
          </p:nvPr>
        </p:nvSpPr>
        <p:spPr/>
        <p:txBody>
          <a:bodyPr/>
          <a:lstStyle/>
          <a:p>
            <a:r>
              <a:rPr lang="en-US" dirty="0"/>
              <a:t>Daftar Pustaka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77547" y="-2446440"/>
            <a:ext cx="6695851" cy="6695851"/>
          </a:xfrm>
          <a:custGeom>
            <a:avLst/>
            <a:gdLst/>
            <a:ahLst/>
            <a:cxnLst/>
            <a:rect l="l" t="t" r="r" b="b"/>
            <a:pathLst>
              <a:path w="10043777" h="10043777">
                <a:moveTo>
                  <a:pt x="0" y="0"/>
                </a:moveTo>
                <a:lnTo>
                  <a:pt x="10043777" y="0"/>
                </a:lnTo>
                <a:lnTo>
                  <a:pt x="10043777" y="10043777"/>
                </a:lnTo>
                <a:lnTo>
                  <a:pt x="0" y="10043777"/>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3" name="Freeform 3"/>
          <p:cNvSpPr/>
          <p:nvPr/>
        </p:nvSpPr>
        <p:spPr>
          <a:xfrm>
            <a:off x="1249531" y="1239199"/>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937253" y="2181088"/>
            <a:ext cx="1375083" cy="1375083"/>
          </a:xfrm>
          <a:custGeom>
            <a:avLst/>
            <a:gdLst/>
            <a:ahLst/>
            <a:cxnLst/>
            <a:rect l="l" t="t" r="r" b="b"/>
            <a:pathLst>
              <a:path w="2062625" h="2062625">
                <a:moveTo>
                  <a:pt x="0" y="0"/>
                </a:moveTo>
                <a:lnTo>
                  <a:pt x="2062625" y="0"/>
                </a:lnTo>
                <a:lnTo>
                  <a:pt x="2062625" y="2062625"/>
                </a:lnTo>
                <a:lnTo>
                  <a:pt x="0" y="20626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0" y="3926318"/>
            <a:ext cx="12192000" cy="2807557"/>
            <a:chOff x="0" y="0"/>
            <a:chExt cx="24384000" cy="5615113"/>
          </a:xfrm>
        </p:grpSpPr>
        <p:pic>
          <p:nvPicPr>
            <p:cNvPr id="6" name="Picture 6"/>
            <p:cNvPicPr>
              <a:picLocks noChangeAspect="1"/>
            </p:cNvPicPr>
            <p:nvPr/>
          </p:nvPicPr>
          <p:blipFill>
            <a:blip r:embed="rId9">
              <a:alphaModFix amt="68000"/>
            </a:blip>
            <a:srcRect t="34648" b="34648"/>
            <a:stretch>
              <a:fillRect/>
            </a:stretch>
          </p:blipFill>
          <p:spPr>
            <a:xfrm>
              <a:off x="0" y="0"/>
              <a:ext cx="24384000" cy="5615113"/>
            </a:xfrm>
            <a:prstGeom prst="rect">
              <a:avLst/>
            </a:prstGeom>
          </p:spPr>
        </p:pic>
      </p:grpSp>
      <p:sp>
        <p:nvSpPr>
          <p:cNvPr id="7" name="Freeform 7"/>
          <p:cNvSpPr/>
          <p:nvPr/>
        </p:nvSpPr>
        <p:spPr>
          <a:xfrm rot="5400000" flipH="1" flipV="1">
            <a:off x="0" y="3939888"/>
            <a:ext cx="570136" cy="570136"/>
          </a:xfrm>
          <a:custGeom>
            <a:avLst/>
            <a:gdLst/>
            <a:ahLst/>
            <a:cxnLst/>
            <a:rect l="l" t="t" r="r" b="b"/>
            <a:pathLst>
              <a:path w="855204" h="855204">
                <a:moveTo>
                  <a:pt x="855204" y="855204"/>
                </a:moveTo>
                <a:lnTo>
                  <a:pt x="0" y="855204"/>
                </a:lnTo>
                <a:lnTo>
                  <a:pt x="0" y="0"/>
                </a:lnTo>
                <a:lnTo>
                  <a:pt x="855204" y="0"/>
                </a:lnTo>
                <a:lnTo>
                  <a:pt x="855204" y="855204"/>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2019331" y="1352504"/>
            <a:ext cx="2721455" cy="192360"/>
          </a:xfrm>
          <a:prstGeom prst="rect">
            <a:avLst/>
          </a:prstGeom>
        </p:spPr>
        <p:txBody>
          <a:bodyPr lIns="0" tIns="0" rIns="0" bIns="0" rtlCol="0" anchor="t">
            <a:spAutoFit/>
          </a:bodyPr>
          <a:lstStyle/>
          <a:p>
            <a:pPr>
              <a:lnSpc>
                <a:spcPts val="1533"/>
              </a:lnSpc>
            </a:pPr>
            <a:r>
              <a:rPr lang="en-US" sz="1533" dirty="0">
                <a:latin typeface="Canva Sans"/>
                <a:ea typeface="Canva Sans"/>
                <a:cs typeface="Canva Sans"/>
                <a:sym typeface="Canva Sans"/>
              </a:rPr>
              <a:t>Smart Farming</a:t>
            </a:r>
          </a:p>
        </p:txBody>
      </p:sp>
      <p:sp>
        <p:nvSpPr>
          <p:cNvPr id="9" name="TextBox 9"/>
          <p:cNvSpPr txBox="1"/>
          <p:nvPr/>
        </p:nvSpPr>
        <p:spPr>
          <a:xfrm>
            <a:off x="1249531" y="1998974"/>
            <a:ext cx="8401187" cy="1718419"/>
          </a:xfrm>
          <a:prstGeom prst="rect">
            <a:avLst/>
          </a:prstGeom>
        </p:spPr>
        <p:txBody>
          <a:bodyPr lIns="0" tIns="0" rIns="0" bIns="0" rtlCol="0" anchor="t">
            <a:spAutoFit/>
          </a:bodyPr>
          <a:lstStyle/>
          <a:p>
            <a:pPr>
              <a:lnSpc>
                <a:spcPts val="6666"/>
              </a:lnSpc>
            </a:pPr>
            <a:r>
              <a:rPr lang="en-US" sz="6666" dirty="0" err="1">
                <a:latin typeface="Canva Sans Bold"/>
                <a:ea typeface="Canva Sans Bold"/>
                <a:cs typeface="Canva Sans Bold"/>
                <a:sym typeface="Canva Sans Bold"/>
              </a:rPr>
              <a:t>Terima</a:t>
            </a:r>
            <a:r>
              <a:rPr lang="en-US" sz="6666" dirty="0">
                <a:latin typeface="Canva Sans Bold"/>
                <a:ea typeface="Canva Sans Bold"/>
                <a:cs typeface="Canva Sans Bold"/>
                <a:sym typeface="Canva Sans Bold"/>
              </a:rPr>
              <a:t> Kasih Atas </a:t>
            </a:r>
            <a:r>
              <a:rPr lang="en-US" sz="6666" dirty="0" err="1">
                <a:latin typeface="Canva Sans Bold"/>
                <a:ea typeface="Canva Sans Bold"/>
                <a:cs typeface="Canva Sans Bold"/>
                <a:sym typeface="Canva Sans Bold"/>
              </a:rPr>
              <a:t>Perhatiannya</a:t>
            </a:r>
            <a:endParaRPr lang="en-US" sz="6666" dirty="0">
              <a:latin typeface="Canva Sans Bold"/>
              <a:ea typeface="Canva Sans Bold"/>
              <a:cs typeface="Canva Sans Bold"/>
              <a:sym typeface="Canva Sans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1621864" y="6747445"/>
            <a:ext cx="570136" cy="5701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4" name="TextBox 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572083" y="6462377"/>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9223466" y="2151413"/>
            <a:ext cx="2477037" cy="2475853"/>
            <a:chOff x="0" y="0"/>
            <a:chExt cx="978583" cy="978115"/>
          </a:xfrm>
        </p:grpSpPr>
        <p:sp>
          <p:nvSpPr>
            <p:cNvPr id="9" name="Freeform 9"/>
            <p:cNvSpPr/>
            <p:nvPr/>
          </p:nvSpPr>
          <p:spPr>
            <a:xfrm>
              <a:off x="0" y="0"/>
              <a:ext cx="978583" cy="978115"/>
            </a:xfrm>
            <a:custGeom>
              <a:avLst/>
              <a:gdLst/>
              <a:ahLst/>
              <a:cxnLst/>
              <a:rect l="l" t="t" r="r" b="b"/>
              <a:pathLst>
                <a:path w="978583" h="978115">
                  <a:moveTo>
                    <a:pt x="106266" y="0"/>
                  </a:moveTo>
                  <a:lnTo>
                    <a:pt x="872316" y="0"/>
                  </a:lnTo>
                  <a:cubicBezTo>
                    <a:pt x="900500" y="0"/>
                    <a:pt x="927529" y="11196"/>
                    <a:pt x="947458" y="31125"/>
                  </a:cubicBezTo>
                  <a:cubicBezTo>
                    <a:pt x="967387" y="51053"/>
                    <a:pt x="978583" y="78083"/>
                    <a:pt x="978583" y="106266"/>
                  </a:cubicBezTo>
                  <a:lnTo>
                    <a:pt x="978583" y="871849"/>
                  </a:lnTo>
                  <a:cubicBezTo>
                    <a:pt x="978583" y="900032"/>
                    <a:pt x="967387" y="927061"/>
                    <a:pt x="947458" y="946990"/>
                  </a:cubicBezTo>
                  <a:cubicBezTo>
                    <a:pt x="927529" y="966919"/>
                    <a:pt x="900500" y="978115"/>
                    <a:pt x="872316" y="978115"/>
                  </a:cubicBezTo>
                  <a:lnTo>
                    <a:pt x="106266" y="978115"/>
                  </a:lnTo>
                  <a:cubicBezTo>
                    <a:pt x="47577" y="978115"/>
                    <a:pt x="0" y="930538"/>
                    <a:pt x="0" y="871849"/>
                  </a:cubicBezTo>
                  <a:lnTo>
                    <a:pt x="0" y="106266"/>
                  </a:lnTo>
                  <a:cubicBezTo>
                    <a:pt x="0" y="78083"/>
                    <a:pt x="11196" y="51053"/>
                    <a:pt x="31125" y="31125"/>
                  </a:cubicBezTo>
                  <a:cubicBezTo>
                    <a:pt x="51053" y="11196"/>
                    <a:pt x="78083" y="0"/>
                    <a:pt x="106266" y="0"/>
                  </a:cubicBezTo>
                  <a:close/>
                </a:path>
              </a:pathLst>
            </a:custGeom>
            <a:solidFill>
              <a:srgbClr val="00943C"/>
            </a:solidFill>
          </p:spPr>
        </p:sp>
        <p:sp>
          <p:nvSpPr>
            <p:cNvPr id="10" name="TextBox 10"/>
            <p:cNvSpPr txBox="1"/>
            <p:nvPr/>
          </p:nvSpPr>
          <p:spPr>
            <a:xfrm>
              <a:off x="0" y="38100"/>
              <a:ext cx="978583" cy="940015"/>
            </a:xfrm>
            <a:prstGeom prst="rect">
              <a:avLst/>
            </a:prstGeom>
          </p:spPr>
          <p:txBody>
            <a:bodyPr lIns="33867" tIns="33867" rIns="33867" bIns="33867" rtlCol="0" anchor="ctr"/>
            <a:lstStyle/>
            <a:p>
              <a:pPr algn="ctr">
                <a:lnSpc>
                  <a:spcPts val="1533"/>
                </a:lnSpc>
              </a:pPr>
              <a:endParaRPr sz="1200"/>
            </a:p>
          </p:txBody>
        </p:sp>
      </p:grpSp>
      <p:graphicFrame>
        <p:nvGraphicFramePr>
          <p:cNvPr id="11" name="Table 11"/>
          <p:cNvGraphicFramePr>
            <a:graphicFrameLocks noGrp="1"/>
          </p:cNvGraphicFramePr>
          <p:nvPr/>
        </p:nvGraphicFramePr>
        <p:xfrm>
          <a:off x="1291554" y="1680695"/>
          <a:ext cx="7779519" cy="4368481"/>
        </p:xfrm>
        <a:graphic>
          <a:graphicData uri="http://schemas.openxmlformats.org/drawingml/2006/table">
            <a:tbl>
              <a:tblPr/>
              <a:tblGrid>
                <a:gridCol w="707229">
                  <a:extLst>
                    <a:ext uri="{9D8B030D-6E8A-4147-A177-3AD203B41FA5}">
                      <a16:colId xmlns:a16="http://schemas.microsoft.com/office/drawing/2014/main" val="20000"/>
                    </a:ext>
                  </a:extLst>
                </a:gridCol>
                <a:gridCol w="707229">
                  <a:extLst>
                    <a:ext uri="{9D8B030D-6E8A-4147-A177-3AD203B41FA5}">
                      <a16:colId xmlns:a16="http://schemas.microsoft.com/office/drawing/2014/main" val="20001"/>
                    </a:ext>
                  </a:extLst>
                </a:gridCol>
                <a:gridCol w="707229">
                  <a:extLst>
                    <a:ext uri="{9D8B030D-6E8A-4147-A177-3AD203B41FA5}">
                      <a16:colId xmlns:a16="http://schemas.microsoft.com/office/drawing/2014/main" val="20002"/>
                    </a:ext>
                  </a:extLst>
                </a:gridCol>
                <a:gridCol w="707229">
                  <a:extLst>
                    <a:ext uri="{9D8B030D-6E8A-4147-A177-3AD203B41FA5}">
                      <a16:colId xmlns:a16="http://schemas.microsoft.com/office/drawing/2014/main" val="20003"/>
                    </a:ext>
                  </a:extLst>
                </a:gridCol>
                <a:gridCol w="707229">
                  <a:extLst>
                    <a:ext uri="{9D8B030D-6E8A-4147-A177-3AD203B41FA5}">
                      <a16:colId xmlns:a16="http://schemas.microsoft.com/office/drawing/2014/main" val="20004"/>
                    </a:ext>
                  </a:extLst>
                </a:gridCol>
                <a:gridCol w="707229">
                  <a:extLst>
                    <a:ext uri="{9D8B030D-6E8A-4147-A177-3AD203B41FA5}">
                      <a16:colId xmlns:a16="http://schemas.microsoft.com/office/drawing/2014/main" val="20005"/>
                    </a:ext>
                  </a:extLst>
                </a:gridCol>
                <a:gridCol w="707229">
                  <a:extLst>
                    <a:ext uri="{9D8B030D-6E8A-4147-A177-3AD203B41FA5}">
                      <a16:colId xmlns:a16="http://schemas.microsoft.com/office/drawing/2014/main" val="20006"/>
                    </a:ext>
                  </a:extLst>
                </a:gridCol>
                <a:gridCol w="707229">
                  <a:extLst>
                    <a:ext uri="{9D8B030D-6E8A-4147-A177-3AD203B41FA5}">
                      <a16:colId xmlns:a16="http://schemas.microsoft.com/office/drawing/2014/main" val="20007"/>
                    </a:ext>
                  </a:extLst>
                </a:gridCol>
                <a:gridCol w="707229">
                  <a:extLst>
                    <a:ext uri="{9D8B030D-6E8A-4147-A177-3AD203B41FA5}">
                      <a16:colId xmlns:a16="http://schemas.microsoft.com/office/drawing/2014/main" val="20008"/>
                    </a:ext>
                  </a:extLst>
                </a:gridCol>
                <a:gridCol w="707229">
                  <a:extLst>
                    <a:ext uri="{9D8B030D-6E8A-4147-A177-3AD203B41FA5}">
                      <a16:colId xmlns:a16="http://schemas.microsoft.com/office/drawing/2014/main" val="20009"/>
                    </a:ext>
                  </a:extLst>
                </a:gridCol>
                <a:gridCol w="707229">
                  <a:extLst>
                    <a:ext uri="{9D8B030D-6E8A-4147-A177-3AD203B41FA5}">
                      <a16:colId xmlns:a16="http://schemas.microsoft.com/office/drawing/2014/main" val="20010"/>
                    </a:ext>
                  </a:extLst>
                </a:gridCol>
              </a:tblGrid>
              <a:tr h="336037">
                <a:tc>
                  <a:txBody>
                    <a:bodyPr/>
                    <a:lstStyle/>
                    <a:p>
                      <a:pPr algn="ctr">
                        <a:lnSpc>
                          <a:spcPts val="2379"/>
                        </a:lnSpc>
                        <a:defRPr/>
                      </a:pPr>
                      <a:r>
                        <a:rPr lang="en-US" sz="1100">
                          <a:solidFill>
                            <a:srgbClr val="000000"/>
                          </a:solidFill>
                          <a:latin typeface="Canva Sans"/>
                          <a:ea typeface="Canva Sans"/>
                          <a:cs typeface="Canva Sans"/>
                          <a:sym typeface="Canva Sans"/>
                        </a:rPr>
                        <a:t>SM1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SM2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N1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P1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K1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N2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P2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K2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PH1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PH2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dirty="0">
                          <a:solidFill>
                            <a:srgbClr val="000000"/>
                          </a:solidFill>
                          <a:latin typeface="Canva Sans"/>
                          <a:ea typeface="Canva Sans"/>
                          <a:cs typeface="Canva Sans"/>
                          <a:sym typeface="Canva Sans"/>
                        </a:rPr>
                        <a:t>Age</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87.4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237.444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44.5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101.5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100.5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17.191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79.602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86.435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0.353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0.995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87.154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238.988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44.5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102.5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99.5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17.182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79.589</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86.420</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0.368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0.991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87.604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240.01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44.5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105.5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98.5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17.167</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79.563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86.394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0.441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0.985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87.17</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241.073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44.5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110.5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97.5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17.148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79.52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86.356</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0.257</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0.9794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87.383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242.446</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44.5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115.5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97.5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17.123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79.48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86.308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0.419</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0.972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87.166</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244.158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44.5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121.5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96.5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17.101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79.439</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86.264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0.408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0.968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87.791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246.046</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44.5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127.5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96.5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17.084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79.408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86.230</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0.352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0.964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88.408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247.544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45.5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132.5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97.5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17.070</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79.385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86.205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0.325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0.960</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88.620</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248.357</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45.5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137.5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97.5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17.058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79.365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86.183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0.402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0.957</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90.270</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249.132</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46.5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140.5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98.5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17.048</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79.351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86.167</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0.346</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0.953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91.720</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249.681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48.5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142.5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99.5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17.043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79.349</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86.164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0.455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0.949</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6037">
                <a:tc>
                  <a:txBody>
                    <a:bodyPr/>
                    <a:lstStyle/>
                    <a:p>
                      <a:pPr algn="ctr">
                        <a:lnSpc>
                          <a:spcPts val="2379"/>
                        </a:lnSpc>
                        <a:defRPr/>
                      </a:pPr>
                      <a:r>
                        <a:rPr lang="en-US" sz="1100">
                          <a:solidFill>
                            <a:srgbClr val="000000"/>
                          </a:solidFill>
                          <a:latin typeface="Canva Sans"/>
                          <a:ea typeface="Canva Sans"/>
                          <a:cs typeface="Canva Sans"/>
                          <a:sym typeface="Canva Sans"/>
                        </a:rPr>
                        <a:t>93.595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250.11</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48.5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141.5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99.5</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17.043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79.359</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86.173</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0.404</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a:solidFill>
                            <a:srgbClr val="000000"/>
                          </a:solidFill>
                          <a:latin typeface="Canva Sans"/>
                          <a:ea typeface="Canva Sans"/>
                          <a:cs typeface="Canva Sans"/>
                          <a:sym typeface="Canva Sans"/>
                        </a:rPr>
                        <a:t>0.946</a:t>
                      </a:r>
                      <a:endParaRPr lang="en-US" sz="70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379"/>
                        </a:lnSpc>
                        <a:defRPr/>
                      </a:pPr>
                      <a:r>
                        <a:rPr lang="en-US" sz="1100" dirty="0">
                          <a:solidFill>
                            <a:srgbClr val="000000"/>
                          </a:solidFill>
                          <a:latin typeface="Canva Sans"/>
                          <a:ea typeface="Canva Sans"/>
                          <a:cs typeface="Canva Sans"/>
                          <a:sym typeface="Canva Sans"/>
                        </a:rPr>
                        <a:t>106</a:t>
                      </a:r>
                      <a:endParaRPr lang="en-US" sz="700" dirty="0"/>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2" name="TextBox 12"/>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23</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3" name="TextBox 13"/>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4" name="TextBox 14"/>
          <p:cNvSpPr txBox="1"/>
          <p:nvPr/>
        </p:nvSpPr>
        <p:spPr>
          <a:xfrm>
            <a:off x="1291554" y="1034422"/>
            <a:ext cx="5341339" cy="410369"/>
          </a:xfrm>
          <a:prstGeom prst="rect">
            <a:avLst/>
          </a:prstGeom>
        </p:spPr>
        <p:txBody>
          <a:bodyPr lIns="0" tIns="0" rIns="0" bIns="0" rtlCol="0" anchor="t">
            <a:spAutoFit/>
          </a:bodyPr>
          <a:lstStyle/>
          <a:p>
            <a:pPr>
              <a:lnSpc>
                <a:spcPts val="3153"/>
              </a:lnSpc>
            </a:pPr>
            <a:r>
              <a:rPr lang="en-US" sz="2867">
                <a:solidFill>
                  <a:srgbClr val="100F0D"/>
                </a:solidFill>
                <a:latin typeface="Canva Sans Bold"/>
                <a:ea typeface="Canva Sans Bold"/>
                <a:cs typeface="Canva Sans Bold"/>
                <a:sym typeface="Canva Sans Bold"/>
              </a:rPr>
              <a:t>Dataset </a:t>
            </a:r>
            <a:r>
              <a:rPr lang="en-US" sz="2867">
                <a:solidFill>
                  <a:srgbClr val="00943C"/>
                </a:solidFill>
                <a:latin typeface="Canva Sans Bold"/>
                <a:ea typeface="Canva Sans Bold"/>
                <a:cs typeface="Canva Sans Bold"/>
                <a:sym typeface="Canva Sans Bold"/>
              </a:rPr>
              <a:t>Baru untuk Estimasi</a:t>
            </a:r>
          </a:p>
        </p:txBody>
      </p:sp>
      <p:sp>
        <p:nvSpPr>
          <p:cNvPr id="15" name="TextBox 15"/>
          <p:cNvSpPr txBox="1"/>
          <p:nvPr/>
        </p:nvSpPr>
        <p:spPr>
          <a:xfrm>
            <a:off x="9293987" y="2458657"/>
            <a:ext cx="2259697" cy="1740733"/>
          </a:xfrm>
          <a:prstGeom prst="rect">
            <a:avLst/>
          </a:prstGeom>
        </p:spPr>
        <p:txBody>
          <a:bodyPr lIns="0" tIns="0" rIns="0" bIns="0" rtlCol="0" anchor="t">
            <a:spAutoFit/>
          </a:bodyPr>
          <a:lstStyle/>
          <a:p>
            <a:pPr marL="331064" lvl="1" indent="-165532">
              <a:lnSpc>
                <a:spcPts val="2300"/>
              </a:lnSpc>
              <a:buFont typeface="Arial"/>
              <a:buChar char="•"/>
            </a:pPr>
            <a:r>
              <a:rPr lang="en-US" sz="1533">
                <a:solidFill>
                  <a:srgbClr val="FFFFFF"/>
                </a:solidFill>
                <a:latin typeface="Open Sans 1"/>
                <a:ea typeface="Open Sans 1"/>
                <a:cs typeface="Open Sans 1"/>
                <a:sym typeface="Open Sans 1"/>
              </a:rPr>
              <a:t>Dataset baru menggunakan </a:t>
            </a:r>
            <a:r>
              <a:rPr lang="en-US" sz="1533">
                <a:solidFill>
                  <a:srgbClr val="FFFFFF"/>
                </a:solidFill>
                <a:latin typeface="Open Sans 1 Bold"/>
                <a:ea typeface="Open Sans 1 Bold"/>
                <a:cs typeface="Open Sans 1 Bold"/>
                <a:sym typeface="Open Sans 1 Bold"/>
              </a:rPr>
              <a:t>48 data baru </a:t>
            </a:r>
            <a:r>
              <a:rPr lang="en-US" sz="1533">
                <a:solidFill>
                  <a:srgbClr val="FFFFFF"/>
                </a:solidFill>
                <a:latin typeface="Open Sans 1"/>
                <a:ea typeface="Open Sans 1"/>
                <a:cs typeface="Open Sans 1"/>
                <a:sym typeface="Open Sans 1"/>
              </a:rPr>
              <a:t>(2 hari) untuk prediksi HST ke- 106 dan 107.</a:t>
            </a:r>
          </a:p>
          <a:p>
            <a:pPr marL="331064" lvl="1" indent="-165532">
              <a:lnSpc>
                <a:spcPts val="2300"/>
              </a:lnSpc>
              <a:buFont typeface="Arial"/>
              <a:buChar char="•"/>
            </a:pPr>
            <a:r>
              <a:rPr lang="en-US" sz="1533">
                <a:solidFill>
                  <a:srgbClr val="FFFFFF"/>
                </a:solidFill>
                <a:latin typeface="Open Sans 1"/>
                <a:ea typeface="Open Sans 1"/>
                <a:cs typeface="Open Sans 1"/>
                <a:sym typeface="Open Sans 1"/>
              </a:rPr>
              <a:t>Data diambil per jam</a:t>
            </a:r>
          </a:p>
        </p:txBody>
      </p:sp>
      <p:sp>
        <p:nvSpPr>
          <p:cNvPr id="16" name="TextBox 16"/>
          <p:cNvSpPr txBox="1"/>
          <p:nvPr/>
        </p:nvSpPr>
        <p:spPr>
          <a:xfrm>
            <a:off x="1291554" y="644406"/>
            <a:ext cx="5309589" cy="281359"/>
          </a:xfrm>
          <a:prstGeom prst="rect">
            <a:avLst/>
          </a:prstGeom>
        </p:spPr>
        <p:txBody>
          <a:bodyPr lIns="0" tIns="0" rIns="0" bIns="0" rtlCol="0" anchor="t">
            <a:spAutoFit/>
          </a:bodyPr>
          <a:lstStyle/>
          <a:p>
            <a:pPr>
              <a:lnSpc>
                <a:spcPts val="2427"/>
              </a:lnSpc>
            </a:pPr>
            <a:r>
              <a:rPr lang="en-US" sz="1733">
                <a:solidFill>
                  <a:srgbClr val="F5A100"/>
                </a:solidFill>
                <a:latin typeface="Canva Sans Bold"/>
                <a:ea typeface="Canva Sans Bold"/>
                <a:cs typeface="Canva Sans Bold"/>
                <a:sym typeface="Canva Sans Bold"/>
              </a:rPr>
              <a:t>Bab 4 Hasil dan Pembahasan</a:t>
            </a:r>
          </a:p>
        </p:txBody>
      </p:sp>
      <p:sp>
        <p:nvSpPr>
          <p:cNvPr id="17" name="Title 16">
            <a:extLst>
              <a:ext uri="{FF2B5EF4-FFF2-40B4-BE49-F238E27FC236}">
                <a16:creationId xmlns:a16="http://schemas.microsoft.com/office/drawing/2014/main" id="{6A39BE5A-81EF-16ED-6D9B-B9B756F64BC4}"/>
              </a:ext>
            </a:extLst>
          </p:cNvPr>
          <p:cNvSpPr>
            <a:spLocks noGrp="1"/>
          </p:cNvSpPr>
          <p:nvPr>
            <p:ph type="title"/>
          </p:nvPr>
        </p:nvSpPr>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1578572" y="6747445"/>
            <a:ext cx="570136" cy="57013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6" name="TextBox 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7" name="Freeform 7"/>
          <p:cNvSpPr/>
          <p:nvPr/>
        </p:nvSpPr>
        <p:spPr>
          <a:xfrm>
            <a:off x="853169" y="1660283"/>
            <a:ext cx="10653031" cy="5284902"/>
          </a:xfrm>
          <a:custGeom>
            <a:avLst/>
            <a:gdLst/>
            <a:ahLst/>
            <a:cxnLst/>
            <a:rect l="l" t="t" r="r" b="b"/>
            <a:pathLst>
              <a:path w="15979546" h="7927353">
                <a:moveTo>
                  <a:pt x="0" y="0"/>
                </a:moveTo>
                <a:lnTo>
                  <a:pt x="15979546" y="0"/>
                </a:lnTo>
                <a:lnTo>
                  <a:pt x="15979546" y="7927353"/>
                </a:lnTo>
                <a:lnTo>
                  <a:pt x="0" y="7927353"/>
                </a:lnTo>
                <a:lnTo>
                  <a:pt x="0" y="0"/>
                </a:lnTo>
                <a:close/>
              </a:path>
            </a:pathLst>
          </a:custGeom>
          <a:blipFill>
            <a:blip r:embed="rId7"/>
            <a:stretch>
              <a:fillRect/>
            </a:stretch>
          </a:blipFill>
        </p:spPr>
      </p:sp>
      <p:grpSp>
        <p:nvGrpSpPr>
          <p:cNvPr id="8" name="Group 8"/>
          <p:cNvGrpSpPr/>
          <p:nvPr/>
        </p:nvGrpSpPr>
        <p:grpSpPr>
          <a:xfrm>
            <a:off x="10411927" y="4048309"/>
            <a:ext cx="354340" cy="3543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ECCE3"/>
            </a:solidFill>
          </p:spPr>
        </p:sp>
        <p:sp>
          <p:nvSpPr>
            <p:cNvPr id="10" name="TextBox 10"/>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1" name="TextBox 11"/>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2" name="TextBox 12"/>
          <p:cNvSpPr txBox="1"/>
          <p:nvPr/>
        </p:nvSpPr>
        <p:spPr>
          <a:xfrm>
            <a:off x="1199370" y="1260780"/>
            <a:ext cx="8725977" cy="410369"/>
          </a:xfrm>
          <a:prstGeom prst="rect">
            <a:avLst/>
          </a:prstGeom>
        </p:spPr>
        <p:txBody>
          <a:bodyPr lIns="0" tIns="0" rIns="0" bIns="0" rtlCol="0" anchor="t">
            <a:spAutoFit/>
          </a:bodyPr>
          <a:lstStyle/>
          <a:p>
            <a:pPr>
              <a:lnSpc>
                <a:spcPts val="3153"/>
              </a:lnSpc>
            </a:pPr>
            <a:r>
              <a:rPr lang="en-US" sz="2867">
                <a:solidFill>
                  <a:srgbClr val="000000"/>
                </a:solidFill>
                <a:latin typeface="Canva Sans Bold"/>
                <a:ea typeface="Canva Sans Bold"/>
                <a:cs typeface="Canva Sans Bold"/>
                <a:sym typeface="Canva Sans Bold"/>
              </a:rPr>
              <a:t>Algoritma </a:t>
            </a:r>
            <a:r>
              <a:rPr lang="en-US" sz="2867">
                <a:solidFill>
                  <a:srgbClr val="00943C"/>
                </a:solidFill>
                <a:latin typeface="Canva Sans Bold"/>
                <a:ea typeface="Canva Sans Bold"/>
                <a:cs typeface="Canva Sans Bold"/>
                <a:sym typeface="Canva Sans Bold"/>
              </a:rPr>
              <a:t>Long-Short Term Memory (LSTM)</a:t>
            </a:r>
          </a:p>
        </p:txBody>
      </p:sp>
      <p:sp>
        <p:nvSpPr>
          <p:cNvPr id="13" name="TextBox 13"/>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4" name="TextBox 14"/>
          <p:cNvSpPr txBox="1"/>
          <p:nvPr/>
        </p:nvSpPr>
        <p:spPr>
          <a:xfrm>
            <a:off x="11670421" y="6970585"/>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7</a:t>
            </a:r>
          </a:p>
        </p:txBody>
      </p:sp>
      <p:grpSp>
        <p:nvGrpSpPr>
          <p:cNvPr id="15" name="Group 15"/>
          <p:cNvGrpSpPr/>
          <p:nvPr/>
        </p:nvGrpSpPr>
        <p:grpSpPr>
          <a:xfrm>
            <a:off x="10411927" y="4531904"/>
            <a:ext cx="354340" cy="35434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ECCE3"/>
            </a:solidFill>
          </p:spPr>
        </p:sp>
        <p:sp>
          <p:nvSpPr>
            <p:cNvPr id="17" name="TextBox 17"/>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8" name="Group 18"/>
          <p:cNvGrpSpPr/>
          <p:nvPr/>
        </p:nvGrpSpPr>
        <p:grpSpPr>
          <a:xfrm>
            <a:off x="10411927" y="5013244"/>
            <a:ext cx="354340" cy="35434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ECCE3"/>
            </a:solidFill>
          </p:spPr>
        </p:sp>
        <p:sp>
          <p:nvSpPr>
            <p:cNvPr id="20" name="TextBox 20"/>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21" name="TextBox 21"/>
          <p:cNvSpPr txBox="1"/>
          <p:nvPr/>
        </p:nvSpPr>
        <p:spPr>
          <a:xfrm>
            <a:off x="10472027" y="4079096"/>
            <a:ext cx="932528" cy="151901"/>
          </a:xfrm>
          <a:prstGeom prst="rect">
            <a:avLst/>
          </a:prstGeom>
        </p:spPr>
        <p:txBody>
          <a:bodyPr lIns="0" tIns="0" rIns="0" bIns="0" rtlCol="0" anchor="t">
            <a:spAutoFit/>
          </a:bodyPr>
          <a:lstStyle/>
          <a:p>
            <a:pPr>
              <a:lnSpc>
                <a:spcPts val="1289"/>
              </a:lnSpc>
            </a:pPr>
            <a:r>
              <a:rPr lang="en-US" sz="921" dirty="0" err="1">
                <a:solidFill>
                  <a:srgbClr val="000000"/>
                </a:solidFill>
                <a:latin typeface="Open Sans 1 Bold"/>
                <a:ea typeface="Open Sans 1 Bold"/>
                <a:cs typeface="Open Sans 1 Bold"/>
                <a:sym typeface="Open Sans 1 Bold"/>
              </a:rPr>
              <a:t>Nutrisi</a:t>
            </a:r>
            <a:r>
              <a:rPr lang="en-US" sz="921" dirty="0">
                <a:solidFill>
                  <a:srgbClr val="000000"/>
                </a:solidFill>
                <a:latin typeface="Open Sans 1 Bold"/>
                <a:ea typeface="Open Sans 1 Bold"/>
                <a:cs typeface="Open Sans 1 Bold"/>
                <a:sym typeface="Open Sans 1 Bold"/>
              </a:rPr>
              <a:t> Natrium</a:t>
            </a:r>
          </a:p>
        </p:txBody>
      </p:sp>
      <p:sp>
        <p:nvSpPr>
          <p:cNvPr id="22" name="TextBox 22"/>
          <p:cNvSpPr txBox="1"/>
          <p:nvPr/>
        </p:nvSpPr>
        <p:spPr>
          <a:xfrm>
            <a:off x="10266784" y="4566654"/>
            <a:ext cx="801099" cy="151901"/>
          </a:xfrm>
          <a:prstGeom prst="rect">
            <a:avLst/>
          </a:prstGeom>
        </p:spPr>
        <p:txBody>
          <a:bodyPr lIns="0" tIns="0" rIns="0" bIns="0" rtlCol="0" anchor="t">
            <a:spAutoFit/>
          </a:bodyPr>
          <a:lstStyle/>
          <a:p>
            <a:pPr algn="ctr">
              <a:lnSpc>
                <a:spcPts val="1289"/>
              </a:lnSpc>
            </a:pPr>
            <a:r>
              <a:rPr lang="en-US" sz="921" dirty="0" err="1">
                <a:solidFill>
                  <a:srgbClr val="000000"/>
                </a:solidFill>
                <a:latin typeface="Open Sans 1 Bold"/>
                <a:ea typeface="Open Sans 1 Bold"/>
                <a:cs typeface="Open Sans 1 Bold"/>
                <a:sym typeface="Open Sans 1 Bold"/>
              </a:rPr>
              <a:t>Nutrisi</a:t>
            </a:r>
            <a:r>
              <a:rPr lang="en-US" sz="921" dirty="0">
                <a:solidFill>
                  <a:srgbClr val="000000"/>
                </a:solidFill>
                <a:latin typeface="Open Sans 1 Bold"/>
                <a:ea typeface="Open Sans 1 Bold"/>
                <a:cs typeface="Open Sans 1 Bold"/>
                <a:sym typeface="Open Sans 1 Bold"/>
              </a:rPr>
              <a:t> </a:t>
            </a:r>
            <a:r>
              <a:rPr lang="en-US" sz="921" dirty="0" err="1">
                <a:solidFill>
                  <a:srgbClr val="000000"/>
                </a:solidFill>
                <a:latin typeface="Open Sans 1 Bold"/>
                <a:ea typeface="Open Sans 1 Bold"/>
                <a:cs typeface="Open Sans 1 Bold"/>
                <a:sym typeface="Open Sans 1 Bold"/>
              </a:rPr>
              <a:t>Fosfor</a:t>
            </a:r>
            <a:endParaRPr lang="en-US" sz="921" dirty="0">
              <a:solidFill>
                <a:srgbClr val="000000"/>
              </a:solidFill>
              <a:latin typeface="Open Sans 1 Bold"/>
              <a:ea typeface="Open Sans 1 Bold"/>
              <a:cs typeface="Open Sans 1 Bold"/>
              <a:sym typeface="Open Sans 1 Bold"/>
            </a:endParaRPr>
          </a:p>
        </p:txBody>
      </p:sp>
      <p:sp>
        <p:nvSpPr>
          <p:cNvPr id="23" name="TextBox 23"/>
          <p:cNvSpPr txBox="1"/>
          <p:nvPr/>
        </p:nvSpPr>
        <p:spPr>
          <a:xfrm>
            <a:off x="10266784" y="5050268"/>
            <a:ext cx="846941" cy="151901"/>
          </a:xfrm>
          <a:prstGeom prst="rect">
            <a:avLst/>
          </a:prstGeom>
        </p:spPr>
        <p:txBody>
          <a:bodyPr lIns="0" tIns="0" rIns="0" bIns="0" rtlCol="0" anchor="t">
            <a:spAutoFit/>
          </a:bodyPr>
          <a:lstStyle/>
          <a:p>
            <a:pPr algn="ctr">
              <a:lnSpc>
                <a:spcPts val="1289"/>
              </a:lnSpc>
            </a:pPr>
            <a:r>
              <a:rPr lang="en-US" sz="921" dirty="0" err="1">
                <a:solidFill>
                  <a:srgbClr val="000000"/>
                </a:solidFill>
                <a:latin typeface="Open Sans 1 Bold"/>
                <a:ea typeface="Open Sans 1 Bold"/>
                <a:cs typeface="Open Sans 1 Bold"/>
                <a:sym typeface="Open Sans 1 Bold"/>
              </a:rPr>
              <a:t>Nutrisi</a:t>
            </a:r>
            <a:r>
              <a:rPr lang="en-US" sz="921" dirty="0">
                <a:solidFill>
                  <a:srgbClr val="000000"/>
                </a:solidFill>
                <a:latin typeface="Open Sans 1 Bold"/>
                <a:ea typeface="Open Sans 1 Bold"/>
                <a:cs typeface="Open Sans 1 Bold"/>
                <a:sym typeface="Open Sans 1 Bold"/>
              </a:rPr>
              <a:t> Kalium</a:t>
            </a:r>
          </a:p>
        </p:txBody>
      </p:sp>
      <p:sp>
        <p:nvSpPr>
          <p:cNvPr id="24" name="TextBox 24"/>
          <p:cNvSpPr txBox="1"/>
          <p:nvPr/>
        </p:nvSpPr>
        <p:spPr>
          <a:xfrm>
            <a:off x="2235200" y="6601682"/>
            <a:ext cx="4938028" cy="512128"/>
          </a:xfrm>
          <a:prstGeom prst="rect">
            <a:avLst/>
          </a:prstGeom>
        </p:spPr>
        <p:txBody>
          <a:bodyPr lIns="0" tIns="0" rIns="0" bIns="0" rtlCol="0" anchor="t">
            <a:spAutoFit/>
          </a:bodyPr>
          <a:lstStyle/>
          <a:p>
            <a:pPr>
              <a:lnSpc>
                <a:spcPts val="2100"/>
              </a:lnSpc>
            </a:pPr>
            <a:r>
              <a:rPr lang="en-US" sz="1400" dirty="0">
                <a:solidFill>
                  <a:srgbClr val="000000"/>
                </a:solidFill>
                <a:latin typeface="Open Sans 2"/>
                <a:ea typeface="Open Sans 2"/>
                <a:cs typeface="Open Sans 2"/>
                <a:sym typeface="Open Sans 2"/>
              </a:rPr>
              <a:t>Layer </a:t>
            </a:r>
            <a:r>
              <a:rPr lang="en-US" sz="1400" dirty="0" err="1">
                <a:solidFill>
                  <a:srgbClr val="000000"/>
                </a:solidFill>
                <a:latin typeface="Open Sans 2"/>
                <a:ea typeface="Open Sans 2"/>
                <a:cs typeface="Open Sans 2"/>
                <a:sym typeface="Open Sans 2"/>
              </a:rPr>
              <a:t>pertama</a:t>
            </a:r>
            <a:r>
              <a:rPr lang="en-US" sz="1400" dirty="0">
                <a:solidFill>
                  <a:srgbClr val="000000"/>
                </a:solidFill>
                <a:latin typeface="Open Sans 2"/>
                <a:ea typeface="Open Sans 2"/>
                <a:cs typeface="Open Sans 2"/>
                <a:sym typeface="Open Sans 2"/>
              </a:rPr>
              <a:t>: 200 unit</a:t>
            </a:r>
          </a:p>
          <a:p>
            <a:pPr>
              <a:lnSpc>
                <a:spcPts val="2100"/>
              </a:lnSpc>
            </a:pPr>
            <a:r>
              <a:rPr lang="en-US" sz="1400" dirty="0">
                <a:solidFill>
                  <a:srgbClr val="000000"/>
                </a:solidFill>
                <a:latin typeface="Open Sans 2"/>
                <a:ea typeface="Open Sans 2"/>
                <a:cs typeface="Open Sans 2"/>
                <a:sym typeface="Open Sans 2"/>
              </a:rPr>
              <a:t>Layer </a:t>
            </a:r>
            <a:r>
              <a:rPr lang="en-US" sz="1400" dirty="0" err="1">
                <a:solidFill>
                  <a:srgbClr val="000000"/>
                </a:solidFill>
                <a:latin typeface="Open Sans 2"/>
                <a:ea typeface="Open Sans 2"/>
                <a:cs typeface="Open Sans 2"/>
                <a:sym typeface="Open Sans 2"/>
              </a:rPr>
              <a:t>kedua</a:t>
            </a:r>
            <a:r>
              <a:rPr lang="en-US" sz="1400" dirty="0">
                <a:solidFill>
                  <a:srgbClr val="000000"/>
                </a:solidFill>
                <a:latin typeface="Open Sans 2"/>
                <a:ea typeface="Open Sans 2"/>
                <a:cs typeface="Open Sans 2"/>
                <a:sym typeface="Open Sans 2"/>
              </a:rPr>
              <a:t>: 50 unit</a:t>
            </a:r>
          </a:p>
        </p:txBody>
      </p:sp>
      <p:sp>
        <p:nvSpPr>
          <p:cNvPr id="25" name="TextBox 24">
            <a:extLst>
              <a:ext uri="{FF2B5EF4-FFF2-40B4-BE49-F238E27FC236}">
                <a16:creationId xmlns:a16="http://schemas.microsoft.com/office/drawing/2014/main" id="{98D0D6C4-0DAD-2BC5-4A65-F55C438F5A52}"/>
              </a:ext>
            </a:extLst>
          </p:cNvPr>
          <p:cNvSpPr txBox="1"/>
          <p:nvPr/>
        </p:nvSpPr>
        <p:spPr>
          <a:xfrm>
            <a:off x="8817059" y="3140360"/>
            <a:ext cx="4938028" cy="242823"/>
          </a:xfrm>
          <a:prstGeom prst="rect">
            <a:avLst/>
          </a:prstGeom>
        </p:spPr>
        <p:txBody>
          <a:bodyPr lIns="0" tIns="0" rIns="0" bIns="0" rtlCol="0" anchor="t">
            <a:spAutoFit/>
          </a:bodyPr>
          <a:lstStyle/>
          <a:p>
            <a:pPr>
              <a:lnSpc>
                <a:spcPts val="2100"/>
              </a:lnSpc>
            </a:pPr>
            <a:r>
              <a:rPr lang="en-US" sz="1400" dirty="0">
                <a:solidFill>
                  <a:srgbClr val="000000"/>
                </a:solidFill>
                <a:latin typeface="Open Sans 2"/>
                <a:ea typeface="Open Sans 2"/>
                <a:cs typeface="Open Sans 2"/>
                <a:sym typeface="Open Sans 2"/>
              </a:rPr>
              <a:t>Output: </a:t>
            </a:r>
            <a:r>
              <a:rPr lang="en-US" sz="1400" dirty="0" err="1">
                <a:solidFill>
                  <a:srgbClr val="000000"/>
                </a:solidFill>
                <a:latin typeface="Open Sans 2"/>
                <a:ea typeface="Open Sans 2"/>
                <a:cs typeface="Open Sans 2"/>
                <a:sym typeface="Open Sans 2"/>
              </a:rPr>
              <a:t>Estimasi</a:t>
            </a:r>
            <a:r>
              <a:rPr lang="en-US" sz="1400" dirty="0">
                <a:solidFill>
                  <a:srgbClr val="000000"/>
                </a:solidFill>
                <a:latin typeface="Open Sans 2"/>
                <a:ea typeface="Open Sans 2"/>
                <a:cs typeface="Open Sans 2"/>
                <a:sym typeface="Open Sans 2"/>
              </a:rPr>
              <a:t> </a:t>
            </a:r>
            <a:r>
              <a:rPr lang="en-US" sz="1400" dirty="0" err="1">
                <a:solidFill>
                  <a:srgbClr val="000000"/>
                </a:solidFill>
                <a:latin typeface="Open Sans 2"/>
                <a:ea typeface="Open Sans 2"/>
                <a:cs typeface="Open Sans 2"/>
                <a:sym typeface="Open Sans 2"/>
              </a:rPr>
              <a:t>Pemberian</a:t>
            </a:r>
            <a:r>
              <a:rPr lang="en-US" sz="1400" dirty="0">
                <a:solidFill>
                  <a:srgbClr val="000000"/>
                </a:solidFill>
                <a:latin typeface="Open Sans 2"/>
                <a:ea typeface="Open Sans 2"/>
                <a:cs typeface="Open Sans 2"/>
                <a:sym typeface="Open Sans 2"/>
              </a:rPr>
              <a:t> </a:t>
            </a:r>
            <a:r>
              <a:rPr lang="en-US" sz="1400" dirty="0" err="1">
                <a:solidFill>
                  <a:srgbClr val="000000"/>
                </a:solidFill>
                <a:latin typeface="Open Sans 2"/>
                <a:ea typeface="Open Sans 2"/>
                <a:cs typeface="Open Sans 2"/>
                <a:sym typeface="Open Sans 2"/>
              </a:rPr>
              <a:t>Nutrisi</a:t>
            </a:r>
            <a:endParaRPr lang="en-US" sz="1400" dirty="0">
              <a:solidFill>
                <a:srgbClr val="000000"/>
              </a:solidFill>
              <a:latin typeface="Open Sans 2"/>
              <a:ea typeface="Open Sans 2"/>
              <a:cs typeface="Open Sans 2"/>
              <a:sym typeface="Open Sans 2"/>
            </a:endParaRPr>
          </a:p>
        </p:txBody>
      </p:sp>
      <p:sp>
        <p:nvSpPr>
          <p:cNvPr id="26" name="Title 25">
            <a:extLst>
              <a:ext uri="{FF2B5EF4-FFF2-40B4-BE49-F238E27FC236}">
                <a16:creationId xmlns:a16="http://schemas.microsoft.com/office/drawing/2014/main" id="{2D8B3E80-09B6-E144-CB32-B014E014551C}"/>
              </a:ext>
            </a:extLst>
          </p:cNvPr>
          <p:cNvSpPr>
            <a:spLocks noGrp="1"/>
          </p:cNvSpPr>
          <p:nvPr>
            <p:ph type="title"/>
          </p:nvPr>
        </p:nvSpPr>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068062" y="-1631446"/>
            <a:ext cx="6695851" cy="6695851"/>
          </a:xfrm>
          <a:custGeom>
            <a:avLst/>
            <a:gdLst/>
            <a:ahLst/>
            <a:cxnLst/>
            <a:rect l="l" t="t" r="r" b="b"/>
            <a:pathLst>
              <a:path w="10043777" h="10043777">
                <a:moveTo>
                  <a:pt x="0" y="0"/>
                </a:moveTo>
                <a:lnTo>
                  <a:pt x="10043777" y="0"/>
                </a:lnTo>
                <a:lnTo>
                  <a:pt x="10043777" y="10043777"/>
                </a:lnTo>
                <a:lnTo>
                  <a:pt x="0" y="10043777"/>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3" name="Freeform 3"/>
          <p:cNvSpPr/>
          <p:nvPr/>
        </p:nvSpPr>
        <p:spPr>
          <a:xfrm rot="-5400000">
            <a:off x="11437112" y="6558575"/>
            <a:ext cx="503066" cy="503066"/>
          </a:xfrm>
          <a:custGeom>
            <a:avLst/>
            <a:gdLst/>
            <a:ahLst/>
            <a:cxnLst/>
            <a:rect l="l" t="t" r="r" b="b"/>
            <a:pathLst>
              <a:path w="754599" h="754599">
                <a:moveTo>
                  <a:pt x="0" y="0"/>
                </a:moveTo>
                <a:lnTo>
                  <a:pt x="754599" y="0"/>
                </a:lnTo>
                <a:lnTo>
                  <a:pt x="754599" y="754599"/>
                </a:lnTo>
                <a:lnTo>
                  <a:pt x="0" y="7545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0" y="459581"/>
            <a:ext cx="5987804" cy="6858000"/>
            <a:chOff x="0" y="0"/>
            <a:chExt cx="2365552" cy="2709333"/>
          </a:xfrm>
        </p:grpSpPr>
        <p:sp>
          <p:nvSpPr>
            <p:cNvPr id="6" name="Freeform 6"/>
            <p:cNvSpPr/>
            <p:nvPr/>
          </p:nvSpPr>
          <p:spPr>
            <a:xfrm>
              <a:off x="0" y="0"/>
              <a:ext cx="2365552" cy="2709333"/>
            </a:xfrm>
            <a:custGeom>
              <a:avLst/>
              <a:gdLst/>
              <a:ahLst/>
              <a:cxnLst/>
              <a:rect l="l" t="t" r="r" b="b"/>
              <a:pathLst>
                <a:path w="2365552" h="2709333">
                  <a:moveTo>
                    <a:pt x="0" y="0"/>
                  </a:moveTo>
                  <a:lnTo>
                    <a:pt x="2365552" y="0"/>
                  </a:lnTo>
                  <a:lnTo>
                    <a:pt x="2365552" y="2709333"/>
                  </a:lnTo>
                  <a:lnTo>
                    <a:pt x="0" y="2709333"/>
                  </a:lnTo>
                  <a:close/>
                </a:path>
              </a:pathLst>
            </a:custGeom>
            <a:solidFill>
              <a:srgbClr val="FFFFFF"/>
            </a:solidFill>
          </p:spPr>
        </p:sp>
        <p:sp>
          <p:nvSpPr>
            <p:cNvPr id="7" name="TextBox 7"/>
            <p:cNvSpPr txBox="1"/>
            <p:nvPr/>
          </p:nvSpPr>
          <p:spPr>
            <a:xfrm>
              <a:off x="0" y="38100"/>
              <a:ext cx="2365552" cy="2671233"/>
            </a:xfrm>
            <a:prstGeom prst="rect">
              <a:avLst/>
            </a:prstGeom>
          </p:spPr>
          <p:txBody>
            <a:bodyPr lIns="33867" tIns="33867" rIns="33867" bIns="33867" rtlCol="0" anchor="ctr"/>
            <a:lstStyle/>
            <a:p>
              <a:pPr algn="ctr">
                <a:lnSpc>
                  <a:spcPts val="1533"/>
                </a:lnSpc>
              </a:pPr>
              <a:endParaRPr sz="1200"/>
            </a:p>
          </p:txBody>
        </p:sp>
      </p:grpSp>
      <p:sp>
        <p:nvSpPr>
          <p:cNvPr id="8" name="Freeform 8"/>
          <p:cNvSpPr/>
          <p:nvPr/>
        </p:nvSpPr>
        <p:spPr>
          <a:xfrm rot="-10800000">
            <a:off x="96720" y="857522"/>
            <a:ext cx="661614" cy="434259"/>
          </a:xfrm>
          <a:custGeom>
            <a:avLst/>
            <a:gdLst/>
            <a:ahLst/>
            <a:cxnLst/>
            <a:rect l="l" t="t" r="r" b="b"/>
            <a:pathLst>
              <a:path w="992421" h="651389">
                <a:moveTo>
                  <a:pt x="0" y="0"/>
                </a:moveTo>
                <a:lnTo>
                  <a:pt x="992421" y="0"/>
                </a:lnTo>
                <a:lnTo>
                  <a:pt x="992421" y="651389"/>
                </a:lnTo>
                <a:lnTo>
                  <a:pt x="0" y="6513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9" name="Group 9"/>
          <p:cNvGrpSpPr/>
          <p:nvPr/>
        </p:nvGrpSpPr>
        <p:grpSpPr>
          <a:xfrm>
            <a:off x="5631339" y="2303422"/>
            <a:ext cx="712930" cy="71293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1" name="TextBox 11"/>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2" name="Group 12"/>
          <p:cNvGrpSpPr/>
          <p:nvPr/>
        </p:nvGrpSpPr>
        <p:grpSpPr>
          <a:xfrm>
            <a:off x="5631339" y="3982966"/>
            <a:ext cx="712930" cy="71293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4" name="TextBox 1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5" name="Group 15"/>
          <p:cNvGrpSpPr/>
          <p:nvPr/>
        </p:nvGrpSpPr>
        <p:grpSpPr>
          <a:xfrm>
            <a:off x="5631339" y="5674345"/>
            <a:ext cx="712930" cy="71293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7" name="TextBox 17"/>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8" name="Freeform 18"/>
          <p:cNvSpPr/>
          <p:nvPr/>
        </p:nvSpPr>
        <p:spPr>
          <a:xfrm rot="-10800000">
            <a:off x="6286638" y="857522"/>
            <a:ext cx="661614" cy="434259"/>
          </a:xfrm>
          <a:custGeom>
            <a:avLst/>
            <a:gdLst/>
            <a:ahLst/>
            <a:cxnLst/>
            <a:rect l="l" t="t" r="r" b="b"/>
            <a:pathLst>
              <a:path w="992421" h="651389">
                <a:moveTo>
                  <a:pt x="0" y="0"/>
                </a:moveTo>
                <a:lnTo>
                  <a:pt x="992421" y="0"/>
                </a:lnTo>
                <a:lnTo>
                  <a:pt x="992421" y="651389"/>
                </a:lnTo>
                <a:lnTo>
                  <a:pt x="0" y="6513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TextBox 19"/>
          <p:cNvSpPr txBox="1"/>
          <p:nvPr/>
        </p:nvSpPr>
        <p:spPr>
          <a:xfrm>
            <a:off x="427528" y="1249754"/>
            <a:ext cx="5794363" cy="597536"/>
          </a:xfrm>
          <a:prstGeom prst="rect">
            <a:avLst/>
          </a:prstGeom>
        </p:spPr>
        <p:txBody>
          <a:bodyPr lIns="0" tIns="0" rIns="0" bIns="0" rtlCol="0" anchor="t">
            <a:spAutoFit/>
          </a:bodyPr>
          <a:lstStyle/>
          <a:p>
            <a:pPr>
              <a:lnSpc>
                <a:spcPts val="5133"/>
              </a:lnSpc>
            </a:pPr>
            <a:r>
              <a:rPr lang="en-US" sz="3666">
                <a:solidFill>
                  <a:srgbClr val="000000"/>
                </a:solidFill>
                <a:latin typeface="Canva Sans Bold"/>
                <a:ea typeface="Canva Sans Bold"/>
                <a:cs typeface="Canva Sans Bold"/>
                <a:sym typeface="Canva Sans Bold"/>
              </a:rPr>
              <a:t>Rumusan Masalah</a:t>
            </a:r>
          </a:p>
        </p:txBody>
      </p:sp>
      <p:sp>
        <p:nvSpPr>
          <p:cNvPr id="20" name="TextBox 20"/>
          <p:cNvSpPr txBox="1"/>
          <p:nvPr/>
        </p:nvSpPr>
        <p:spPr>
          <a:xfrm>
            <a:off x="6866731" y="2201348"/>
            <a:ext cx="4559590" cy="1445780"/>
          </a:xfrm>
          <a:prstGeom prst="rect">
            <a:avLst/>
          </a:prstGeom>
        </p:spPr>
        <p:txBody>
          <a:bodyPr lIns="0" tIns="0" rIns="0" bIns="0" rtlCol="0" anchor="t">
            <a:spAutoFit/>
          </a:bodyPr>
          <a:lstStyle/>
          <a:p>
            <a:pPr>
              <a:lnSpc>
                <a:spcPts val="2300"/>
              </a:lnSpc>
            </a:pPr>
            <a:r>
              <a:rPr lang="en-US" sz="1533" dirty="0">
                <a:solidFill>
                  <a:srgbClr val="FFFFFF"/>
                </a:solidFill>
                <a:latin typeface="Open Sans 1"/>
                <a:ea typeface="Open Sans 1"/>
                <a:cs typeface="Open Sans 1"/>
                <a:sym typeface="Open Sans 1"/>
              </a:rPr>
              <a:t>Wilayah </a:t>
            </a:r>
            <a:r>
              <a:rPr lang="en-US" sz="1533" dirty="0" err="1">
                <a:solidFill>
                  <a:srgbClr val="FFFFFF"/>
                </a:solidFill>
                <a:latin typeface="Open Sans 1"/>
                <a:ea typeface="Open Sans 1"/>
                <a:cs typeface="Open Sans 1"/>
                <a:sym typeface="Open Sans 1"/>
              </a:rPr>
              <a:t>pertanian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terdiri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dari</a:t>
            </a:r>
            <a:r>
              <a:rPr lang="en-US" sz="1533" dirty="0">
                <a:solidFill>
                  <a:srgbClr val="FFFFFF"/>
                </a:solidFill>
                <a:latin typeface="Open Sans 1"/>
                <a:ea typeface="Open Sans 1"/>
                <a:cs typeface="Open Sans 1"/>
                <a:sym typeface="Open Sans 1"/>
              </a:rPr>
              <a:t> 12 polybag yang </a:t>
            </a:r>
            <a:r>
              <a:rPr lang="en-US" sz="1533" dirty="0" err="1">
                <a:solidFill>
                  <a:srgbClr val="FFFFFF"/>
                </a:solidFill>
                <a:latin typeface="Open Sans 1"/>
                <a:ea typeface="Open Sans 1"/>
                <a:cs typeface="Open Sans 1"/>
                <a:sym typeface="Open Sans 1"/>
              </a:rPr>
              <a:t>berada</a:t>
            </a:r>
            <a:r>
              <a:rPr lang="en-US" sz="1533" dirty="0">
                <a:solidFill>
                  <a:srgbClr val="FFFFFF"/>
                </a:solidFill>
                <a:latin typeface="Open Sans 1"/>
                <a:ea typeface="Open Sans 1"/>
                <a:cs typeface="Open Sans 1"/>
                <a:sym typeface="Open Sans 1"/>
              </a:rPr>
              <a:t> di </a:t>
            </a:r>
            <a:r>
              <a:rPr lang="en-US" sz="1533" dirty="0" err="1">
                <a:solidFill>
                  <a:srgbClr val="FFFFFF"/>
                </a:solidFill>
                <a:latin typeface="Open Sans 1"/>
                <a:ea typeface="Open Sans 1"/>
                <a:cs typeface="Open Sans 1"/>
                <a:sym typeface="Open Sans 1"/>
              </a:rPr>
              <a:t>luar</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ruangan</a:t>
            </a:r>
            <a:r>
              <a:rPr lang="en-US" sz="1533" dirty="0">
                <a:solidFill>
                  <a:srgbClr val="FFFFFF"/>
                </a:solidFill>
                <a:latin typeface="Open Sans 1"/>
                <a:ea typeface="Open Sans 1"/>
                <a:cs typeface="Open Sans 1"/>
                <a:sym typeface="Open Sans 1"/>
              </a:rPr>
              <a:t> dan </a:t>
            </a:r>
            <a:r>
              <a:rPr lang="en-US" sz="1533" dirty="0" err="1">
                <a:solidFill>
                  <a:srgbClr val="FFFFFF"/>
                </a:solidFill>
                <a:latin typeface="Open Sans 1"/>
                <a:ea typeface="Open Sans 1"/>
                <a:cs typeface="Open Sans 1"/>
                <a:sym typeface="Open Sans 1"/>
              </a:rPr>
              <a:t>akan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diatur</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menggunakan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teknologi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otomatisasi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berbasis</a:t>
            </a:r>
            <a:r>
              <a:rPr lang="en-US" sz="1533" dirty="0">
                <a:solidFill>
                  <a:srgbClr val="FFFFFF"/>
                </a:solidFill>
                <a:latin typeface="Open Sans 1"/>
                <a:ea typeface="Open Sans 1"/>
                <a:cs typeface="Open Sans 1"/>
                <a:sym typeface="Open Sans 1"/>
              </a:rPr>
              <a:t> AI </a:t>
            </a:r>
            <a:r>
              <a:rPr lang="en-US" sz="1533" dirty="0" err="1">
                <a:solidFill>
                  <a:srgbClr val="FFFFFF"/>
                </a:solidFill>
                <a:latin typeface="Open Sans 1"/>
                <a:ea typeface="Open Sans 1"/>
                <a:cs typeface="Open Sans 1"/>
                <a:sym typeface="Open Sans 1"/>
              </a:rPr>
              <a:t>menggunakan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metode</a:t>
            </a:r>
            <a:r>
              <a:rPr lang="en-US" sz="1533" dirty="0">
                <a:solidFill>
                  <a:srgbClr val="FFFFFF"/>
                </a:solidFill>
                <a:latin typeface="Open Sans 1"/>
                <a:ea typeface="Open Sans 1"/>
                <a:cs typeface="Open Sans 1"/>
                <a:sym typeface="Open Sans 1"/>
              </a:rPr>
              <a:t> LSTM.</a:t>
            </a:r>
          </a:p>
          <a:p>
            <a:pPr>
              <a:lnSpc>
                <a:spcPts val="2300"/>
              </a:lnSpc>
            </a:pPr>
            <a:endParaRPr lang="en-US" sz="1533" dirty="0">
              <a:solidFill>
                <a:srgbClr val="FFFFFF"/>
              </a:solidFill>
              <a:latin typeface="Open Sans 1"/>
              <a:ea typeface="Open Sans 1"/>
              <a:cs typeface="Open Sans 1"/>
              <a:sym typeface="Open Sans 1"/>
            </a:endParaRPr>
          </a:p>
        </p:txBody>
      </p:sp>
      <p:sp>
        <p:nvSpPr>
          <p:cNvPr id="21" name="TextBox 21"/>
          <p:cNvSpPr txBox="1"/>
          <p:nvPr/>
        </p:nvSpPr>
        <p:spPr>
          <a:xfrm>
            <a:off x="899988" y="1029321"/>
            <a:ext cx="3340062" cy="192360"/>
          </a:xfrm>
          <a:prstGeom prst="rect">
            <a:avLst/>
          </a:prstGeom>
        </p:spPr>
        <p:txBody>
          <a:bodyPr lIns="0" tIns="0" rIns="0" bIns="0" rtlCol="0" anchor="t">
            <a:spAutoFit/>
          </a:bodyPr>
          <a:lstStyle/>
          <a:p>
            <a:pPr>
              <a:lnSpc>
                <a:spcPts val="1533"/>
              </a:lnSpc>
            </a:pPr>
            <a:r>
              <a:rPr lang="en-US" sz="1533">
                <a:solidFill>
                  <a:srgbClr val="000000"/>
                </a:solidFill>
                <a:latin typeface="Canva Sans Bold"/>
                <a:ea typeface="Canva Sans Bold"/>
                <a:cs typeface="Canva Sans Bold"/>
                <a:sym typeface="Canva Sans Bold"/>
              </a:rPr>
              <a:t>Bab I Pendahuluan</a:t>
            </a:r>
          </a:p>
        </p:txBody>
      </p:sp>
      <p:sp>
        <p:nvSpPr>
          <p:cNvPr id="22" name="TextBox 22"/>
          <p:cNvSpPr txBox="1"/>
          <p:nvPr/>
        </p:nvSpPr>
        <p:spPr>
          <a:xfrm>
            <a:off x="427528" y="2258972"/>
            <a:ext cx="4820493" cy="855875"/>
          </a:xfrm>
          <a:prstGeom prst="rect">
            <a:avLst/>
          </a:prstGeom>
        </p:spPr>
        <p:txBody>
          <a:bodyPr lIns="0" tIns="0" rIns="0" bIns="0" rtlCol="0" anchor="t">
            <a:spAutoFit/>
          </a:bodyPr>
          <a:lstStyle/>
          <a:p>
            <a:pPr>
              <a:lnSpc>
                <a:spcPts val="2300"/>
              </a:lnSpc>
            </a:pPr>
            <a:r>
              <a:rPr lang="en-US" sz="1533" dirty="0" err="1">
                <a:solidFill>
                  <a:srgbClr val="000000"/>
                </a:solidFill>
                <a:latin typeface="Open Sans 1"/>
                <a:ea typeface="Open Sans 1"/>
                <a:cs typeface="Open Sans 1"/>
                <a:sym typeface="Open Sans 1"/>
              </a:rPr>
              <a:t>Pertanian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masih</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menggunakan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metode</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konvensional</a:t>
            </a:r>
            <a:r>
              <a:rPr lang="en-US" sz="1533" dirty="0">
                <a:solidFill>
                  <a:srgbClr val="000000"/>
                </a:solidFill>
                <a:latin typeface="Open Sans 1"/>
                <a:ea typeface="Open Sans 1"/>
                <a:cs typeface="Open Sans 1"/>
                <a:sym typeface="Open Sans 1"/>
              </a:rPr>
              <a:t> yang </a:t>
            </a:r>
            <a:r>
              <a:rPr lang="en-US" sz="1533" dirty="0" err="1">
                <a:solidFill>
                  <a:srgbClr val="000000"/>
                </a:solidFill>
                <a:latin typeface="Open Sans 1"/>
                <a:ea typeface="Open Sans 1"/>
                <a:cs typeface="Open Sans 1"/>
                <a:sym typeface="Open Sans 1"/>
              </a:rPr>
              <a:t>mengharuskan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petani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langsung</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ke</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lahan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untuk</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memantau</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kondisi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tanaman</a:t>
            </a:r>
            <a:r>
              <a:rPr lang="en-US" sz="1533" dirty="0">
                <a:solidFill>
                  <a:srgbClr val="000000"/>
                </a:solidFill>
                <a:latin typeface="Open Sans 1"/>
                <a:ea typeface="Open Sans 1"/>
                <a:cs typeface="Open Sans 1"/>
                <a:sym typeface="Open Sans 1"/>
              </a:rPr>
              <a:t>.</a:t>
            </a:r>
          </a:p>
        </p:txBody>
      </p:sp>
      <p:sp>
        <p:nvSpPr>
          <p:cNvPr id="23" name="TextBox 23"/>
          <p:cNvSpPr txBox="1"/>
          <p:nvPr/>
        </p:nvSpPr>
        <p:spPr>
          <a:xfrm>
            <a:off x="6866731" y="3781227"/>
            <a:ext cx="4559590" cy="1445780"/>
          </a:xfrm>
          <a:prstGeom prst="rect">
            <a:avLst/>
          </a:prstGeom>
        </p:spPr>
        <p:txBody>
          <a:bodyPr lIns="0" tIns="0" rIns="0" bIns="0" rtlCol="0" anchor="t">
            <a:spAutoFit/>
          </a:bodyPr>
          <a:lstStyle/>
          <a:p>
            <a:pPr>
              <a:lnSpc>
                <a:spcPts val="2300"/>
              </a:lnSpc>
            </a:pPr>
            <a:r>
              <a:rPr lang="en-US" sz="1533" dirty="0" err="1">
                <a:solidFill>
                  <a:srgbClr val="FFFFFF"/>
                </a:solidFill>
                <a:latin typeface="Open Sans 1"/>
                <a:ea typeface="Open Sans 1"/>
                <a:cs typeface="Open Sans 1"/>
                <a:sym typeface="Open Sans 1"/>
              </a:rPr>
              <a:t>Kondisi</a:t>
            </a:r>
            <a:r>
              <a:rPr lang="en-US" sz="1533" dirty="0">
                <a:solidFill>
                  <a:srgbClr val="FFFFFF"/>
                </a:solidFill>
                <a:latin typeface="Open Sans 1"/>
                <a:ea typeface="Open Sans 1"/>
                <a:cs typeface="Open Sans 1"/>
                <a:sym typeface="Open Sans 1"/>
              </a:rPr>
              <a:t> ideal </a:t>
            </a:r>
            <a:r>
              <a:rPr lang="en-US" sz="1533" dirty="0" err="1">
                <a:solidFill>
                  <a:srgbClr val="FFFFFF"/>
                </a:solidFill>
                <a:latin typeface="Open Sans 1"/>
                <a:ea typeface="Open Sans 1"/>
                <a:cs typeface="Open Sans 1"/>
                <a:sym typeface="Open Sans 1"/>
              </a:rPr>
              <a:t>penanaman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terung</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dipengaruhi</a:t>
            </a:r>
            <a:r>
              <a:rPr lang="en-US" sz="1533" dirty="0">
                <a:solidFill>
                  <a:srgbClr val="FFFFFF"/>
                </a:solidFill>
                <a:latin typeface="Open Sans 1"/>
                <a:ea typeface="Open Sans 1"/>
                <a:cs typeface="Open Sans 1"/>
                <a:sym typeface="Open Sans 1"/>
              </a:rPr>
              <a:t> oleh </a:t>
            </a:r>
            <a:r>
              <a:rPr lang="en-US" sz="1533" dirty="0" err="1">
                <a:solidFill>
                  <a:srgbClr val="FFFFFF"/>
                </a:solidFill>
                <a:latin typeface="Open Sans 1"/>
                <a:ea typeface="Open Sans 1"/>
                <a:cs typeface="Open Sans 1"/>
                <a:sym typeface="Open Sans 1"/>
              </a:rPr>
              <a:t>beberapa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aspek</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yaitu</a:t>
            </a:r>
            <a:r>
              <a:rPr lang="en-US" sz="1533" dirty="0">
                <a:solidFill>
                  <a:srgbClr val="FFFFFF"/>
                </a:solidFill>
                <a:latin typeface="Open Sans 1"/>
                <a:ea typeface="Open Sans 1"/>
                <a:cs typeface="Open Sans 1"/>
                <a:sym typeface="Open Sans 1"/>
              </a:rPr>
              <a:t>: NPK (Natrium, </a:t>
            </a:r>
            <a:r>
              <a:rPr lang="en-US" sz="1533" dirty="0" err="1">
                <a:solidFill>
                  <a:srgbClr val="FFFFFF"/>
                </a:solidFill>
                <a:latin typeface="Open Sans 1"/>
                <a:ea typeface="Open Sans 1"/>
                <a:cs typeface="Open Sans 1"/>
                <a:sym typeface="Open Sans 1"/>
              </a:rPr>
              <a:t>Fosfor</a:t>
            </a:r>
            <a:r>
              <a:rPr lang="en-US" sz="1533" dirty="0">
                <a:solidFill>
                  <a:srgbClr val="FFFFFF"/>
                </a:solidFill>
                <a:latin typeface="Open Sans 1"/>
                <a:ea typeface="Open Sans 1"/>
                <a:cs typeface="Open Sans 1"/>
                <a:sym typeface="Open Sans 1"/>
              </a:rPr>
              <a:t>, Kalium), pH </a:t>
            </a:r>
            <a:r>
              <a:rPr lang="en-US" sz="1533" dirty="0" err="1">
                <a:solidFill>
                  <a:srgbClr val="FFFFFF"/>
                </a:solidFill>
                <a:latin typeface="Open Sans 1"/>
                <a:ea typeface="Open Sans 1"/>
                <a:cs typeface="Open Sans 1"/>
                <a:sym typeface="Open Sans 1"/>
              </a:rPr>
              <a:t>tanah</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usia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tanam</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fase</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generatif</a:t>
            </a:r>
            <a:r>
              <a:rPr lang="en-US" sz="1533" dirty="0">
                <a:solidFill>
                  <a:srgbClr val="FFFFFF"/>
                </a:solidFill>
                <a:latin typeface="Open Sans 1"/>
                <a:ea typeface="Open Sans 1"/>
                <a:cs typeface="Open Sans 1"/>
                <a:sym typeface="Open Sans 1"/>
              </a:rPr>
              <a:t>) dan </a:t>
            </a:r>
            <a:r>
              <a:rPr lang="en-US" sz="1533" dirty="0" err="1">
                <a:solidFill>
                  <a:srgbClr val="FFFFFF"/>
                </a:solidFill>
                <a:latin typeface="Open Sans 1"/>
                <a:ea typeface="Open Sans 1"/>
                <a:cs typeface="Open Sans 1"/>
                <a:sym typeface="Open Sans 1"/>
              </a:rPr>
              <a:t>kelembaban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tanah</a:t>
            </a:r>
            <a:r>
              <a:rPr lang="en-US" sz="1533" dirty="0">
                <a:solidFill>
                  <a:srgbClr val="FFFFFF"/>
                </a:solidFill>
                <a:latin typeface="Open Sans 1"/>
                <a:ea typeface="Open Sans 1"/>
                <a:cs typeface="Open Sans 1"/>
                <a:sym typeface="Open Sans 1"/>
              </a:rPr>
              <a:t>.</a:t>
            </a:r>
          </a:p>
          <a:p>
            <a:pPr>
              <a:lnSpc>
                <a:spcPts val="2300"/>
              </a:lnSpc>
            </a:pPr>
            <a:endParaRPr lang="en-US" sz="1533" dirty="0">
              <a:solidFill>
                <a:srgbClr val="FFFFFF"/>
              </a:solidFill>
              <a:latin typeface="Open Sans 1"/>
              <a:ea typeface="Open Sans 1"/>
              <a:cs typeface="Open Sans 1"/>
              <a:sym typeface="Open Sans 1"/>
            </a:endParaRPr>
          </a:p>
        </p:txBody>
      </p:sp>
      <p:sp>
        <p:nvSpPr>
          <p:cNvPr id="24" name="TextBox 24"/>
          <p:cNvSpPr txBox="1"/>
          <p:nvPr/>
        </p:nvSpPr>
        <p:spPr>
          <a:xfrm>
            <a:off x="5861487" y="2325796"/>
            <a:ext cx="252635" cy="572977"/>
          </a:xfrm>
          <a:prstGeom prst="rect">
            <a:avLst/>
          </a:prstGeom>
        </p:spPr>
        <p:txBody>
          <a:bodyPr lIns="0" tIns="0" rIns="0" bIns="0" rtlCol="0" anchor="t">
            <a:spAutoFit/>
          </a:bodyPr>
          <a:lstStyle/>
          <a:p>
            <a:pPr algn="ctr">
              <a:lnSpc>
                <a:spcPts val="4879"/>
              </a:lnSpc>
            </a:pPr>
            <a:r>
              <a:rPr lang="en-US" sz="3485">
                <a:solidFill>
                  <a:srgbClr val="000000"/>
                </a:solidFill>
                <a:latin typeface="Open Sans 2 Bold"/>
                <a:ea typeface="Open Sans 2 Bold"/>
                <a:cs typeface="Open Sans 2 Bold"/>
                <a:sym typeface="Open Sans 2 Bold"/>
              </a:rPr>
              <a:t>1</a:t>
            </a:r>
          </a:p>
        </p:txBody>
      </p:sp>
      <p:sp>
        <p:nvSpPr>
          <p:cNvPr id="25" name="TextBox 25"/>
          <p:cNvSpPr txBox="1"/>
          <p:nvPr/>
        </p:nvSpPr>
        <p:spPr>
          <a:xfrm>
            <a:off x="5852450" y="3983273"/>
            <a:ext cx="252635" cy="572977"/>
          </a:xfrm>
          <a:prstGeom prst="rect">
            <a:avLst/>
          </a:prstGeom>
        </p:spPr>
        <p:txBody>
          <a:bodyPr lIns="0" tIns="0" rIns="0" bIns="0" rtlCol="0" anchor="t">
            <a:spAutoFit/>
          </a:bodyPr>
          <a:lstStyle/>
          <a:p>
            <a:pPr algn="ctr">
              <a:lnSpc>
                <a:spcPts val="4879"/>
              </a:lnSpc>
            </a:pPr>
            <a:r>
              <a:rPr lang="en-US" sz="3485">
                <a:solidFill>
                  <a:srgbClr val="000000"/>
                </a:solidFill>
                <a:latin typeface="Open Sans 2 Bold"/>
                <a:ea typeface="Open Sans 2 Bold"/>
                <a:cs typeface="Open Sans 2 Bold"/>
                <a:sym typeface="Open Sans 2 Bold"/>
              </a:rPr>
              <a:t>2</a:t>
            </a:r>
          </a:p>
        </p:txBody>
      </p:sp>
      <p:sp>
        <p:nvSpPr>
          <p:cNvPr id="26" name="TextBox 26"/>
          <p:cNvSpPr txBox="1"/>
          <p:nvPr/>
        </p:nvSpPr>
        <p:spPr>
          <a:xfrm>
            <a:off x="5861487" y="5696719"/>
            <a:ext cx="252635" cy="572977"/>
          </a:xfrm>
          <a:prstGeom prst="rect">
            <a:avLst/>
          </a:prstGeom>
        </p:spPr>
        <p:txBody>
          <a:bodyPr lIns="0" tIns="0" rIns="0" bIns="0" rtlCol="0" anchor="t">
            <a:spAutoFit/>
          </a:bodyPr>
          <a:lstStyle/>
          <a:p>
            <a:pPr algn="ctr">
              <a:lnSpc>
                <a:spcPts val="4879"/>
              </a:lnSpc>
            </a:pPr>
            <a:r>
              <a:rPr lang="en-US" sz="3485">
                <a:solidFill>
                  <a:srgbClr val="000000"/>
                </a:solidFill>
                <a:latin typeface="Open Sans 2 Bold"/>
                <a:ea typeface="Open Sans 2 Bold"/>
                <a:cs typeface="Open Sans 2 Bold"/>
                <a:sym typeface="Open Sans 2 Bold"/>
              </a:rPr>
              <a:t>3</a:t>
            </a:r>
          </a:p>
        </p:txBody>
      </p:sp>
      <p:sp>
        <p:nvSpPr>
          <p:cNvPr id="27" name="TextBox 27"/>
          <p:cNvSpPr txBox="1"/>
          <p:nvPr/>
        </p:nvSpPr>
        <p:spPr>
          <a:xfrm>
            <a:off x="6866731" y="1249754"/>
            <a:ext cx="5794363" cy="597536"/>
          </a:xfrm>
          <a:prstGeom prst="rect">
            <a:avLst/>
          </a:prstGeom>
        </p:spPr>
        <p:txBody>
          <a:bodyPr lIns="0" tIns="0" rIns="0" bIns="0" rtlCol="0" anchor="t">
            <a:spAutoFit/>
          </a:bodyPr>
          <a:lstStyle/>
          <a:p>
            <a:pPr>
              <a:lnSpc>
                <a:spcPts val="5133"/>
              </a:lnSpc>
            </a:pPr>
            <a:r>
              <a:rPr lang="en-US" sz="3666">
                <a:solidFill>
                  <a:srgbClr val="FFFFFF"/>
                </a:solidFill>
                <a:latin typeface="Canva Sans Bold"/>
                <a:ea typeface="Canva Sans Bold"/>
                <a:cs typeface="Canva Sans Bold"/>
                <a:sym typeface="Canva Sans Bold"/>
              </a:rPr>
              <a:t>Batasan Masalah</a:t>
            </a:r>
          </a:p>
        </p:txBody>
      </p:sp>
      <p:sp>
        <p:nvSpPr>
          <p:cNvPr id="28" name="TextBox 28"/>
          <p:cNvSpPr txBox="1"/>
          <p:nvPr/>
        </p:nvSpPr>
        <p:spPr>
          <a:xfrm>
            <a:off x="6866731" y="5571069"/>
            <a:ext cx="4559590" cy="855875"/>
          </a:xfrm>
          <a:prstGeom prst="rect">
            <a:avLst/>
          </a:prstGeom>
        </p:spPr>
        <p:txBody>
          <a:bodyPr lIns="0" tIns="0" rIns="0" bIns="0" rtlCol="0" anchor="t">
            <a:spAutoFit/>
          </a:bodyPr>
          <a:lstStyle/>
          <a:p>
            <a:pPr>
              <a:lnSpc>
                <a:spcPts val="2300"/>
              </a:lnSpc>
            </a:pPr>
            <a:r>
              <a:rPr lang="en-US" sz="1533" dirty="0" err="1">
                <a:solidFill>
                  <a:srgbClr val="FFFFFF"/>
                </a:solidFill>
                <a:latin typeface="Open Sans 1"/>
                <a:ea typeface="Open Sans 1"/>
                <a:cs typeface="Open Sans 1"/>
                <a:sym typeface="Open Sans 1"/>
              </a:rPr>
              <a:t>Objek</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penelitian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adalah</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tanaman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terung</a:t>
            </a:r>
            <a:r>
              <a:rPr lang="en-US" sz="1533" dirty="0">
                <a:solidFill>
                  <a:srgbClr val="FFFFFF"/>
                </a:solidFill>
                <a:latin typeface="Open Sans 1"/>
                <a:ea typeface="Open Sans 1"/>
                <a:cs typeface="Open Sans 1"/>
                <a:sym typeface="Open Sans 1"/>
              </a:rPr>
              <a:t> pada </a:t>
            </a:r>
            <a:r>
              <a:rPr lang="en-US" sz="1533" dirty="0" err="1">
                <a:solidFill>
                  <a:srgbClr val="FFFFFF"/>
                </a:solidFill>
                <a:latin typeface="Open Sans 1"/>
                <a:ea typeface="Open Sans 1"/>
                <a:cs typeface="Open Sans 1"/>
                <a:sym typeface="Open Sans 1"/>
              </a:rPr>
              <a:t>fase</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generatif</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dengan</a:t>
            </a:r>
            <a:r>
              <a:rPr lang="en-US" sz="1533" dirty="0">
                <a:solidFill>
                  <a:srgbClr val="FFFFFF"/>
                </a:solidFill>
                <a:latin typeface="Open Sans 1"/>
                <a:ea typeface="Open Sans 1"/>
                <a:cs typeface="Open Sans 1"/>
                <a:sym typeface="Open Sans 1"/>
              </a:rPr>
              <a:t> 2 </a:t>
            </a:r>
            <a:r>
              <a:rPr lang="en-US" sz="1533" dirty="0" err="1">
                <a:solidFill>
                  <a:srgbClr val="FFFFFF"/>
                </a:solidFill>
                <a:latin typeface="Open Sans 1"/>
                <a:ea typeface="Open Sans 1"/>
                <a:cs typeface="Open Sans 1"/>
                <a:sym typeface="Open Sans 1"/>
              </a:rPr>
              <a:t>perlakuan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kondisi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terbuka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hujan</a:t>
            </a:r>
            <a:r>
              <a:rPr lang="en-US" sz="1533" dirty="0">
                <a:solidFill>
                  <a:srgbClr val="FFFFFF"/>
                </a:solidFill>
                <a:latin typeface="Open Sans 1"/>
                <a:ea typeface="Open Sans 1"/>
                <a:cs typeface="Open Sans 1"/>
                <a:sym typeface="Open Sans 1"/>
              </a:rPr>
              <a:t>) dan </a:t>
            </a:r>
            <a:r>
              <a:rPr lang="en-US" sz="1533" dirty="0" err="1">
                <a:solidFill>
                  <a:srgbClr val="FFFFFF"/>
                </a:solidFill>
                <a:latin typeface="Open Sans 1"/>
                <a:ea typeface="Open Sans 1"/>
                <a:cs typeface="Open Sans 1"/>
                <a:sym typeface="Open Sans 1"/>
              </a:rPr>
              <a:t>tertutup</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kemarau</a:t>
            </a:r>
            <a:r>
              <a:rPr lang="en-US" sz="1533" dirty="0">
                <a:solidFill>
                  <a:srgbClr val="FFFFFF"/>
                </a:solidFill>
                <a:latin typeface="Open Sans 1"/>
                <a:ea typeface="Open Sans 1"/>
                <a:cs typeface="Open Sans 1"/>
                <a:sym typeface="Open Sans 1"/>
              </a:rPr>
              <a:t>).</a:t>
            </a:r>
          </a:p>
        </p:txBody>
      </p:sp>
      <p:sp>
        <p:nvSpPr>
          <p:cNvPr id="29" name="TextBox 29"/>
          <p:cNvSpPr txBox="1"/>
          <p:nvPr/>
        </p:nvSpPr>
        <p:spPr>
          <a:xfrm>
            <a:off x="11527318" y="6726420"/>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4</a:t>
            </a:r>
          </a:p>
        </p:txBody>
      </p:sp>
      <p:sp>
        <p:nvSpPr>
          <p:cNvPr id="30" name="TextBox 30"/>
          <p:cNvSpPr txBox="1"/>
          <p:nvPr/>
        </p:nvSpPr>
        <p:spPr>
          <a:xfrm>
            <a:off x="427528" y="3956488"/>
            <a:ext cx="4820493" cy="560923"/>
          </a:xfrm>
          <a:prstGeom prst="rect">
            <a:avLst/>
          </a:prstGeom>
        </p:spPr>
        <p:txBody>
          <a:bodyPr lIns="0" tIns="0" rIns="0" bIns="0" rtlCol="0" anchor="t">
            <a:spAutoFit/>
          </a:bodyPr>
          <a:lstStyle/>
          <a:p>
            <a:pPr>
              <a:lnSpc>
                <a:spcPts val="2300"/>
              </a:lnSpc>
            </a:pPr>
            <a:r>
              <a:rPr lang="en-US" sz="1533" dirty="0" err="1">
                <a:solidFill>
                  <a:srgbClr val="000000"/>
                </a:solidFill>
                <a:latin typeface="Open Sans 1"/>
                <a:ea typeface="Open Sans 1"/>
                <a:cs typeface="Open Sans 1"/>
                <a:sym typeface="Open Sans 1"/>
              </a:rPr>
              <a:t>Pemberian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nutrisi</a:t>
            </a:r>
            <a:r>
              <a:rPr lang="en-US" sz="1533" dirty="0">
                <a:solidFill>
                  <a:srgbClr val="000000"/>
                </a:solidFill>
                <a:latin typeface="Open Sans 1"/>
                <a:ea typeface="Open Sans 1"/>
                <a:cs typeface="Open Sans 1"/>
                <a:sym typeface="Open Sans 1"/>
              </a:rPr>
              <a:t> pada </a:t>
            </a:r>
            <a:r>
              <a:rPr lang="en-US" sz="1533" dirty="0" err="1">
                <a:solidFill>
                  <a:srgbClr val="000000"/>
                </a:solidFill>
                <a:latin typeface="Open Sans 1"/>
                <a:ea typeface="Open Sans 1"/>
                <a:cs typeface="Open Sans 1"/>
                <a:sym typeface="Open Sans 1"/>
              </a:rPr>
              <a:t>tanaman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belum</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terarah</a:t>
            </a:r>
            <a:r>
              <a:rPr lang="en-US" sz="1533" dirty="0">
                <a:solidFill>
                  <a:srgbClr val="000000"/>
                </a:solidFill>
                <a:latin typeface="Open Sans 1"/>
                <a:ea typeface="Open Sans 1"/>
                <a:cs typeface="Open Sans 1"/>
                <a:sym typeface="Open Sans 1"/>
              </a:rPr>
              <a:t> dan </a:t>
            </a:r>
            <a:r>
              <a:rPr lang="en-US" sz="1533" dirty="0" err="1">
                <a:solidFill>
                  <a:srgbClr val="000000"/>
                </a:solidFill>
                <a:latin typeface="Open Sans 1"/>
                <a:ea typeface="Open Sans 1"/>
                <a:cs typeface="Open Sans 1"/>
                <a:sym typeface="Open Sans 1"/>
              </a:rPr>
              <a:t>sesuai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dengan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kebutuhan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tanaman</a:t>
            </a:r>
            <a:r>
              <a:rPr lang="en-US" sz="1533" dirty="0">
                <a:solidFill>
                  <a:srgbClr val="000000"/>
                </a:solidFill>
                <a:latin typeface="Open Sans 1"/>
                <a:ea typeface="Open Sans 1"/>
                <a:cs typeface="Open Sans 1"/>
                <a:sym typeface="Open Sans 1"/>
              </a:rPr>
              <a:t>.</a:t>
            </a:r>
          </a:p>
        </p:txBody>
      </p:sp>
      <p:sp>
        <p:nvSpPr>
          <p:cNvPr id="31" name="TextBox 31"/>
          <p:cNvSpPr txBox="1"/>
          <p:nvPr/>
        </p:nvSpPr>
        <p:spPr>
          <a:xfrm>
            <a:off x="427527" y="5577419"/>
            <a:ext cx="4962147" cy="855875"/>
          </a:xfrm>
          <a:prstGeom prst="rect">
            <a:avLst/>
          </a:prstGeom>
        </p:spPr>
        <p:txBody>
          <a:bodyPr lIns="0" tIns="0" rIns="0" bIns="0" rtlCol="0" anchor="t">
            <a:spAutoFit/>
          </a:bodyPr>
          <a:lstStyle/>
          <a:p>
            <a:pPr>
              <a:lnSpc>
                <a:spcPts val="2300"/>
              </a:lnSpc>
            </a:pPr>
            <a:r>
              <a:rPr lang="en-US" sz="1533" dirty="0" err="1">
                <a:solidFill>
                  <a:srgbClr val="000000"/>
                </a:solidFill>
                <a:latin typeface="Open Sans 1"/>
                <a:ea typeface="Open Sans 1"/>
                <a:cs typeface="Open Sans 1"/>
                <a:sym typeface="Open Sans 1"/>
              </a:rPr>
              <a:t>Pertumbuhan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tanaman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belum</a:t>
            </a:r>
            <a:r>
              <a:rPr lang="en-US" sz="1533" dirty="0">
                <a:solidFill>
                  <a:srgbClr val="000000"/>
                </a:solidFill>
                <a:latin typeface="Open Sans 1"/>
                <a:ea typeface="Open Sans 1"/>
                <a:cs typeface="Open Sans 1"/>
                <a:sym typeface="Open Sans 1"/>
              </a:rPr>
              <a:t> optimal </a:t>
            </a:r>
            <a:r>
              <a:rPr lang="en-US" sz="1533" dirty="0" err="1">
                <a:solidFill>
                  <a:srgbClr val="000000"/>
                </a:solidFill>
                <a:latin typeface="Open Sans 1"/>
                <a:ea typeface="Open Sans 1"/>
                <a:cs typeface="Open Sans 1"/>
                <a:sym typeface="Open Sans 1"/>
              </a:rPr>
              <a:t>karena</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belum</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memanfaatkan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teknologi</a:t>
            </a:r>
            <a:r>
              <a:rPr lang="en-US" sz="1533" dirty="0">
                <a:solidFill>
                  <a:srgbClr val="000000"/>
                </a:solidFill>
                <a:latin typeface="Open Sans 1"/>
                <a:ea typeface="Open Sans 1"/>
                <a:cs typeface="Open Sans 1"/>
                <a:sym typeface="Open Sans 1"/>
              </a:rPr>
              <a:t> modern </a:t>
            </a:r>
            <a:r>
              <a:rPr lang="en-US" sz="1533" dirty="0" err="1">
                <a:solidFill>
                  <a:srgbClr val="000000"/>
                </a:solidFill>
                <a:latin typeface="Open Sans 1"/>
                <a:ea typeface="Open Sans 1"/>
                <a:cs typeface="Open Sans 1"/>
                <a:sym typeface="Open Sans 1"/>
              </a:rPr>
              <a:t>dalam</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pemberian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nutrisi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dalam</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pemantauan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kondisi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lingkungan</a:t>
            </a:r>
            <a:r>
              <a:rPr lang="en-US" sz="1533" dirty="0">
                <a:solidFill>
                  <a:srgbClr val="000000"/>
                </a:solidFill>
                <a:latin typeface="Open Sans 1"/>
                <a:ea typeface="Open Sans 1"/>
                <a:cs typeface="Open Sans 1"/>
                <a:sym typeface="Open Sans 1"/>
              </a:rPr>
              <a:t>.</a:t>
            </a:r>
          </a:p>
        </p:txBody>
      </p:sp>
      <p:sp>
        <p:nvSpPr>
          <p:cNvPr id="32" name="Title 31">
            <a:extLst>
              <a:ext uri="{FF2B5EF4-FFF2-40B4-BE49-F238E27FC236}">
                <a16:creationId xmlns:a16="http://schemas.microsoft.com/office/drawing/2014/main" id="{CDAC3865-8E9C-97E5-597F-696314F610B6}"/>
              </a:ext>
            </a:extLst>
          </p:cNvPr>
          <p:cNvSpPr>
            <a:spLocks noGrp="1"/>
          </p:cNvSpPr>
          <p:nvPr>
            <p:ph type="title"/>
          </p:nvPr>
        </p:nvSpPr>
        <p:spPr/>
        <p:txBody>
          <a:bodyPr/>
          <a:lstStyle/>
          <a:p>
            <a:endParaRPr lang="en-US"/>
          </a:p>
        </p:txBody>
      </p:sp>
      <p:sp>
        <p:nvSpPr>
          <p:cNvPr id="33" name="Text Placeholder 32">
            <a:extLst>
              <a:ext uri="{FF2B5EF4-FFF2-40B4-BE49-F238E27FC236}">
                <a16:creationId xmlns:a16="http://schemas.microsoft.com/office/drawing/2014/main" id="{FFC21079-DD67-B980-8E04-16B1887945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8518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42220" y="119713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97065"/>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8196829" y="2065875"/>
            <a:ext cx="570136" cy="570136"/>
            <a:chOff x="0" y="0"/>
            <a:chExt cx="1140272" cy="1140272"/>
          </a:xfrm>
        </p:grpSpPr>
        <p:grpSp>
          <p:nvGrpSpPr>
            <p:cNvPr id="8" name="Group 8"/>
            <p:cNvGrpSpPr/>
            <p:nvPr/>
          </p:nvGrpSpPr>
          <p:grpSpPr>
            <a:xfrm>
              <a:off x="0" y="0"/>
              <a:ext cx="1140272" cy="114027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10" name="TextBox 10"/>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1" name="TextBox 11"/>
            <p:cNvSpPr txBox="1"/>
            <p:nvPr/>
          </p:nvSpPr>
          <p:spPr>
            <a:xfrm>
              <a:off x="157276" y="433580"/>
              <a:ext cx="825720" cy="307776"/>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1</a:t>
              </a:r>
            </a:p>
          </p:txBody>
        </p:sp>
      </p:grpSp>
      <p:grpSp>
        <p:nvGrpSpPr>
          <p:cNvPr id="12" name="Group 12"/>
          <p:cNvGrpSpPr/>
          <p:nvPr/>
        </p:nvGrpSpPr>
        <p:grpSpPr>
          <a:xfrm>
            <a:off x="8196829" y="3442824"/>
            <a:ext cx="570136" cy="570136"/>
            <a:chOff x="0" y="0"/>
            <a:chExt cx="1140272" cy="1140272"/>
          </a:xfrm>
        </p:grpSpPr>
        <p:grpSp>
          <p:nvGrpSpPr>
            <p:cNvPr id="13" name="Group 13"/>
            <p:cNvGrpSpPr/>
            <p:nvPr/>
          </p:nvGrpSpPr>
          <p:grpSpPr>
            <a:xfrm>
              <a:off x="0" y="0"/>
              <a:ext cx="1140272" cy="114027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15" name="TextBox 15"/>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6" name="TextBox 16"/>
            <p:cNvSpPr txBox="1"/>
            <p:nvPr/>
          </p:nvSpPr>
          <p:spPr>
            <a:xfrm>
              <a:off x="157276" y="433580"/>
              <a:ext cx="825720" cy="307776"/>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2</a:t>
              </a:r>
            </a:p>
          </p:txBody>
        </p:sp>
      </p:grpSp>
      <p:grpSp>
        <p:nvGrpSpPr>
          <p:cNvPr id="17" name="Group 17"/>
          <p:cNvGrpSpPr/>
          <p:nvPr/>
        </p:nvGrpSpPr>
        <p:grpSpPr>
          <a:xfrm>
            <a:off x="8196829" y="4825760"/>
            <a:ext cx="570136" cy="570136"/>
            <a:chOff x="0" y="0"/>
            <a:chExt cx="1140272" cy="1140272"/>
          </a:xfrm>
        </p:grpSpPr>
        <p:grpSp>
          <p:nvGrpSpPr>
            <p:cNvPr id="18" name="Group 18"/>
            <p:cNvGrpSpPr/>
            <p:nvPr/>
          </p:nvGrpSpPr>
          <p:grpSpPr>
            <a:xfrm>
              <a:off x="0" y="0"/>
              <a:ext cx="1140272" cy="11402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20" name="TextBox 20"/>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21" name="TextBox 21"/>
            <p:cNvSpPr txBox="1"/>
            <p:nvPr/>
          </p:nvSpPr>
          <p:spPr>
            <a:xfrm>
              <a:off x="157276" y="433580"/>
              <a:ext cx="825720" cy="307776"/>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3</a:t>
              </a:r>
            </a:p>
          </p:txBody>
        </p:sp>
      </p:grpSp>
      <p:grpSp>
        <p:nvGrpSpPr>
          <p:cNvPr id="22" name="Group 22"/>
          <p:cNvGrpSpPr/>
          <p:nvPr/>
        </p:nvGrpSpPr>
        <p:grpSpPr>
          <a:xfrm>
            <a:off x="8196829" y="6208696"/>
            <a:ext cx="570136" cy="570136"/>
            <a:chOff x="0" y="0"/>
            <a:chExt cx="1140272" cy="1140272"/>
          </a:xfrm>
        </p:grpSpPr>
        <p:grpSp>
          <p:nvGrpSpPr>
            <p:cNvPr id="23" name="Group 23"/>
            <p:cNvGrpSpPr/>
            <p:nvPr/>
          </p:nvGrpSpPr>
          <p:grpSpPr>
            <a:xfrm>
              <a:off x="0" y="0"/>
              <a:ext cx="1140272" cy="114027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25" name="TextBox 25"/>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26" name="TextBox 26"/>
            <p:cNvSpPr txBox="1"/>
            <p:nvPr/>
          </p:nvSpPr>
          <p:spPr>
            <a:xfrm>
              <a:off x="157276" y="433580"/>
              <a:ext cx="825720" cy="307776"/>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4</a:t>
              </a:r>
            </a:p>
          </p:txBody>
        </p:sp>
      </p:grpSp>
      <p:sp>
        <p:nvSpPr>
          <p:cNvPr id="27" name="AutoShape 27"/>
          <p:cNvSpPr/>
          <p:nvPr/>
        </p:nvSpPr>
        <p:spPr>
          <a:xfrm flipV="1">
            <a:off x="8057068" y="3036424"/>
            <a:ext cx="3479630" cy="0"/>
          </a:xfrm>
          <a:prstGeom prst="line">
            <a:avLst/>
          </a:prstGeom>
          <a:ln w="19050" cap="flat">
            <a:solidFill>
              <a:srgbClr val="F5A100"/>
            </a:solidFill>
            <a:prstDash val="solid"/>
            <a:headEnd type="none" w="sm" len="sm"/>
            <a:tailEnd type="none" w="sm" len="sm"/>
          </a:ln>
        </p:spPr>
      </p:sp>
      <p:sp>
        <p:nvSpPr>
          <p:cNvPr id="28" name="AutoShape 28"/>
          <p:cNvSpPr/>
          <p:nvPr/>
        </p:nvSpPr>
        <p:spPr>
          <a:xfrm>
            <a:off x="8057068" y="4419360"/>
            <a:ext cx="3479630" cy="0"/>
          </a:xfrm>
          <a:prstGeom prst="line">
            <a:avLst/>
          </a:prstGeom>
          <a:ln w="19050" cap="flat">
            <a:solidFill>
              <a:srgbClr val="F5A100"/>
            </a:solidFill>
            <a:prstDash val="solid"/>
            <a:headEnd type="none" w="sm" len="sm"/>
            <a:tailEnd type="none" w="sm" len="sm"/>
          </a:ln>
        </p:spPr>
      </p:sp>
      <p:sp>
        <p:nvSpPr>
          <p:cNvPr id="29" name="AutoShape 29"/>
          <p:cNvSpPr/>
          <p:nvPr/>
        </p:nvSpPr>
        <p:spPr>
          <a:xfrm>
            <a:off x="8057068" y="5802296"/>
            <a:ext cx="3479630" cy="0"/>
          </a:xfrm>
          <a:prstGeom prst="line">
            <a:avLst/>
          </a:prstGeom>
          <a:ln w="19050" cap="flat">
            <a:solidFill>
              <a:srgbClr val="F5A100"/>
            </a:solidFill>
            <a:prstDash val="solid"/>
            <a:headEnd type="none" w="sm" len="sm"/>
            <a:tailEnd type="none" w="sm" len="sm"/>
          </a:ln>
        </p:spPr>
      </p:sp>
      <p:sp>
        <p:nvSpPr>
          <p:cNvPr id="30" name="Freeform 30"/>
          <p:cNvSpPr/>
          <p:nvPr/>
        </p:nvSpPr>
        <p:spPr>
          <a:xfrm rot="-10800000" flipH="1">
            <a:off x="-34871" y="6400449"/>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1142220" y="3589791"/>
            <a:ext cx="5840698" cy="3460614"/>
          </a:xfrm>
          <a:custGeom>
            <a:avLst/>
            <a:gdLst/>
            <a:ahLst/>
            <a:cxnLst/>
            <a:rect l="l" t="t" r="r" b="b"/>
            <a:pathLst>
              <a:path w="8761047" h="5190921">
                <a:moveTo>
                  <a:pt x="0" y="0"/>
                </a:moveTo>
                <a:lnTo>
                  <a:pt x="8761047" y="0"/>
                </a:lnTo>
                <a:lnTo>
                  <a:pt x="8761047" y="5190921"/>
                </a:lnTo>
                <a:lnTo>
                  <a:pt x="0" y="5190921"/>
                </a:lnTo>
                <a:lnTo>
                  <a:pt x="0" y="0"/>
                </a:lnTo>
                <a:close/>
              </a:path>
            </a:pathLst>
          </a:custGeom>
          <a:blipFill>
            <a:blip r:embed="rId9"/>
            <a:stretch>
              <a:fillRect/>
            </a:stretch>
          </a:blipFill>
        </p:spPr>
      </p:sp>
      <p:grpSp>
        <p:nvGrpSpPr>
          <p:cNvPr id="32" name="Group 32"/>
          <p:cNvGrpSpPr/>
          <p:nvPr/>
        </p:nvGrpSpPr>
        <p:grpSpPr>
          <a:xfrm>
            <a:off x="2625270" y="3647501"/>
            <a:ext cx="1145196" cy="730919"/>
            <a:chOff x="0" y="0"/>
            <a:chExt cx="452423" cy="288758"/>
          </a:xfrm>
        </p:grpSpPr>
        <p:sp>
          <p:nvSpPr>
            <p:cNvPr id="33" name="Freeform 33"/>
            <p:cNvSpPr/>
            <p:nvPr/>
          </p:nvSpPr>
          <p:spPr>
            <a:xfrm>
              <a:off x="0" y="0"/>
              <a:ext cx="452423" cy="288758"/>
            </a:xfrm>
            <a:custGeom>
              <a:avLst/>
              <a:gdLst/>
              <a:ahLst/>
              <a:cxnLst/>
              <a:rect l="l" t="t" r="r" b="b"/>
              <a:pathLst>
                <a:path w="452423" h="288758">
                  <a:moveTo>
                    <a:pt x="0" y="0"/>
                  </a:moveTo>
                  <a:lnTo>
                    <a:pt x="452423" y="0"/>
                  </a:lnTo>
                  <a:lnTo>
                    <a:pt x="452423" y="288758"/>
                  </a:lnTo>
                  <a:lnTo>
                    <a:pt x="0" y="288758"/>
                  </a:lnTo>
                  <a:close/>
                </a:path>
              </a:pathLst>
            </a:custGeom>
            <a:solidFill>
              <a:srgbClr val="FFFFFF"/>
            </a:solidFill>
          </p:spPr>
        </p:sp>
        <p:sp>
          <p:nvSpPr>
            <p:cNvPr id="34" name="TextBox 34"/>
            <p:cNvSpPr txBox="1"/>
            <p:nvPr/>
          </p:nvSpPr>
          <p:spPr>
            <a:xfrm>
              <a:off x="0" y="38100"/>
              <a:ext cx="452423" cy="250658"/>
            </a:xfrm>
            <a:prstGeom prst="rect">
              <a:avLst/>
            </a:prstGeom>
          </p:spPr>
          <p:txBody>
            <a:bodyPr lIns="33867" tIns="33867" rIns="33867" bIns="33867" rtlCol="0" anchor="ctr"/>
            <a:lstStyle/>
            <a:p>
              <a:pPr algn="ctr">
                <a:lnSpc>
                  <a:spcPts val="1533"/>
                </a:lnSpc>
              </a:pPr>
              <a:endParaRPr sz="1200"/>
            </a:p>
          </p:txBody>
        </p:sp>
      </p:grpSp>
      <p:sp>
        <p:nvSpPr>
          <p:cNvPr id="35" name="TextBox 35"/>
          <p:cNvSpPr txBox="1"/>
          <p:nvPr/>
        </p:nvSpPr>
        <p:spPr>
          <a:xfrm>
            <a:off x="1173970" y="2972243"/>
            <a:ext cx="5722849" cy="536557"/>
          </a:xfrm>
          <a:prstGeom prst="rect">
            <a:avLst/>
          </a:prstGeom>
        </p:spPr>
        <p:txBody>
          <a:bodyPr lIns="0" tIns="0" rIns="0" bIns="0" rtlCol="0" anchor="t">
            <a:spAutoFit/>
          </a:bodyPr>
          <a:lstStyle/>
          <a:p>
            <a:pPr>
              <a:lnSpc>
                <a:spcPts val="2200"/>
              </a:lnSpc>
            </a:pPr>
            <a:r>
              <a:rPr lang="en-US" sz="1467" dirty="0" err="1">
                <a:solidFill>
                  <a:srgbClr val="000000"/>
                </a:solidFill>
                <a:latin typeface="Open Sans 1"/>
                <a:ea typeface="Open Sans 1"/>
                <a:cs typeface="Open Sans 1"/>
                <a:sym typeface="Open Sans 1"/>
              </a:rPr>
              <a:t>Pemberian</a:t>
            </a:r>
            <a:r>
              <a:rPr lang="en-US" sz="1467" dirty="0">
                <a:solidFill>
                  <a:srgbClr val="000000"/>
                </a:solidFill>
                <a:latin typeface="Open Sans 1"/>
                <a:ea typeface="Open Sans 1"/>
                <a:cs typeface="Open Sans 1"/>
                <a:sym typeface="Open Sans 1"/>
              </a:rPr>
              <a:t> </a:t>
            </a:r>
            <a:r>
              <a:rPr lang="en-US" sz="1467" dirty="0" err="1">
                <a:solidFill>
                  <a:srgbClr val="000000"/>
                </a:solidFill>
                <a:latin typeface="Open Sans 1"/>
                <a:ea typeface="Open Sans 1"/>
                <a:cs typeface="Open Sans 1"/>
                <a:sym typeface="Open Sans 1"/>
              </a:rPr>
              <a:t>nutrisi</a:t>
            </a:r>
            <a:r>
              <a:rPr lang="en-US" sz="1467" dirty="0">
                <a:solidFill>
                  <a:srgbClr val="000000"/>
                </a:solidFill>
                <a:latin typeface="Open Sans 1"/>
                <a:ea typeface="Open Sans 1"/>
                <a:cs typeface="Open Sans 1"/>
                <a:sym typeface="Open Sans 1"/>
              </a:rPr>
              <a:t> pada </a:t>
            </a:r>
            <a:r>
              <a:rPr lang="en-US" sz="1467" dirty="0" err="1">
                <a:solidFill>
                  <a:srgbClr val="000000"/>
                </a:solidFill>
                <a:latin typeface="Open Sans 1"/>
                <a:ea typeface="Open Sans 1"/>
                <a:cs typeface="Open Sans 1"/>
                <a:sym typeface="Open Sans 1"/>
              </a:rPr>
              <a:t>tanaman</a:t>
            </a:r>
            <a:r>
              <a:rPr lang="en-US" sz="1467" dirty="0">
                <a:solidFill>
                  <a:srgbClr val="000000"/>
                </a:solidFill>
                <a:latin typeface="Open Sans 1"/>
                <a:ea typeface="Open Sans 1"/>
                <a:cs typeface="Open Sans 1"/>
                <a:sym typeface="Open Sans 1"/>
              </a:rPr>
              <a:t> </a:t>
            </a:r>
            <a:r>
              <a:rPr lang="en-US" sz="1467" dirty="0" err="1">
                <a:solidFill>
                  <a:srgbClr val="000000"/>
                </a:solidFill>
                <a:latin typeface="Open Sans 1"/>
                <a:ea typeface="Open Sans 1"/>
                <a:cs typeface="Open Sans 1"/>
                <a:sym typeface="Open Sans 1"/>
              </a:rPr>
              <a:t>seringkali</a:t>
            </a:r>
            <a:r>
              <a:rPr lang="en-US" sz="1467" dirty="0">
                <a:solidFill>
                  <a:srgbClr val="000000"/>
                </a:solidFill>
                <a:latin typeface="Open Sans 1"/>
                <a:ea typeface="Open Sans 1"/>
                <a:cs typeface="Open Sans 1"/>
                <a:sym typeface="Open Sans 1"/>
              </a:rPr>
              <a:t> </a:t>
            </a:r>
            <a:r>
              <a:rPr lang="en-US" sz="1467" dirty="0" err="1">
                <a:solidFill>
                  <a:srgbClr val="000000"/>
                </a:solidFill>
                <a:latin typeface="Open Sans 1"/>
                <a:ea typeface="Open Sans 1"/>
                <a:cs typeface="Open Sans 1"/>
                <a:sym typeface="Open Sans 1"/>
              </a:rPr>
              <a:t>belum</a:t>
            </a:r>
            <a:r>
              <a:rPr lang="en-US" sz="1467" dirty="0">
                <a:solidFill>
                  <a:srgbClr val="000000"/>
                </a:solidFill>
                <a:latin typeface="Open Sans 1"/>
                <a:ea typeface="Open Sans 1"/>
                <a:cs typeface="Open Sans 1"/>
                <a:sym typeface="Open Sans 1"/>
              </a:rPr>
              <a:t> optimal dan </a:t>
            </a:r>
            <a:r>
              <a:rPr lang="en-US" sz="1467" dirty="0" err="1">
                <a:solidFill>
                  <a:srgbClr val="000000"/>
                </a:solidFill>
                <a:latin typeface="Open Sans 1"/>
                <a:ea typeface="Open Sans 1"/>
                <a:cs typeface="Open Sans 1"/>
                <a:sym typeface="Open Sans 1"/>
              </a:rPr>
              <a:t>masih</a:t>
            </a:r>
            <a:r>
              <a:rPr lang="en-US" sz="1467" dirty="0">
                <a:solidFill>
                  <a:srgbClr val="000000"/>
                </a:solidFill>
                <a:latin typeface="Open Sans 1"/>
                <a:ea typeface="Open Sans 1"/>
                <a:cs typeface="Open Sans 1"/>
                <a:sym typeface="Open Sans 1"/>
              </a:rPr>
              <a:t> </a:t>
            </a:r>
            <a:r>
              <a:rPr lang="en-US" sz="1467" dirty="0" err="1">
                <a:solidFill>
                  <a:srgbClr val="000000"/>
                </a:solidFill>
                <a:latin typeface="Open Sans 1"/>
                <a:ea typeface="Open Sans 1"/>
                <a:cs typeface="Open Sans 1"/>
                <a:sym typeface="Open Sans 1"/>
              </a:rPr>
              <a:t>menggunakan</a:t>
            </a:r>
            <a:r>
              <a:rPr lang="en-US" sz="1467" dirty="0">
                <a:solidFill>
                  <a:srgbClr val="000000"/>
                </a:solidFill>
                <a:latin typeface="Open Sans 1"/>
                <a:ea typeface="Open Sans 1"/>
                <a:cs typeface="Open Sans 1"/>
                <a:sym typeface="Open Sans 1"/>
              </a:rPr>
              <a:t> </a:t>
            </a:r>
            <a:r>
              <a:rPr lang="en-US" sz="1467" dirty="0" err="1">
                <a:solidFill>
                  <a:srgbClr val="000000"/>
                </a:solidFill>
                <a:latin typeface="Open Sans 1"/>
                <a:ea typeface="Open Sans 1"/>
                <a:cs typeface="Open Sans 1"/>
                <a:sym typeface="Open Sans 1"/>
              </a:rPr>
              <a:t>cara</a:t>
            </a:r>
            <a:r>
              <a:rPr lang="en-US" sz="1467" dirty="0">
                <a:solidFill>
                  <a:srgbClr val="000000"/>
                </a:solidFill>
                <a:latin typeface="Open Sans 1"/>
                <a:ea typeface="Open Sans 1"/>
                <a:cs typeface="Open Sans 1"/>
                <a:sym typeface="Open Sans 1"/>
              </a:rPr>
              <a:t> manual</a:t>
            </a:r>
          </a:p>
        </p:txBody>
      </p:sp>
      <p:sp>
        <p:nvSpPr>
          <p:cNvPr id="36" name="TextBox 36"/>
          <p:cNvSpPr txBox="1"/>
          <p:nvPr/>
        </p:nvSpPr>
        <p:spPr>
          <a:xfrm>
            <a:off x="11700502" y="6970585"/>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5</a:t>
            </a:r>
          </a:p>
        </p:txBody>
      </p:sp>
      <p:sp>
        <p:nvSpPr>
          <p:cNvPr id="37" name="TextBox 37"/>
          <p:cNvSpPr txBox="1"/>
          <p:nvPr/>
        </p:nvSpPr>
        <p:spPr>
          <a:xfrm>
            <a:off x="8564619" y="1097252"/>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38" name="TextBox 38"/>
          <p:cNvSpPr txBox="1"/>
          <p:nvPr/>
        </p:nvSpPr>
        <p:spPr>
          <a:xfrm>
            <a:off x="1142219" y="1762738"/>
            <a:ext cx="5801928" cy="1128514"/>
          </a:xfrm>
          <a:prstGeom prst="rect">
            <a:avLst/>
          </a:prstGeom>
        </p:spPr>
        <p:txBody>
          <a:bodyPr lIns="0" tIns="0" rIns="0" bIns="0" rtlCol="0" anchor="t">
            <a:spAutoFit/>
          </a:bodyPr>
          <a:lstStyle/>
          <a:p>
            <a:pPr>
              <a:lnSpc>
                <a:spcPts val="4400"/>
              </a:lnSpc>
            </a:pPr>
            <a:r>
              <a:rPr lang="en-US" sz="4000">
                <a:solidFill>
                  <a:srgbClr val="000000"/>
                </a:solidFill>
                <a:latin typeface="Canva Sans Bold"/>
                <a:ea typeface="Canva Sans Bold"/>
                <a:cs typeface="Canva Sans Bold"/>
                <a:sym typeface="Canva Sans Bold"/>
              </a:rPr>
              <a:t>Kekurangan Penelitian</a:t>
            </a:r>
          </a:p>
          <a:p>
            <a:pPr>
              <a:lnSpc>
                <a:spcPts val="4400"/>
              </a:lnSpc>
            </a:pPr>
            <a:r>
              <a:rPr lang="en-US" sz="4000">
                <a:solidFill>
                  <a:srgbClr val="000000"/>
                </a:solidFill>
                <a:latin typeface="Canva Sans Bold"/>
                <a:ea typeface="Canva Sans Bold"/>
                <a:cs typeface="Canva Sans Bold"/>
                <a:sym typeface="Canva Sans Bold"/>
              </a:rPr>
              <a:t>Sebelumnya</a:t>
            </a:r>
          </a:p>
        </p:txBody>
      </p:sp>
      <p:sp>
        <p:nvSpPr>
          <p:cNvPr id="40" name="TextBox 40"/>
          <p:cNvSpPr txBox="1"/>
          <p:nvPr/>
        </p:nvSpPr>
        <p:spPr>
          <a:xfrm>
            <a:off x="9293744" y="1919084"/>
            <a:ext cx="2613188" cy="855875"/>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Biaya maintanance mahal karena menggunakan proses manual.</a:t>
            </a:r>
          </a:p>
        </p:txBody>
      </p:sp>
      <p:sp>
        <p:nvSpPr>
          <p:cNvPr id="41" name="TextBox 41"/>
          <p:cNvSpPr txBox="1"/>
          <p:nvPr/>
        </p:nvSpPr>
        <p:spPr>
          <a:xfrm>
            <a:off x="9293744" y="3420553"/>
            <a:ext cx="2143368" cy="560923"/>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Hanya melihat dari 1 parameter pengaruh.</a:t>
            </a:r>
          </a:p>
        </p:txBody>
      </p:sp>
      <p:sp>
        <p:nvSpPr>
          <p:cNvPr id="42" name="TextBox 42"/>
          <p:cNvSpPr txBox="1"/>
          <p:nvPr/>
        </p:nvSpPr>
        <p:spPr>
          <a:xfrm>
            <a:off x="9293744" y="4781311"/>
            <a:ext cx="2328120" cy="560923"/>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Pemantauan dilakukan masih konvensional</a:t>
            </a:r>
          </a:p>
        </p:txBody>
      </p:sp>
      <p:sp>
        <p:nvSpPr>
          <p:cNvPr id="43" name="TextBox 43"/>
          <p:cNvSpPr txBox="1"/>
          <p:nvPr/>
        </p:nvSpPr>
        <p:spPr>
          <a:xfrm>
            <a:off x="9293744" y="6040375"/>
            <a:ext cx="2328120" cy="855875"/>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Data yang tidak akurat dapat mengurangi ketepatan prediksi.</a:t>
            </a:r>
          </a:p>
        </p:txBody>
      </p:sp>
      <p:sp>
        <p:nvSpPr>
          <p:cNvPr id="44" name="Title 43">
            <a:extLst>
              <a:ext uri="{FF2B5EF4-FFF2-40B4-BE49-F238E27FC236}">
                <a16:creationId xmlns:a16="http://schemas.microsoft.com/office/drawing/2014/main" id="{F0B7B095-AA9E-F091-B8BC-29F968C4FF92}"/>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II Daftar Pustaka</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1578572" y="6747445"/>
            <a:ext cx="570136" cy="57013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6" name="TextBox 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7" name="Freeform 7"/>
          <p:cNvSpPr/>
          <p:nvPr/>
        </p:nvSpPr>
        <p:spPr>
          <a:xfrm>
            <a:off x="1205720" y="2261954"/>
            <a:ext cx="9876055" cy="4369827"/>
          </a:xfrm>
          <a:custGeom>
            <a:avLst/>
            <a:gdLst/>
            <a:ahLst/>
            <a:cxnLst/>
            <a:rect l="l" t="t" r="r" b="b"/>
            <a:pathLst>
              <a:path w="14814083" h="6554740">
                <a:moveTo>
                  <a:pt x="0" y="0"/>
                </a:moveTo>
                <a:lnTo>
                  <a:pt x="14814083" y="0"/>
                </a:lnTo>
                <a:lnTo>
                  <a:pt x="14814083" y="6554740"/>
                </a:lnTo>
                <a:lnTo>
                  <a:pt x="0" y="6554740"/>
                </a:lnTo>
                <a:lnTo>
                  <a:pt x="0" y="0"/>
                </a:lnTo>
                <a:close/>
              </a:path>
            </a:pathLst>
          </a:custGeom>
          <a:blipFill>
            <a:blip r:embed="rId7"/>
            <a:stretch>
              <a:fillRect t="-28939"/>
            </a:stretch>
          </a:blipFill>
        </p:spPr>
      </p:sp>
      <p:sp>
        <p:nvSpPr>
          <p:cNvPr id="8" name="TextBox 8"/>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9" name="TextBox 9"/>
          <p:cNvSpPr txBox="1"/>
          <p:nvPr/>
        </p:nvSpPr>
        <p:spPr>
          <a:xfrm>
            <a:off x="1199370" y="1260780"/>
            <a:ext cx="8725977" cy="410369"/>
          </a:xfrm>
          <a:prstGeom prst="rect">
            <a:avLst/>
          </a:prstGeom>
        </p:spPr>
        <p:txBody>
          <a:bodyPr lIns="0" tIns="0" rIns="0" bIns="0" rtlCol="0" anchor="t">
            <a:spAutoFit/>
          </a:bodyPr>
          <a:lstStyle/>
          <a:p>
            <a:pPr>
              <a:lnSpc>
                <a:spcPts val="3153"/>
              </a:lnSpc>
            </a:pPr>
            <a:r>
              <a:rPr lang="en-US" sz="2867">
                <a:solidFill>
                  <a:srgbClr val="000000"/>
                </a:solidFill>
                <a:latin typeface="Canva Sans Bold"/>
                <a:ea typeface="Canva Sans Bold"/>
                <a:cs typeface="Canva Sans Bold"/>
                <a:sym typeface="Canva Sans Bold"/>
              </a:rPr>
              <a:t>Algoritma </a:t>
            </a:r>
            <a:r>
              <a:rPr lang="en-US" sz="2867">
                <a:solidFill>
                  <a:srgbClr val="00943C"/>
                </a:solidFill>
                <a:latin typeface="Canva Sans Bold"/>
                <a:ea typeface="Canva Sans Bold"/>
                <a:cs typeface="Canva Sans Bold"/>
                <a:sym typeface="Canva Sans Bold"/>
              </a:rPr>
              <a:t>Long-Short Term Memory (LSTM)</a:t>
            </a:r>
          </a:p>
        </p:txBody>
      </p:sp>
      <p:sp>
        <p:nvSpPr>
          <p:cNvPr id="10" name="TextBox 10"/>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1" name="TextBox 11"/>
          <p:cNvSpPr txBox="1"/>
          <p:nvPr/>
        </p:nvSpPr>
        <p:spPr>
          <a:xfrm>
            <a:off x="11670421" y="6970585"/>
            <a:ext cx="412860" cy="153888"/>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11</a:t>
            </a:r>
          </a:p>
        </p:txBody>
      </p:sp>
      <p:sp>
        <p:nvSpPr>
          <p:cNvPr id="12" name="TextBox 12"/>
          <p:cNvSpPr txBox="1"/>
          <p:nvPr/>
        </p:nvSpPr>
        <p:spPr>
          <a:xfrm>
            <a:off x="6925612" y="6514353"/>
            <a:ext cx="4938028" cy="512128"/>
          </a:xfrm>
          <a:prstGeom prst="rect">
            <a:avLst/>
          </a:prstGeom>
        </p:spPr>
        <p:txBody>
          <a:bodyPr lIns="0" tIns="0" rIns="0" bIns="0" rtlCol="0" anchor="t">
            <a:spAutoFit/>
          </a:bodyPr>
          <a:lstStyle/>
          <a:p>
            <a:pPr>
              <a:lnSpc>
                <a:spcPts val="2100"/>
              </a:lnSpc>
            </a:pPr>
            <a:r>
              <a:rPr lang="en-US" sz="1400">
                <a:solidFill>
                  <a:srgbClr val="000000"/>
                </a:solidFill>
                <a:latin typeface="Open Sans 1"/>
                <a:ea typeface="Open Sans 1"/>
                <a:cs typeface="Open Sans 1"/>
                <a:sym typeface="Open Sans 1"/>
              </a:rPr>
              <a:t>fungsi aktivasi sigmoid : bagian integral dari jaringan syaraf yang mempelajari pola kompleks dalam data</a:t>
            </a:r>
          </a:p>
        </p:txBody>
      </p:sp>
      <p:pic>
        <p:nvPicPr>
          <p:cNvPr id="13" name="Picture 12">
            <a:extLst>
              <a:ext uri="{FF2B5EF4-FFF2-40B4-BE49-F238E27FC236}">
                <a16:creationId xmlns:a16="http://schemas.microsoft.com/office/drawing/2014/main" id="{FD600157-826E-2E13-15DB-BF30E981B3A8}"/>
              </a:ext>
            </a:extLst>
          </p:cNvPr>
          <p:cNvPicPr>
            <a:picLocks noChangeAspect="1"/>
          </p:cNvPicPr>
          <p:nvPr/>
        </p:nvPicPr>
        <p:blipFill>
          <a:blip r:embed="rId8"/>
          <a:stretch>
            <a:fillRect/>
          </a:stretch>
        </p:blipFill>
        <p:spPr>
          <a:xfrm>
            <a:off x="0" y="6631781"/>
            <a:ext cx="1949722" cy="622387"/>
          </a:xfrm>
          <a:prstGeom prst="rect">
            <a:avLst/>
          </a:prstGeom>
        </p:spPr>
      </p:pic>
      <p:pic>
        <p:nvPicPr>
          <p:cNvPr id="15" name="Picture 14">
            <a:extLst>
              <a:ext uri="{FF2B5EF4-FFF2-40B4-BE49-F238E27FC236}">
                <a16:creationId xmlns:a16="http://schemas.microsoft.com/office/drawing/2014/main" id="{D3D64EC5-F682-8632-BC55-E1211DF60221}"/>
              </a:ext>
            </a:extLst>
          </p:cNvPr>
          <p:cNvPicPr>
            <a:picLocks noChangeAspect="1"/>
          </p:cNvPicPr>
          <p:nvPr/>
        </p:nvPicPr>
        <p:blipFill>
          <a:blip r:embed="rId9"/>
          <a:stretch>
            <a:fillRect/>
          </a:stretch>
        </p:blipFill>
        <p:spPr>
          <a:xfrm>
            <a:off x="2133600" y="6665124"/>
            <a:ext cx="1778248" cy="577931"/>
          </a:xfrm>
          <a:prstGeom prst="rect">
            <a:avLst/>
          </a:prstGeom>
        </p:spPr>
      </p:pic>
      <p:sp>
        <p:nvSpPr>
          <p:cNvPr id="14" name="Title 13">
            <a:extLst>
              <a:ext uri="{FF2B5EF4-FFF2-40B4-BE49-F238E27FC236}">
                <a16:creationId xmlns:a16="http://schemas.microsoft.com/office/drawing/2014/main" id="{34F8DC9D-145D-9E2F-0C49-0446E7FE503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0722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1578572" y="6747445"/>
            <a:ext cx="570136" cy="57013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6" name="TextBox 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8" name="TextBox 8"/>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9" name="TextBox 9"/>
          <p:cNvSpPr txBox="1"/>
          <p:nvPr/>
        </p:nvSpPr>
        <p:spPr>
          <a:xfrm>
            <a:off x="1199370" y="1260780"/>
            <a:ext cx="8725977" cy="410369"/>
          </a:xfrm>
          <a:prstGeom prst="rect">
            <a:avLst/>
          </a:prstGeom>
        </p:spPr>
        <p:txBody>
          <a:bodyPr lIns="0" tIns="0" rIns="0" bIns="0" rtlCol="0" anchor="t">
            <a:spAutoFit/>
          </a:bodyPr>
          <a:lstStyle/>
          <a:p>
            <a:pPr>
              <a:lnSpc>
                <a:spcPts val="3153"/>
              </a:lnSpc>
            </a:pPr>
            <a:r>
              <a:rPr lang="en-US" sz="2867">
                <a:solidFill>
                  <a:srgbClr val="000000"/>
                </a:solidFill>
                <a:latin typeface="Canva Sans Bold"/>
                <a:ea typeface="Canva Sans Bold"/>
                <a:cs typeface="Canva Sans Bold"/>
                <a:sym typeface="Canva Sans Bold"/>
              </a:rPr>
              <a:t>Algoritma </a:t>
            </a:r>
            <a:r>
              <a:rPr lang="en-US" sz="2867">
                <a:solidFill>
                  <a:srgbClr val="00943C"/>
                </a:solidFill>
                <a:latin typeface="Canva Sans Bold"/>
                <a:ea typeface="Canva Sans Bold"/>
                <a:cs typeface="Canva Sans Bold"/>
                <a:sym typeface="Canva Sans Bold"/>
              </a:rPr>
              <a:t>Long-Short Term Memory (LSTM)</a:t>
            </a:r>
          </a:p>
        </p:txBody>
      </p:sp>
      <p:sp>
        <p:nvSpPr>
          <p:cNvPr id="10" name="TextBox 10"/>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1" name="TextBox 11"/>
          <p:cNvSpPr txBox="1"/>
          <p:nvPr/>
        </p:nvSpPr>
        <p:spPr>
          <a:xfrm>
            <a:off x="11670421" y="6970585"/>
            <a:ext cx="412860" cy="153888"/>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11</a:t>
            </a:r>
          </a:p>
        </p:txBody>
      </p:sp>
      <p:sp>
        <p:nvSpPr>
          <p:cNvPr id="14" name="Title 13">
            <a:extLst>
              <a:ext uri="{FF2B5EF4-FFF2-40B4-BE49-F238E27FC236}">
                <a16:creationId xmlns:a16="http://schemas.microsoft.com/office/drawing/2014/main" id="{34F8DC9D-145D-9E2F-0C49-0446E7FE5033}"/>
              </a:ext>
            </a:extLst>
          </p:cNvPr>
          <p:cNvSpPr>
            <a:spLocks noGrp="1"/>
          </p:cNvSpPr>
          <p:nvPr>
            <p:ph type="title"/>
          </p:nvPr>
        </p:nvSpPr>
        <p:spPr/>
        <p:txBody>
          <a:bodyPr/>
          <a:lstStyle/>
          <a:p>
            <a:endParaRPr lang="en-US"/>
          </a:p>
        </p:txBody>
      </p:sp>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5DE09681-0BCA-2242-081D-15A0498144BB}"/>
                  </a:ext>
                </a:extLst>
              </p14:cNvPr>
              <p14:cNvContentPartPr/>
              <p14:nvPr/>
            </p14:nvContentPartPr>
            <p14:xfrm>
              <a:off x="1555560" y="2880360"/>
              <a:ext cx="1599120" cy="1584720"/>
            </p14:xfrm>
          </p:contentPart>
        </mc:Choice>
        <mc:Fallback xmlns="">
          <p:pic>
            <p:nvPicPr>
              <p:cNvPr id="17" name="Ink 16">
                <a:extLst>
                  <a:ext uri="{FF2B5EF4-FFF2-40B4-BE49-F238E27FC236}">
                    <a16:creationId xmlns:a16="http://schemas.microsoft.com/office/drawing/2014/main" id="{5DE09681-0BCA-2242-081D-15A0498144BB}"/>
                  </a:ext>
                </a:extLst>
              </p:cNvPr>
              <p:cNvPicPr/>
              <p:nvPr/>
            </p:nvPicPr>
            <p:blipFill>
              <a:blip r:embed="rId8"/>
              <a:stretch>
                <a:fillRect/>
              </a:stretch>
            </p:blipFill>
            <p:spPr>
              <a:xfrm>
                <a:off x="1546200" y="2871000"/>
                <a:ext cx="1617840" cy="1603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03678191-F064-AE8D-B422-C90B4370C71D}"/>
                  </a:ext>
                </a:extLst>
              </p14:cNvPr>
              <p14:cNvContentPartPr/>
              <p14:nvPr/>
            </p14:nvContentPartPr>
            <p14:xfrm>
              <a:off x="1526760" y="3838320"/>
              <a:ext cx="2175120" cy="1130760"/>
            </p14:xfrm>
          </p:contentPart>
        </mc:Choice>
        <mc:Fallback>
          <p:pic>
            <p:nvPicPr>
              <p:cNvPr id="7" name="Ink 6">
                <a:extLst>
                  <a:ext uri="{FF2B5EF4-FFF2-40B4-BE49-F238E27FC236}">
                    <a16:creationId xmlns:a16="http://schemas.microsoft.com/office/drawing/2014/main" id="{03678191-F064-AE8D-B422-C90B4370C71D}"/>
                  </a:ext>
                </a:extLst>
              </p:cNvPr>
              <p:cNvPicPr/>
              <p:nvPr/>
            </p:nvPicPr>
            <p:blipFill>
              <a:blip r:embed="rId10"/>
              <a:stretch>
                <a:fillRect/>
              </a:stretch>
            </p:blipFill>
            <p:spPr>
              <a:xfrm>
                <a:off x="1517400" y="3828960"/>
                <a:ext cx="2193840" cy="1149480"/>
              </a:xfrm>
              <a:prstGeom prst="rect">
                <a:avLst/>
              </a:prstGeom>
            </p:spPr>
          </p:pic>
        </mc:Fallback>
      </mc:AlternateContent>
    </p:spTree>
    <p:extLst>
      <p:ext uri="{BB962C8B-B14F-4D97-AF65-F5344CB8AC3E}">
        <p14:creationId xmlns:p14="http://schemas.microsoft.com/office/powerpoint/2010/main" val="4082340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1578572" y="6747445"/>
            <a:ext cx="570136" cy="57013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6" name="TextBox 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7" name="Freeform 7"/>
          <p:cNvSpPr/>
          <p:nvPr/>
        </p:nvSpPr>
        <p:spPr>
          <a:xfrm>
            <a:off x="4010768" y="1818530"/>
            <a:ext cx="7053837" cy="2178732"/>
          </a:xfrm>
          <a:custGeom>
            <a:avLst/>
            <a:gdLst/>
            <a:ahLst/>
            <a:cxnLst/>
            <a:rect l="l" t="t" r="r" b="b"/>
            <a:pathLst>
              <a:path w="10580755" h="3268098">
                <a:moveTo>
                  <a:pt x="0" y="0"/>
                </a:moveTo>
                <a:lnTo>
                  <a:pt x="10580755" y="0"/>
                </a:lnTo>
                <a:lnTo>
                  <a:pt x="10580755" y="3268098"/>
                </a:lnTo>
                <a:lnTo>
                  <a:pt x="0" y="3268098"/>
                </a:lnTo>
                <a:lnTo>
                  <a:pt x="0" y="0"/>
                </a:lnTo>
                <a:close/>
              </a:path>
            </a:pathLst>
          </a:custGeom>
          <a:blipFill>
            <a:blip r:embed="rId7"/>
            <a:stretch>
              <a:fillRect/>
            </a:stretch>
          </a:blipFill>
        </p:spPr>
      </p:sp>
      <p:sp>
        <p:nvSpPr>
          <p:cNvPr id="8" name="Freeform 8"/>
          <p:cNvSpPr/>
          <p:nvPr/>
        </p:nvSpPr>
        <p:spPr>
          <a:xfrm>
            <a:off x="4101397" y="4492239"/>
            <a:ext cx="6872578" cy="2122746"/>
          </a:xfrm>
          <a:custGeom>
            <a:avLst/>
            <a:gdLst/>
            <a:ahLst/>
            <a:cxnLst/>
            <a:rect l="l" t="t" r="r" b="b"/>
            <a:pathLst>
              <a:path w="10308867" h="3184119">
                <a:moveTo>
                  <a:pt x="0" y="0"/>
                </a:moveTo>
                <a:lnTo>
                  <a:pt x="10308867" y="0"/>
                </a:lnTo>
                <a:lnTo>
                  <a:pt x="10308867" y="3184119"/>
                </a:lnTo>
                <a:lnTo>
                  <a:pt x="0" y="3184119"/>
                </a:lnTo>
                <a:lnTo>
                  <a:pt x="0" y="0"/>
                </a:lnTo>
                <a:close/>
              </a:path>
            </a:pathLst>
          </a:custGeom>
          <a:blipFill>
            <a:blip r:embed="rId8"/>
            <a:stretch>
              <a:fillRect/>
            </a:stretch>
          </a:blipFill>
        </p:spPr>
      </p:sp>
      <p:sp>
        <p:nvSpPr>
          <p:cNvPr id="9" name="TextBox 9"/>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0" name="TextBox 10"/>
          <p:cNvSpPr txBox="1"/>
          <p:nvPr/>
        </p:nvSpPr>
        <p:spPr>
          <a:xfrm>
            <a:off x="1199370" y="1260780"/>
            <a:ext cx="8725977" cy="410369"/>
          </a:xfrm>
          <a:prstGeom prst="rect">
            <a:avLst/>
          </a:prstGeom>
        </p:spPr>
        <p:txBody>
          <a:bodyPr lIns="0" tIns="0" rIns="0" bIns="0" rtlCol="0" anchor="t">
            <a:spAutoFit/>
          </a:bodyPr>
          <a:lstStyle/>
          <a:p>
            <a:pPr>
              <a:lnSpc>
                <a:spcPts val="3153"/>
              </a:lnSpc>
            </a:pPr>
            <a:r>
              <a:rPr lang="en-US" sz="2867">
                <a:solidFill>
                  <a:srgbClr val="000000"/>
                </a:solidFill>
                <a:latin typeface="Canva Sans Bold"/>
                <a:ea typeface="Canva Sans Bold"/>
                <a:cs typeface="Canva Sans Bold"/>
                <a:sym typeface="Canva Sans Bold"/>
              </a:rPr>
              <a:t>Algoritma </a:t>
            </a:r>
            <a:r>
              <a:rPr lang="en-US" sz="2867">
                <a:solidFill>
                  <a:srgbClr val="00943C"/>
                </a:solidFill>
                <a:latin typeface="Canva Sans Bold"/>
                <a:ea typeface="Canva Sans Bold"/>
                <a:cs typeface="Canva Sans Bold"/>
                <a:sym typeface="Canva Sans Bold"/>
              </a:rPr>
              <a:t>Long-Short Term Memory (LSTM)</a:t>
            </a:r>
          </a:p>
        </p:txBody>
      </p:sp>
      <p:sp>
        <p:nvSpPr>
          <p:cNvPr id="11" name="TextBox 11"/>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2" name="TextBox 12"/>
          <p:cNvSpPr txBox="1"/>
          <p:nvPr/>
        </p:nvSpPr>
        <p:spPr>
          <a:xfrm>
            <a:off x="11670421" y="6838124"/>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7</a:t>
            </a:r>
          </a:p>
        </p:txBody>
      </p:sp>
      <p:sp>
        <p:nvSpPr>
          <p:cNvPr id="13" name="TextBox 13"/>
          <p:cNvSpPr txBox="1"/>
          <p:nvPr/>
        </p:nvSpPr>
        <p:spPr>
          <a:xfrm>
            <a:off x="1209225" y="2869797"/>
            <a:ext cx="2359951" cy="662041"/>
          </a:xfrm>
          <a:prstGeom prst="rect">
            <a:avLst/>
          </a:prstGeom>
        </p:spPr>
        <p:txBody>
          <a:bodyPr lIns="0" tIns="0" rIns="0" bIns="0" rtlCol="0" anchor="t">
            <a:spAutoFit/>
          </a:bodyPr>
          <a:lstStyle/>
          <a:p>
            <a:pPr>
              <a:lnSpc>
                <a:spcPts val="2693"/>
              </a:lnSpc>
            </a:pPr>
            <a:r>
              <a:rPr lang="en-US" sz="1923">
                <a:solidFill>
                  <a:srgbClr val="000000"/>
                </a:solidFill>
                <a:latin typeface="Open Sans 1 Bold"/>
                <a:ea typeface="Open Sans 1 Bold"/>
                <a:cs typeface="Open Sans 1 Bold"/>
                <a:sym typeface="Open Sans 1 Bold"/>
              </a:rPr>
              <a:t>Step 1: Input nilai X</a:t>
            </a:r>
          </a:p>
          <a:p>
            <a:pPr>
              <a:lnSpc>
                <a:spcPts val="2693"/>
              </a:lnSpc>
            </a:pPr>
            <a:r>
              <a:rPr lang="en-US" sz="1923">
                <a:solidFill>
                  <a:srgbClr val="000000"/>
                </a:solidFill>
                <a:latin typeface="Open Sans 1 Bold"/>
                <a:ea typeface="Open Sans 1 Bold"/>
                <a:cs typeface="Open Sans 1 Bold"/>
                <a:sym typeface="Open Sans 1 Bold"/>
              </a:rPr>
              <a:t>(forget gate)</a:t>
            </a:r>
          </a:p>
        </p:txBody>
      </p:sp>
      <p:sp>
        <p:nvSpPr>
          <p:cNvPr id="14" name="TextBox 14"/>
          <p:cNvSpPr txBox="1"/>
          <p:nvPr/>
        </p:nvSpPr>
        <p:spPr>
          <a:xfrm>
            <a:off x="1127396" y="5355678"/>
            <a:ext cx="2974001" cy="637739"/>
          </a:xfrm>
          <a:prstGeom prst="rect">
            <a:avLst/>
          </a:prstGeom>
        </p:spPr>
        <p:txBody>
          <a:bodyPr wrap="square" lIns="0" tIns="0" rIns="0" bIns="0" rtlCol="0" anchor="t">
            <a:spAutoFit/>
          </a:bodyPr>
          <a:lstStyle/>
          <a:p>
            <a:pPr>
              <a:lnSpc>
                <a:spcPts val="2604"/>
              </a:lnSpc>
            </a:pPr>
            <a:r>
              <a:rPr lang="en-US" sz="1860" dirty="0">
                <a:solidFill>
                  <a:srgbClr val="000000"/>
                </a:solidFill>
                <a:latin typeface="Open Sans 1 Bold"/>
                <a:ea typeface="Open Sans 1 Bold"/>
                <a:cs typeface="Open Sans 1 Bold"/>
                <a:sym typeface="Open Sans 1 Bold"/>
              </a:rPr>
              <a:t>Step 2: </a:t>
            </a:r>
            <a:r>
              <a:rPr lang="en-US" sz="1860" dirty="0" err="1">
                <a:solidFill>
                  <a:srgbClr val="000000"/>
                </a:solidFill>
                <a:latin typeface="Open Sans 1 Bold"/>
                <a:ea typeface="Open Sans 1 Bold"/>
                <a:cs typeface="Open Sans 1 Bold"/>
                <a:sym typeface="Open Sans 1 Bold"/>
              </a:rPr>
              <a:t>Operasi</a:t>
            </a:r>
            <a:r>
              <a:rPr lang="en-US" sz="1860" dirty="0">
                <a:solidFill>
                  <a:srgbClr val="000000"/>
                </a:solidFill>
                <a:latin typeface="Open Sans 1 Bold"/>
                <a:ea typeface="Open Sans 1 Bold"/>
                <a:cs typeface="Open Sans 1 Bold"/>
                <a:sym typeface="Open Sans 1 Bold"/>
              </a:rPr>
              <a:t> </a:t>
            </a:r>
            <a:r>
              <a:rPr lang="en-US" sz="1860" dirty="0" err="1">
                <a:solidFill>
                  <a:srgbClr val="000000"/>
                </a:solidFill>
                <a:latin typeface="Open Sans 1 Bold"/>
                <a:ea typeface="Open Sans 1 Bold"/>
                <a:cs typeface="Open Sans 1 Bold"/>
                <a:sym typeface="Open Sans 1 Bold"/>
              </a:rPr>
              <a:t>Gerbang</a:t>
            </a:r>
            <a:endParaRPr lang="en-US" sz="1860" dirty="0">
              <a:solidFill>
                <a:srgbClr val="000000"/>
              </a:solidFill>
              <a:latin typeface="Open Sans 1 Bold"/>
              <a:ea typeface="Open Sans 1 Bold"/>
              <a:cs typeface="Open Sans 1 Bold"/>
              <a:sym typeface="Open Sans 1 Bold"/>
            </a:endParaRPr>
          </a:p>
          <a:p>
            <a:pPr>
              <a:lnSpc>
                <a:spcPts val="2604"/>
              </a:lnSpc>
            </a:pPr>
            <a:r>
              <a:rPr lang="en-US" sz="1860" dirty="0">
                <a:solidFill>
                  <a:srgbClr val="000000"/>
                </a:solidFill>
                <a:latin typeface="Open Sans 1 Bold"/>
                <a:ea typeface="Open Sans 1 Bold"/>
                <a:cs typeface="Open Sans 1 Bold"/>
                <a:sym typeface="Open Sans 1 Bold"/>
              </a:rPr>
              <a:t>(input gate)</a:t>
            </a:r>
          </a:p>
        </p:txBody>
      </p:sp>
      <p:pic>
        <p:nvPicPr>
          <p:cNvPr id="16" name="Picture 15">
            <a:extLst>
              <a:ext uri="{FF2B5EF4-FFF2-40B4-BE49-F238E27FC236}">
                <a16:creationId xmlns:a16="http://schemas.microsoft.com/office/drawing/2014/main" id="{5BE40720-3CF9-8D81-538D-99FF1BCE9936}"/>
              </a:ext>
            </a:extLst>
          </p:cNvPr>
          <p:cNvPicPr>
            <a:picLocks noChangeAspect="1"/>
          </p:cNvPicPr>
          <p:nvPr/>
        </p:nvPicPr>
        <p:blipFill>
          <a:blip r:embed="rId9"/>
          <a:stretch>
            <a:fillRect/>
          </a:stretch>
        </p:blipFill>
        <p:spPr>
          <a:xfrm>
            <a:off x="0" y="6487269"/>
            <a:ext cx="3872516" cy="789789"/>
          </a:xfrm>
          <a:prstGeom prst="rect">
            <a:avLst/>
          </a:prstGeom>
        </p:spPr>
      </p:pic>
      <p:sp>
        <p:nvSpPr>
          <p:cNvPr id="15" name="Title 14">
            <a:extLst>
              <a:ext uri="{FF2B5EF4-FFF2-40B4-BE49-F238E27FC236}">
                <a16:creationId xmlns:a16="http://schemas.microsoft.com/office/drawing/2014/main" id="{B4B3B32F-5606-A7F4-E3E1-18C68D4C3F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67183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1578572" y="6747445"/>
            <a:ext cx="570136" cy="57013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6" name="TextBox 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7" name="Freeform 7"/>
          <p:cNvSpPr/>
          <p:nvPr/>
        </p:nvSpPr>
        <p:spPr>
          <a:xfrm>
            <a:off x="4070760" y="2143899"/>
            <a:ext cx="6858423" cy="2118374"/>
          </a:xfrm>
          <a:custGeom>
            <a:avLst/>
            <a:gdLst/>
            <a:ahLst/>
            <a:cxnLst/>
            <a:rect l="l" t="t" r="r" b="b"/>
            <a:pathLst>
              <a:path w="10287635" h="3177561">
                <a:moveTo>
                  <a:pt x="0" y="0"/>
                </a:moveTo>
                <a:lnTo>
                  <a:pt x="10287635" y="0"/>
                </a:lnTo>
                <a:lnTo>
                  <a:pt x="10287635" y="3177561"/>
                </a:lnTo>
                <a:lnTo>
                  <a:pt x="0" y="3177561"/>
                </a:lnTo>
                <a:lnTo>
                  <a:pt x="0" y="0"/>
                </a:lnTo>
                <a:close/>
              </a:path>
            </a:pathLst>
          </a:custGeom>
          <a:blipFill>
            <a:blip r:embed="rId7"/>
            <a:stretch>
              <a:fillRect/>
            </a:stretch>
          </a:blipFill>
        </p:spPr>
      </p:sp>
      <p:sp>
        <p:nvSpPr>
          <p:cNvPr id="8" name="Freeform 8"/>
          <p:cNvSpPr/>
          <p:nvPr/>
        </p:nvSpPr>
        <p:spPr>
          <a:xfrm>
            <a:off x="4070760" y="4427345"/>
            <a:ext cx="7137057" cy="2204436"/>
          </a:xfrm>
          <a:custGeom>
            <a:avLst/>
            <a:gdLst/>
            <a:ahLst/>
            <a:cxnLst/>
            <a:rect l="l" t="t" r="r" b="b"/>
            <a:pathLst>
              <a:path w="10705586" h="3306654">
                <a:moveTo>
                  <a:pt x="0" y="0"/>
                </a:moveTo>
                <a:lnTo>
                  <a:pt x="10705586" y="0"/>
                </a:lnTo>
                <a:lnTo>
                  <a:pt x="10705586" y="3306654"/>
                </a:lnTo>
                <a:lnTo>
                  <a:pt x="0" y="3306654"/>
                </a:lnTo>
                <a:lnTo>
                  <a:pt x="0" y="0"/>
                </a:lnTo>
                <a:close/>
              </a:path>
            </a:pathLst>
          </a:custGeom>
          <a:blipFill>
            <a:blip r:embed="rId8"/>
            <a:stretch>
              <a:fillRect/>
            </a:stretch>
          </a:blipFill>
        </p:spPr>
      </p:sp>
      <p:sp>
        <p:nvSpPr>
          <p:cNvPr id="9" name="TextBox 9"/>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0" name="TextBox 10"/>
          <p:cNvSpPr txBox="1"/>
          <p:nvPr/>
        </p:nvSpPr>
        <p:spPr>
          <a:xfrm>
            <a:off x="1199370" y="1260780"/>
            <a:ext cx="8725977" cy="410369"/>
          </a:xfrm>
          <a:prstGeom prst="rect">
            <a:avLst/>
          </a:prstGeom>
        </p:spPr>
        <p:txBody>
          <a:bodyPr lIns="0" tIns="0" rIns="0" bIns="0" rtlCol="0" anchor="t">
            <a:spAutoFit/>
          </a:bodyPr>
          <a:lstStyle/>
          <a:p>
            <a:pPr>
              <a:lnSpc>
                <a:spcPts val="3153"/>
              </a:lnSpc>
            </a:pPr>
            <a:r>
              <a:rPr lang="en-US" sz="2867">
                <a:solidFill>
                  <a:srgbClr val="000000"/>
                </a:solidFill>
                <a:latin typeface="Canva Sans Bold"/>
                <a:ea typeface="Canva Sans Bold"/>
                <a:cs typeface="Canva Sans Bold"/>
                <a:sym typeface="Canva Sans Bold"/>
              </a:rPr>
              <a:t>Algoritma </a:t>
            </a:r>
            <a:r>
              <a:rPr lang="en-US" sz="2867">
                <a:solidFill>
                  <a:srgbClr val="00943C"/>
                </a:solidFill>
                <a:latin typeface="Canva Sans Bold"/>
                <a:ea typeface="Canva Sans Bold"/>
                <a:cs typeface="Canva Sans Bold"/>
                <a:sym typeface="Canva Sans Bold"/>
              </a:rPr>
              <a:t>Long-Short Term Memory (LSTM)</a:t>
            </a:r>
          </a:p>
        </p:txBody>
      </p:sp>
      <p:sp>
        <p:nvSpPr>
          <p:cNvPr id="11" name="TextBox 11"/>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2" name="TextBox 12"/>
          <p:cNvSpPr txBox="1"/>
          <p:nvPr/>
        </p:nvSpPr>
        <p:spPr>
          <a:xfrm>
            <a:off x="11670421" y="6970585"/>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7</a:t>
            </a:r>
          </a:p>
        </p:txBody>
      </p:sp>
      <p:sp>
        <p:nvSpPr>
          <p:cNvPr id="13" name="TextBox 13"/>
          <p:cNvSpPr txBox="1"/>
          <p:nvPr/>
        </p:nvSpPr>
        <p:spPr>
          <a:xfrm>
            <a:off x="984184" y="3131707"/>
            <a:ext cx="3038078" cy="315792"/>
          </a:xfrm>
          <a:prstGeom prst="rect">
            <a:avLst/>
          </a:prstGeom>
        </p:spPr>
        <p:txBody>
          <a:bodyPr lIns="0" tIns="0" rIns="0" bIns="0" rtlCol="0" anchor="t">
            <a:spAutoFit/>
          </a:bodyPr>
          <a:lstStyle/>
          <a:p>
            <a:pPr>
              <a:lnSpc>
                <a:spcPts val="2693"/>
              </a:lnSpc>
            </a:pPr>
            <a:r>
              <a:rPr lang="en-US" sz="1923">
                <a:solidFill>
                  <a:srgbClr val="000000"/>
                </a:solidFill>
                <a:latin typeface="Open Sans 1 Bold"/>
                <a:ea typeface="Open Sans 1 Bold"/>
                <a:cs typeface="Open Sans 1 Bold"/>
                <a:sym typeface="Open Sans 1 Bold"/>
              </a:rPr>
              <a:t>Step 3: Operasi Cell State</a:t>
            </a:r>
          </a:p>
        </p:txBody>
      </p:sp>
      <p:sp>
        <p:nvSpPr>
          <p:cNvPr id="14" name="TextBox 14"/>
          <p:cNvSpPr txBox="1"/>
          <p:nvPr/>
        </p:nvSpPr>
        <p:spPr>
          <a:xfrm>
            <a:off x="984183" y="5328565"/>
            <a:ext cx="3038078" cy="637739"/>
          </a:xfrm>
          <a:prstGeom prst="rect">
            <a:avLst/>
          </a:prstGeom>
        </p:spPr>
        <p:txBody>
          <a:bodyPr wrap="square" lIns="0" tIns="0" rIns="0" bIns="0" rtlCol="0" anchor="t">
            <a:spAutoFit/>
          </a:bodyPr>
          <a:lstStyle/>
          <a:p>
            <a:pPr>
              <a:lnSpc>
                <a:spcPts val="2604"/>
              </a:lnSpc>
            </a:pPr>
            <a:r>
              <a:rPr lang="en-US" sz="1860" dirty="0">
                <a:solidFill>
                  <a:srgbClr val="000000"/>
                </a:solidFill>
                <a:latin typeface="Open Sans 1 Bold"/>
                <a:ea typeface="Open Sans 1 Bold"/>
                <a:cs typeface="Open Sans 1 Bold"/>
                <a:sym typeface="Open Sans 1 Bold"/>
              </a:rPr>
              <a:t>Step 4: </a:t>
            </a:r>
            <a:r>
              <a:rPr lang="en-US" sz="1860" dirty="0" err="1">
                <a:solidFill>
                  <a:srgbClr val="000000"/>
                </a:solidFill>
                <a:latin typeface="Open Sans 1 Bold"/>
                <a:ea typeface="Open Sans 1 Bold"/>
                <a:cs typeface="Open Sans 1 Bold"/>
                <a:sym typeface="Open Sans 1 Bold"/>
              </a:rPr>
              <a:t>Operasi</a:t>
            </a:r>
            <a:r>
              <a:rPr lang="en-US" sz="1860" dirty="0">
                <a:solidFill>
                  <a:srgbClr val="000000"/>
                </a:solidFill>
                <a:latin typeface="Open Sans 1 Bold"/>
                <a:ea typeface="Open Sans 1 Bold"/>
                <a:cs typeface="Open Sans 1 Bold"/>
                <a:sym typeface="Open Sans 1 Bold"/>
              </a:rPr>
              <a:t> </a:t>
            </a:r>
            <a:r>
              <a:rPr lang="en-US" sz="1860" dirty="0" err="1">
                <a:solidFill>
                  <a:srgbClr val="000000"/>
                </a:solidFill>
                <a:latin typeface="Open Sans 1 Bold"/>
                <a:ea typeface="Open Sans 1 Bold"/>
                <a:cs typeface="Open Sans 1 Bold"/>
                <a:sym typeface="Open Sans 1 Bold"/>
              </a:rPr>
              <a:t>Gerbang</a:t>
            </a:r>
            <a:endParaRPr lang="en-US" sz="1860" dirty="0">
              <a:solidFill>
                <a:srgbClr val="000000"/>
              </a:solidFill>
              <a:latin typeface="Open Sans 1 Bold"/>
              <a:ea typeface="Open Sans 1 Bold"/>
              <a:cs typeface="Open Sans 1 Bold"/>
              <a:sym typeface="Open Sans 1 Bold"/>
            </a:endParaRPr>
          </a:p>
          <a:p>
            <a:pPr>
              <a:lnSpc>
                <a:spcPts val="2604"/>
              </a:lnSpc>
            </a:pPr>
            <a:r>
              <a:rPr lang="en-US" sz="1860" dirty="0">
                <a:solidFill>
                  <a:srgbClr val="000000"/>
                </a:solidFill>
                <a:latin typeface="Open Sans 1 Bold"/>
                <a:ea typeface="Open Sans 1 Bold"/>
                <a:cs typeface="Open Sans 1 Bold"/>
                <a:sym typeface="Open Sans 1 Bold"/>
              </a:rPr>
              <a:t>(output gate)</a:t>
            </a:r>
          </a:p>
        </p:txBody>
      </p:sp>
      <p:pic>
        <p:nvPicPr>
          <p:cNvPr id="16" name="Picture 15">
            <a:extLst>
              <a:ext uri="{FF2B5EF4-FFF2-40B4-BE49-F238E27FC236}">
                <a16:creationId xmlns:a16="http://schemas.microsoft.com/office/drawing/2014/main" id="{C16C9A14-23AE-C4E9-7041-9D361040B6E2}"/>
              </a:ext>
            </a:extLst>
          </p:cNvPr>
          <p:cNvPicPr>
            <a:picLocks noChangeAspect="1"/>
          </p:cNvPicPr>
          <p:nvPr/>
        </p:nvPicPr>
        <p:blipFill>
          <a:blip r:embed="rId9"/>
          <a:stretch>
            <a:fillRect/>
          </a:stretch>
        </p:blipFill>
        <p:spPr>
          <a:xfrm>
            <a:off x="-21559" y="6595288"/>
            <a:ext cx="4339559" cy="644954"/>
          </a:xfrm>
          <a:prstGeom prst="rect">
            <a:avLst/>
          </a:prstGeom>
        </p:spPr>
      </p:pic>
      <p:sp>
        <p:nvSpPr>
          <p:cNvPr id="15" name="Title 14">
            <a:extLst>
              <a:ext uri="{FF2B5EF4-FFF2-40B4-BE49-F238E27FC236}">
                <a16:creationId xmlns:a16="http://schemas.microsoft.com/office/drawing/2014/main" id="{EC5FCC64-0403-D626-D88C-E2AE0B5C1A6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60696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1621864" y="6747445"/>
            <a:ext cx="570136" cy="5701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4" name="TextBox 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572083" y="6462377"/>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graphicFrame>
        <p:nvGraphicFramePr>
          <p:cNvPr id="8" name="Table 8"/>
          <p:cNvGraphicFramePr>
            <a:graphicFrameLocks noGrp="1"/>
          </p:cNvGraphicFramePr>
          <p:nvPr/>
        </p:nvGraphicFramePr>
        <p:xfrm>
          <a:off x="3380603" y="6164679"/>
          <a:ext cx="5774833" cy="868109"/>
        </p:xfrm>
        <a:graphic>
          <a:graphicData uri="http://schemas.openxmlformats.org/drawingml/2006/table">
            <a:tbl>
              <a:tblPr/>
              <a:tblGrid>
                <a:gridCol w="1430531">
                  <a:extLst>
                    <a:ext uri="{9D8B030D-6E8A-4147-A177-3AD203B41FA5}">
                      <a16:colId xmlns:a16="http://schemas.microsoft.com/office/drawing/2014/main" val="20000"/>
                    </a:ext>
                  </a:extLst>
                </a:gridCol>
                <a:gridCol w="1430531">
                  <a:extLst>
                    <a:ext uri="{9D8B030D-6E8A-4147-A177-3AD203B41FA5}">
                      <a16:colId xmlns:a16="http://schemas.microsoft.com/office/drawing/2014/main" val="20001"/>
                    </a:ext>
                  </a:extLst>
                </a:gridCol>
                <a:gridCol w="1434603">
                  <a:extLst>
                    <a:ext uri="{9D8B030D-6E8A-4147-A177-3AD203B41FA5}">
                      <a16:colId xmlns:a16="http://schemas.microsoft.com/office/drawing/2014/main" val="20002"/>
                    </a:ext>
                  </a:extLst>
                </a:gridCol>
                <a:gridCol w="1479168">
                  <a:extLst>
                    <a:ext uri="{9D8B030D-6E8A-4147-A177-3AD203B41FA5}">
                      <a16:colId xmlns:a16="http://schemas.microsoft.com/office/drawing/2014/main" val="20003"/>
                    </a:ext>
                  </a:extLst>
                </a:gridCol>
              </a:tblGrid>
              <a:tr h="456416">
                <a:tc>
                  <a:txBody>
                    <a:bodyPr/>
                    <a:lstStyle/>
                    <a:p>
                      <a:pPr algn="ctr">
                        <a:lnSpc>
                          <a:spcPts val="3150"/>
                        </a:lnSpc>
                        <a:defRPr/>
                      </a:pPr>
                      <a:r>
                        <a:rPr lang="en-US" sz="1500">
                          <a:solidFill>
                            <a:srgbClr val="FFFFFF"/>
                          </a:solidFill>
                          <a:latin typeface="Comfortaa"/>
                          <a:ea typeface="Comfortaa"/>
                          <a:cs typeface="Comfortaa"/>
                          <a:sym typeface="Comfortaa"/>
                        </a:rPr>
                        <a:t>MSE</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RMSE</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a:ea typeface="Comfortaa"/>
                          <a:cs typeface="Comfortaa"/>
                          <a:sym typeface="Comfortaa"/>
                        </a:rPr>
                        <a:t>MAE</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Akurasi</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411417">
                <a:tc>
                  <a:txBody>
                    <a:bodyPr/>
                    <a:lstStyle/>
                    <a:p>
                      <a:pPr algn="ctr">
                        <a:lnSpc>
                          <a:spcPts val="2730"/>
                        </a:lnSpc>
                        <a:defRPr/>
                      </a:pPr>
                      <a:r>
                        <a:rPr lang="en-US" sz="1300">
                          <a:solidFill>
                            <a:srgbClr val="FFFFFF"/>
                          </a:solidFill>
                          <a:latin typeface="Comfortaa Bold"/>
                          <a:ea typeface="Comfortaa Bold"/>
                          <a:cs typeface="Comfortaa Bold"/>
                          <a:sym typeface="Comfortaa Bold"/>
                        </a:rPr>
                        <a:t>0.95</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a:solidFill>
                            <a:srgbClr val="FFFFFF"/>
                          </a:solidFill>
                          <a:latin typeface="Comfortaa Bold"/>
                          <a:ea typeface="Comfortaa Bold"/>
                          <a:cs typeface="Comfortaa Bold"/>
                          <a:sym typeface="Comfortaa Bold"/>
                        </a:rPr>
                        <a:t>0.97</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a:solidFill>
                            <a:srgbClr val="FFFFFF"/>
                          </a:solidFill>
                          <a:latin typeface="Comfortaa"/>
                          <a:ea typeface="Comfortaa"/>
                          <a:cs typeface="Comfortaa"/>
                          <a:sym typeface="Comfortaa"/>
                        </a:rPr>
                        <a:t>0.90</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85%</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1"/>
                  </a:ext>
                </a:extLst>
              </a:tr>
            </a:tbl>
          </a:graphicData>
        </a:graphic>
      </p:graphicFrame>
      <p:sp>
        <p:nvSpPr>
          <p:cNvPr id="10" name="TextBox 10"/>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24</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1" name="TextBox 11"/>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2" name="TextBox 12"/>
          <p:cNvSpPr txBox="1"/>
          <p:nvPr/>
        </p:nvSpPr>
        <p:spPr>
          <a:xfrm>
            <a:off x="3748217" y="1077053"/>
            <a:ext cx="5341339" cy="307777"/>
          </a:xfrm>
          <a:prstGeom prst="rect">
            <a:avLst/>
          </a:prstGeom>
        </p:spPr>
        <p:txBody>
          <a:bodyPr lIns="0" tIns="0" rIns="0" bIns="0" rtlCol="0" anchor="t">
            <a:spAutoFit/>
          </a:bodyPr>
          <a:lstStyle/>
          <a:p>
            <a:pPr algn="ctr">
              <a:lnSpc>
                <a:spcPts val="2420"/>
              </a:lnSpc>
            </a:pPr>
            <a:r>
              <a:rPr lang="en-US" sz="2200" dirty="0">
                <a:solidFill>
                  <a:srgbClr val="100F0D"/>
                </a:solidFill>
                <a:latin typeface="Canva Sans Bold"/>
                <a:ea typeface="Canva Sans Bold"/>
                <a:cs typeface="Canva Sans Bold"/>
                <a:sym typeface="Canva Sans Bold"/>
              </a:rPr>
              <a:t>Hasil </a:t>
            </a:r>
            <a:r>
              <a:rPr lang="en-US" sz="2200" dirty="0" err="1">
                <a:solidFill>
                  <a:srgbClr val="100F0D"/>
                </a:solidFill>
                <a:latin typeface="Canva Sans Bold"/>
                <a:ea typeface="Canva Sans Bold"/>
                <a:cs typeface="Canva Sans Bold"/>
                <a:sym typeface="Canva Sans Bold"/>
              </a:rPr>
              <a:t>Pengujian</a:t>
            </a:r>
            <a:r>
              <a:rPr lang="en-US" sz="2200" dirty="0">
                <a:solidFill>
                  <a:srgbClr val="087555"/>
                </a:solidFill>
                <a:latin typeface="Canva Sans Bold"/>
                <a:ea typeface="Canva Sans Bold"/>
                <a:cs typeface="Canva Sans Bold"/>
                <a:sym typeface="Canva Sans Bold"/>
              </a:rPr>
              <a:t> (7 </a:t>
            </a:r>
            <a:r>
              <a:rPr lang="en-US" sz="2200" dirty="0" err="1">
                <a:solidFill>
                  <a:srgbClr val="087555"/>
                </a:solidFill>
                <a:latin typeface="Canva Sans Bold"/>
                <a:ea typeface="Canva Sans Bold"/>
                <a:cs typeface="Canva Sans Bold"/>
                <a:sym typeface="Canva Sans Bold"/>
              </a:rPr>
              <a:t>hari</a:t>
            </a:r>
            <a:r>
              <a:rPr lang="en-US" sz="2200" dirty="0">
                <a:solidFill>
                  <a:srgbClr val="087555"/>
                </a:solidFill>
                <a:latin typeface="Canva Sans Bold"/>
                <a:ea typeface="Canva Sans Bold"/>
                <a:cs typeface="Canva Sans Bold"/>
                <a:sym typeface="Canva Sans Bold"/>
              </a:rPr>
              <a:t>)</a:t>
            </a:r>
          </a:p>
        </p:txBody>
      </p:sp>
      <p:sp>
        <p:nvSpPr>
          <p:cNvPr id="13" name="TextBox 13"/>
          <p:cNvSpPr txBox="1"/>
          <p:nvPr/>
        </p:nvSpPr>
        <p:spPr>
          <a:xfrm>
            <a:off x="3613225" y="737791"/>
            <a:ext cx="5309589" cy="269882"/>
          </a:xfrm>
          <a:prstGeom prst="rect">
            <a:avLst/>
          </a:prstGeom>
        </p:spPr>
        <p:txBody>
          <a:bodyPr lIns="0" tIns="0" rIns="0" bIns="0" rtlCol="0" anchor="t">
            <a:spAutoFit/>
          </a:bodyPr>
          <a:lstStyle/>
          <a:p>
            <a:pPr algn="ctr">
              <a:lnSpc>
                <a:spcPts val="2333"/>
              </a:lnSpc>
            </a:pPr>
            <a:r>
              <a:rPr lang="en-US" sz="1667">
                <a:solidFill>
                  <a:srgbClr val="F5A100"/>
                </a:solidFill>
                <a:latin typeface="Canva Sans Bold"/>
                <a:ea typeface="Canva Sans Bold"/>
                <a:cs typeface="Canva Sans Bold"/>
                <a:sym typeface="Canva Sans Bold"/>
              </a:rPr>
              <a:t>Bab 4 Hasil dan Pembahasan</a:t>
            </a:r>
          </a:p>
        </p:txBody>
      </p:sp>
      <p:pic>
        <p:nvPicPr>
          <p:cNvPr id="15" name="Picture 14">
            <a:extLst>
              <a:ext uri="{FF2B5EF4-FFF2-40B4-BE49-F238E27FC236}">
                <a16:creationId xmlns:a16="http://schemas.microsoft.com/office/drawing/2014/main" id="{1ED2284D-687C-9E32-2BE3-2C94FC34F6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395" y="2080015"/>
            <a:ext cx="5981863" cy="2897465"/>
          </a:xfrm>
          <a:prstGeom prst="rect">
            <a:avLst/>
          </a:prstGeom>
        </p:spPr>
      </p:pic>
      <p:pic>
        <p:nvPicPr>
          <p:cNvPr id="17" name="Picture 16">
            <a:extLst>
              <a:ext uri="{FF2B5EF4-FFF2-40B4-BE49-F238E27FC236}">
                <a16:creationId xmlns:a16="http://schemas.microsoft.com/office/drawing/2014/main" id="{A4FE41F6-392D-4B70-EB92-17345F4407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0545" y="2080014"/>
            <a:ext cx="5930733" cy="2872699"/>
          </a:xfrm>
          <a:prstGeom prst="rect">
            <a:avLst/>
          </a:prstGeom>
        </p:spPr>
      </p:pic>
      <p:sp>
        <p:nvSpPr>
          <p:cNvPr id="18" name="TextBox 19">
            <a:extLst>
              <a:ext uri="{FF2B5EF4-FFF2-40B4-BE49-F238E27FC236}">
                <a16:creationId xmlns:a16="http://schemas.microsoft.com/office/drawing/2014/main" id="{36B1B3B0-CD09-947B-1E45-664F9F889877}"/>
              </a:ext>
            </a:extLst>
          </p:cNvPr>
          <p:cNvSpPr txBox="1"/>
          <p:nvPr/>
        </p:nvSpPr>
        <p:spPr>
          <a:xfrm>
            <a:off x="7430710" y="5282048"/>
            <a:ext cx="4006402" cy="560923"/>
          </a:xfrm>
          <a:prstGeom prst="rect">
            <a:avLst/>
          </a:prstGeom>
        </p:spPr>
        <p:txBody>
          <a:bodyPr lIns="0" tIns="0" rIns="0" bIns="0" rtlCol="0" anchor="t">
            <a:spAutoFit/>
          </a:bodyPr>
          <a:lstStyle/>
          <a:p>
            <a:pPr>
              <a:lnSpc>
                <a:spcPts val="2300"/>
              </a:lnSpc>
            </a:pPr>
            <a:r>
              <a:rPr lang="en-US" sz="1533" dirty="0" err="1">
                <a:solidFill>
                  <a:srgbClr val="000000"/>
                </a:solidFill>
                <a:latin typeface="Open Sans 1"/>
                <a:ea typeface="Open Sans 1"/>
                <a:cs typeface="Open Sans 1"/>
                <a:sym typeface="Open Sans 1"/>
              </a:rPr>
              <a:t>Rentang</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nilai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estimasi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lebih</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dari</a:t>
            </a:r>
            <a:r>
              <a:rPr lang="en-US" sz="1533" dirty="0">
                <a:solidFill>
                  <a:srgbClr val="000000"/>
                </a:solidFill>
                <a:latin typeface="Open Sans 1"/>
                <a:ea typeface="Open Sans 1"/>
                <a:cs typeface="Open Sans 1"/>
                <a:sym typeface="Open Sans 1"/>
              </a:rPr>
              <a:t> 40 </a:t>
            </a:r>
            <a:r>
              <a:rPr lang="en-US" sz="1533" dirty="0" err="1">
                <a:solidFill>
                  <a:srgbClr val="000000"/>
                </a:solidFill>
                <a:latin typeface="Open Sans 1"/>
                <a:ea typeface="Open Sans 1"/>
                <a:cs typeface="Open Sans 1"/>
                <a:sym typeface="Open Sans 1"/>
              </a:rPr>
              <a:t>poin</a:t>
            </a:r>
            <a:endParaRPr lang="en-US" sz="1533" dirty="0">
              <a:solidFill>
                <a:srgbClr val="000000"/>
              </a:solidFill>
              <a:latin typeface="Open Sans 1"/>
              <a:ea typeface="Open Sans 1"/>
              <a:cs typeface="Open Sans 1"/>
              <a:sym typeface="Open Sans 1"/>
            </a:endParaRPr>
          </a:p>
          <a:p>
            <a:pPr>
              <a:lnSpc>
                <a:spcPts val="2300"/>
              </a:lnSpc>
            </a:pPr>
            <a:r>
              <a:rPr lang="en-US" sz="1533" dirty="0">
                <a:solidFill>
                  <a:srgbClr val="000000"/>
                </a:solidFill>
                <a:latin typeface="Open Sans 1"/>
                <a:ea typeface="Open Sans 1"/>
                <a:cs typeface="Open Sans 1"/>
                <a:sym typeface="Open Sans 1"/>
              </a:rPr>
              <a:t>Banyak </a:t>
            </a:r>
            <a:r>
              <a:rPr lang="en-US" sz="1533" dirty="0" err="1">
                <a:solidFill>
                  <a:srgbClr val="000000"/>
                </a:solidFill>
                <a:latin typeface="Open Sans 1"/>
                <a:ea typeface="Open Sans 1"/>
                <a:cs typeface="Open Sans 1"/>
                <a:sym typeface="Open Sans 1"/>
              </a:rPr>
              <a:t>terjadi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deviasi</a:t>
            </a:r>
            <a:r>
              <a:rPr lang="en-US" sz="1533" dirty="0">
                <a:solidFill>
                  <a:srgbClr val="000000"/>
                </a:solidFill>
                <a:latin typeface="Open Sans 1"/>
                <a:ea typeface="Open Sans 1"/>
                <a:cs typeface="Open Sans 1"/>
                <a:sym typeface="Open Sans 1"/>
              </a:rPr>
              <a:t> / </a:t>
            </a:r>
            <a:r>
              <a:rPr lang="en-US" sz="1533" dirty="0" err="1">
                <a:solidFill>
                  <a:srgbClr val="000000"/>
                </a:solidFill>
                <a:latin typeface="Open Sans 1"/>
                <a:ea typeface="Open Sans 1"/>
                <a:cs typeface="Open Sans 1"/>
                <a:sym typeface="Open Sans 1"/>
              </a:rPr>
              <a:t>penyimpangan</a:t>
            </a:r>
            <a:endParaRPr lang="en-US" sz="1533" dirty="0">
              <a:solidFill>
                <a:srgbClr val="000000"/>
              </a:solidFill>
              <a:latin typeface="Open Sans 1"/>
              <a:ea typeface="Open Sans 1"/>
              <a:cs typeface="Open Sans 1"/>
              <a:sym typeface="Open Sans 1"/>
            </a:endParaRPr>
          </a:p>
        </p:txBody>
      </p:sp>
      <p:sp>
        <p:nvSpPr>
          <p:cNvPr id="9" name="Title 8">
            <a:extLst>
              <a:ext uri="{FF2B5EF4-FFF2-40B4-BE49-F238E27FC236}">
                <a16:creationId xmlns:a16="http://schemas.microsoft.com/office/drawing/2014/main" id="{C694291B-9367-570C-AD63-EAB1C00553D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62889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1864" y="6747445"/>
            <a:ext cx="570136" cy="5701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4" name="TextBox 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572083" y="6462377"/>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graphicFrame>
        <p:nvGraphicFramePr>
          <p:cNvPr id="8" name="Table 8"/>
          <p:cNvGraphicFramePr>
            <a:graphicFrameLocks noGrp="1"/>
          </p:cNvGraphicFramePr>
          <p:nvPr/>
        </p:nvGraphicFramePr>
        <p:xfrm>
          <a:off x="1291554" y="1647031"/>
          <a:ext cx="5045867" cy="5300392"/>
        </p:xfrm>
        <a:graphic>
          <a:graphicData uri="http://schemas.openxmlformats.org/drawingml/2006/table">
            <a:tbl>
              <a:tblPr/>
              <a:tblGrid>
                <a:gridCol w="609573">
                  <a:extLst>
                    <a:ext uri="{9D8B030D-6E8A-4147-A177-3AD203B41FA5}">
                      <a16:colId xmlns:a16="http://schemas.microsoft.com/office/drawing/2014/main" val="20000"/>
                    </a:ext>
                  </a:extLst>
                </a:gridCol>
                <a:gridCol w="609573">
                  <a:extLst>
                    <a:ext uri="{9D8B030D-6E8A-4147-A177-3AD203B41FA5}">
                      <a16:colId xmlns:a16="http://schemas.microsoft.com/office/drawing/2014/main" val="20001"/>
                    </a:ext>
                  </a:extLst>
                </a:gridCol>
                <a:gridCol w="609573">
                  <a:extLst>
                    <a:ext uri="{9D8B030D-6E8A-4147-A177-3AD203B41FA5}">
                      <a16:colId xmlns:a16="http://schemas.microsoft.com/office/drawing/2014/main" val="20002"/>
                    </a:ext>
                  </a:extLst>
                </a:gridCol>
                <a:gridCol w="609573">
                  <a:extLst>
                    <a:ext uri="{9D8B030D-6E8A-4147-A177-3AD203B41FA5}">
                      <a16:colId xmlns:a16="http://schemas.microsoft.com/office/drawing/2014/main" val="20003"/>
                    </a:ext>
                  </a:extLst>
                </a:gridCol>
                <a:gridCol w="695539">
                  <a:extLst>
                    <a:ext uri="{9D8B030D-6E8A-4147-A177-3AD203B41FA5}">
                      <a16:colId xmlns:a16="http://schemas.microsoft.com/office/drawing/2014/main" val="20004"/>
                    </a:ext>
                  </a:extLst>
                </a:gridCol>
                <a:gridCol w="609573">
                  <a:extLst>
                    <a:ext uri="{9D8B030D-6E8A-4147-A177-3AD203B41FA5}">
                      <a16:colId xmlns:a16="http://schemas.microsoft.com/office/drawing/2014/main" val="20005"/>
                    </a:ext>
                  </a:extLst>
                </a:gridCol>
                <a:gridCol w="692890">
                  <a:extLst>
                    <a:ext uri="{9D8B030D-6E8A-4147-A177-3AD203B41FA5}">
                      <a16:colId xmlns:a16="http://schemas.microsoft.com/office/drawing/2014/main" val="20006"/>
                    </a:ext>
                  </a:extLst>
                </a:gridCol>
                <a:gridCol w="609573">
                  <a:extLst>
                    <a:ext uri="{9D8B030D-6E8A-4147-A177-3AD203B41FA5}">
                      <a16:colId xmlns:a16="http://schemas.microsoft.com/office/drawing/2014/main" val="20007"/>
                    </a:ext>
                  </a:extLst>
                </a:gridCol>
              </a:tblGrid>
              <a:tr h="356053">
                <a:tc rowSpan="2">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No.</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3">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Real Data</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Real Data</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Real Data</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3">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Test Prediction</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Test Prediction</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Test Prediction</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Age</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7021">
                <a:tc v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No.</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Natrium</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defRPr/>
                      </a:pPr>
                      <a:r>
                        <a:rPr lang="en-US" sz="1000" dirty="0">
                          <a:solidFill>
                            <a:srgbClr val="000000"/>
                          </a:solidFill>
                          <a:latin typeface="Canva Sans"/>
                          <a:ea typeface="Canva Sans"/>
                          <a:cs typeface="Canva Sans"/>
                          <a:sym typeface="Canva Sans"/>
                        </a:rPr>
                        <a:t>  </a:t>
                      </a: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err="1">
                          <a:solidFill>
                            <a:srgbClr val="000000"/>
                          </a:solidFill>
                          <a:latin typeface="Canva Sans"/>
                          <a:ea typeface="Canva Sans"/>
                          <a:cs typeface="Canva Sans"/>
                          <a:sym typeface="Canva Sans"/>
                        </a:rPr>
                        <a:t>Fosfor</a:t>
                      </a: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defRPr/>
                      </a:pPr>
                      <a:r>
                        <a:rPr lang="en-US" sz="1000" dirty="0">
                          <a:solidFill>
                            <a:srgbClr val="000000"/>
                          </a:solidFill>
                          <a:latin typeface="Canva Sans"/>
                          <a:ea typeface="Canva Sans"/>
                          <a:cs typeface="Canva Sans"/>
                          <a:sym typeface="Canva Sans"/>
                        </a:rPr>
                        <a:t>  </a:t>
                      </a: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Kalium</a:t>
                      </a: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defRPr/>
                      </a:pPr>
                      <a:r>
                        <a:rPr lang="en-US" sz="1000" dirty="0">
                          <a:solidFill>
                            <a:srgbClr val="000000"/>
                          </a:solidFill>
                          <a:latin typeface="Canva Sans"/>
                          <a:ea typeface="Canva Sans"/>
                          <a:cs typeface="Canva Sans"/>
                          <a:sym typeface="Canva Sans"/>
                        </a:rPr>
                        <a:t>  </a:t>
                      </a: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Natrium</a:t>
                      </a: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defRPr/>
                      </a:pPr>
                      <a:r>
                        <a:rPr lang="en-US" sz="1000" dirty="0">
                          <a:solidFill>
                            <a:srgbClr val="000000"/>
                          </a:solidFill>
                          <a:latin typeface="Canva Sans"/>
                          <a:ea typeface="Canva Sans"/>
                          <a:cs typeface="Canva Sans"/>
                          <a:sym typeface="Canva Sans"/>
                        </a:rPr>
                        <a:t>  </a:t>
                      </a: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err="1">
                          <a:solidFill>
                            <a:srgbClr val="000000"/>
                          </a:solidFill>
                          <a:latin typeface="Canva Sans"/>
                          <a:ea typeface="Canva Sans"/>
                          <a:cs typeface="Canva Sans"/>
                          <a:sym typeface="Canva Sans"/>
                        </a:rPr>
                        <a:t>Fosfor</a:t>
                      </a: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defRPr/>
                      </a:pPr>
                      <a:r>
                        <a:rPr lang="en-US" sz="1000" dirty="0">
                          <a:solidFill>
                            <a:srgbClr val="000000"/>
                          </a:solidFill>
                          <a:latin typeface="Canva Sans"/>
                          <a:ea typeface="Canva Sans"/>
                          <a:cs typeface="Canva Sans"/>
                          <a:sym typeface="Canva Sans"/>
                        </a:rPr>
                        <a:t>  </a:t>
                      </a: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Kalium</a:t>
                      </a: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Age</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101.5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47.454</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91.331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102.5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99.5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48.487</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105.1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89.764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48.188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109.31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89.33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48.119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114.20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88.928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48.690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118.52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88.122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121.5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96.5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48.789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124.66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88.538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96.5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48.963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130.82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89.66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132.5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49.328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136.47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91.25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137.5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49.22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142.89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93.928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46.5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49.285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148.59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97.24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142.5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99.5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50.38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152.05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99.983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141.5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99.5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50.117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154.56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101.79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106</a:t>
                      </a: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9" name="Table 9"/>
          <p:cNvGraphicFramePr>
            <a:graphicFrameLocks noGrp="1"/>
          </p:cNvGraphicFramePr>
          <p:nvPr/>
        </p:nvGraphicFramePr>
        <p:xfrm>
          <a:off x="6629400" y="1647031"/>
          <a:ext cx="4876800" cy="5357562"/>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tblGrid>
              <a:tr h="356049">
                <a:tc rowSpan="2">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No.</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3">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Real Data</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Real Data</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Real Data</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3">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Test Prediction</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Test Prediction</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Test Prediction</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Age</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7021">
                <a:tc v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No.</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defRPr/>
                      </a:pPr>
                      <a:r>
                        <a:rPr lang="en-US" sz="1000" dirty="0">
                          <a:solidFill>
                            <a:srgbClr val="000000"/>
                          </a:solidFill>
                          <a:latin typeface="Canva Sans"/>
                          <a:ea typeface="Canva Sans"/>
                          <a:cs typeface="Canva Sans"/>
                          <a:sym typeface="Canva Sans"/>
                        </a:rPr>
                        <a:t>  </a:t>
                      </a: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Natrium</a:t>
                      </a: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defRPr/>
                      </a:pPr>
                      <a:r>
                        <a:rPr lang="en-US" sz="1000" dirty="0">
                          <a:solidFill>
                            <a:srgbClr val="000000"/>
                          </a:solidFill>
                          <a:latin typeface="Canva Sans"/>
                          <a:ea typeface="Canva Sans"/>
                          <a:cs typeface="Canva Sans"/>
                          <a:sym typeface="Canva Sans"/>
                        </a:rPr>
                        <a:t>  </a:t>
                      </a: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err="1">
                          <a:solidFill>
                            <a:srgbClr val="000000"/>
                          </a:solidFill>
                          <a:latin typeface="Canva Sans"/>
                          <a:ea typeface="Canva Sans"/>
                          <a:cs typeface="Canva Sans"/>
                          <a:sym typeface="Canva Sans"/>
                        </a:rPr>
                        <a:t>Fosfor</a:t>
                      </a: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Kalium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Natrium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err="1">
                          <a:solidFill>
                            <a:srgbClr val="000000"/>
                          </a:solidFill>
                          <a:latin typeface="Canva Sans"/>
                          <a:ea typeface="Canva Sans"/>
                          <a:cs typeface="Canva Sans"/>
                          <a:sym typeface="Canva Sans"/>
                        </a:rPr>
                        <a:t>Fosfor</a:t>
                      </a: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Kalium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Age</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17.191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79.602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17.241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79.652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17.182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17.237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79.644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86.476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17.167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79.563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86.394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17.228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79.624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17.148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79.5271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86.356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17.214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79.593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86.423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17.123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79.480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86.308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17.196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79.552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17.101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79.439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86.264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17.179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79.517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86.342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17.084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79.408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17.168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79.491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86.314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17.159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79.4743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86.294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17.058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79.365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86.183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17.153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86.278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17.048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79.351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86.167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17.148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79.451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86.267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17.043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79.349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86.164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17.149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13271">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17.043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79.359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86.173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17.154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79.47062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86.28</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106</a:t>
                      </a: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10" name="TextBox 10"/>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26</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1" name="TextBox 11"/>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2" name="TextBox 12"/>
          <p:cNvSpPr txBox="1"/>
          <p:nvPr/>
        </p:nvSpPr>
        <p:spPr>
          <a:xfrm>
            <a:off x="3946348" y="750112"/>
            <a:ext cx="5045869" cy="641201"/>
          </a:xfrm>
          <a:prstGeom prst="rect">
            <a:avLst/>
          </a:prstGeom>
        </p:spPr>
        <p:txBody>
          <a:bodyPr lIns="0" tIns="0" rIns="0" bIns="0" rtlCol="0" anchor="t">
            <a:spAutoFit/>
          </a:bodyPr>
          <a:lstStyle/>
          <a:p>
            <a:pPr algn="ctr">
              <a:lnSpc>
                <a:spcPts val="2513"/>
              </a:lnSpc>
            </a:pPr>
            <a:r>
              <a:rPr lang="en-US" sz="2284">
                <a:solidFill>
                  <a:srgbClr val="100F0D"/>
                </a:solidFill>
                <a:latin typeface="Canva Sans Bold"/>
                <a:ea typeface="Canva Sans Bold"/>
                <a:cs typeface="Canva Sans Bold"/>
                <a:sym typeface="Canva Sans Bold"/>
              </a:rPr>
              <a:t>Dataset  Perbandingan </a:t>
            </a:r>
          </a:p>
          <a:p>
            <a:pPr algn="ctr">
              <a:lnSpc>
                <a:spcPts val="2513"/>
              </a:lnSpc>
            </a:pPr>
            <a:r>
              <a:rPr lang="en-US" sz="2284">
                <a:solidFill>
                  <a:srgbClr val="00943C"/>
                </a:solidFill>
                <a:latin typeface="Canva Sans Bold"/>
                <a:ea typeface="Canva Sans Bold"/>
                <a:cs typeface="Canva Sans Bold"/>
                <a:sym typeface="Canva Sans Bold"/>
              </a:rPr>
              <a:t>Data Aktual vs Data Hasil Estimasi</a:t>
            </a:r>
          </a:p>
        </p:txBody>
      </p:sp>
      <p:sp>
        <p:nvSpPr>
          <p:cNvPr id="13" name="TextBox 13"/>
          <p:cNvSpPr txBox="1"/>
          <p:nvPr/>
        </p:nvSpPr>
        <p:spPr>
          <a:xfrm>
            <a:off x="1189953" y="6662872"/>
            <a:ext cx="6122412" cy="551241"/>
          </a:xfrm>
          <a:prstGeom prst="rect">
            <a:avLst/>
          </a:prstGeom>
        </p:spPr>
        <p:txBody>
          <a:bodyPr lIns="0" tIns="0" rIns="0" bIns="0" rtlCol="0" anchor="t">
            <a:spAutoFit/>
          </a:bodyPr>
          <a:lstStyle/>
          <a:p>
            <a:pPr marL="331064" lvl="1" indent="-165532">
              <a:lnSpc>
                <a:spcPts val="2300"/>
              </a:lnSpc>
              <a:buFont typeface="Arial"/>
              <a:buChar char="•"/>
            </a:pPr>
            <a:r>
              <a:rPr lang="en-US" sz="1200" dirty="0" err="1">
                <a:solidFill>
                  <a:srgbClr val="000000"/>
                </a:solidFill>
                <a:latin typeface="Open Sans 1"/>
                <a:ea typeface="Open Sans 1"/>
                <a:cs typeface="Open Sans 1"/>
                <a:sym typeface="Open Sans 1"/>
              </a:rPr>
              <a:t>Terdapat</a:t>
            </a:r>
            <a:r>
              <a:rPr lang="en-US" sz="1200" dirty="0">
                <a:solidFill>
                  <a:srgbClr val="000000"/>
                </a:solidFill>
                <a:latin typeface="Open Sans 1"/>
                <a:ea typeface="Open Sans 1"/>
                <a:cs typeface="Open Sans 1"/>
                <a:sym typeface="Open Sans 1"/>
              </a:rPr>
              <a:t> 48 data </a:t>
            </a:r>
            <a:r>
              <a:rPr lang="en-US" sz="1200" dirty="0" err="1">
                <a:solidFill>
                  <a:srgbClr val="000000"/>
                </a:solidFill>
                <a:latin typeface="Open Sans 1"/>
                <a:ea typeface="Open Sans 1"/>
                <a:cs typeface="Open Sans 1"/>
                <a:sym typeface="Open Sans 1"/>
              </a:rPr>
              <a:t>hasil</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estimasi</a:t>
            </a:r>
            <a:r>
              <a:rPr lang="en-US" sz="1200" dirty="0">
                <a:solidFill>
                  <a:srgbClr val="000000"/>
                </a:solidFill>
                <a:latin typeface="Open Sans 1"/>
                <a:ea typeface="Open Sans 1"/>
                <a:cs typeface="Open Sans 1"/>
                <a:sym typeface="Open Sans 1"/>
              </a:rPr>
              <a:t> 2 </a:t>
            </a:r>
            <a:r>
              <a:rPr lang="en-US" sz="1200" dirty="0" err="1">
                <a:solidFill>
                  <a:srgbClr val="000000"/>
                </a:solidFill>
                <a:latin typeface="Open Sans 1"/>
                <a:ea typeface="Open Sans 1"/>
                <a:cs typeface="Open Sans 1"/>
                <a:sym typeface="Open Sans 1"/>
              </a:rPr>
              <a:t>hari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kedepan</a:t>
            </a:r>
            <a:endParaRPr lang="en-US" sz="1200" dirty="0">
              <a:solidFill>
                <a:srgbClr val="000000"/>
              </a:solidFill>
              <a:latin typeface="Open Sans 1"/>
              <a:ea typeface="Open Sans 1"/>
              <a:cs typeface="Open Sans 1"/>
              <a:sym typeface="Open Sans 1"/>
            </a:endParaRPr>
          </a:p>
          <a:p>
            <a:pPr marL="331064" lvl="1" indent="-165532">
              <a:lnSpc>
                <a:spcPts val="2300"/>
              </a:lnSpc>
              <a:buFont typeface="Arial"/>
              <a:buChar char="•"/>
            </a:pPr>
            <a:r>
              <a:rPr lang="en-US" sz="1200" dirty="0">
                <a:solidFill>
                  <a:srgbClr val="000000"/>
                </a:solidFill>
                <a:latin typeface="Open Sans 1"/>
                <a:ea typeface="Open Sans 1"/>
                <a:cs typeface="Open Sans 1"/>
                <a:sym typeface="Open Sans 1"/>
              </a:rPr>
              <a:t>Masuk batas </a:t>
            </a:r>
            <a:r>
              <a:rPr lang="en-US" sz="1200" dirty="0" err="1">
                <a:solidFill>
                  <a:srgbClr val="000000"/>
                </a:solidFill>
                <a:latin typeface="Open Sans 1"/>
                <a:ea typeface="Open Sans 1"/>
                <a:cs typeface="Open Sans 1"/>
                <a:sym typeface="Open Sans 1"/>
              </a:rPr>
              <a:t>nilai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toleransi</a:t>
            </a:r>
            <a:r>
              <a:rPr lang="en-US" sz="1200" dirty="0">
                <a:solidFill>
                  <a:srgbClr val="000000"/>
                </a:solidFill>
                <a:latin typeface="Open Sans 1"/>
                <a:ea typeface="Open Sans 1"/>
                <a:cs typeface="Open Sans 1"/>
                <a:sym typeface="Open Sans 1"/>
              </a:rPr>
              <a:t> &lt;10% MAPE dan &lt;1 MSE RMSE MAPE</a:t>
            </a:r>
          </a:p>
        </p:txBody>
      </p:sp>
      <p:sp>
        <p:nvSpPr>
          <p:cNvPr id="14" name="TextBox 13">
            <a:extLst>
              <a:ext uri="{FF2B5EF4-FFF2-40B4-BE49-F238E27FC236}">
                <a16:creationId xmlns:a16="http://schemas.microsoft.com/office/drawing/2014/main" id="{74C5AB1C-7B17-6FD3-27A0-567F991BCFD8}"/>
              </a:ext>
            </a:extLst>
          </p:cNvPr>
          <p:cNvSpPr txBox="1"/>
          <p:nvPr/>
        </p:nvSpPr>
        <p:spPr>
          <a:xfrm>
            <a:off x="1233278" y="1269237"/>
            <a:ext cx="6122412" cy="265970"/>
          </a:xfrm>
          <a:prstGeom prst="rect">
            <a:avLst/>
          </a:prstGeom>
        </p:spPr>
        <p:txBody>
          <a:bodyPr lIns="0" tIns="0" rIns="0" bIns="0" rtlCol="0" anchor="t">
            <a:spAutoFit/>
          </a:bodyPr>
          <a:lstStyle/>
          <a:p>
            <a:pPr marL="331064" lvl="1" indent="-165532">
              <a:lnSpc>
                <a:spcPts val="2300"/>
              </a:lnSpc>
              <a:buFont typeface="Arial"/>
              <a:buChar char="•"/>
            </a:pPr>
            <a:r>
              <a:rPr lang="en-US" sz="1533" dirty="0" err="1">
                <a:solidFill>
                  <a:srgbClr val="000000"/>
                </a:solidFill>
                <a:latin typeface="Open Sans 1"/>
                <a:ea typeface="Open Sans 1"/>
                <a:cs typeface="Open Sans 1"/>
                <a:sym typeface="Open Sans 1"/>
              </a:rPr>
              <a:t>Hujan</a:t>
            </a:r>
            <a:endParaRPr lang="en-US" sz="1533" dirty="0">
              <a:solidFill>
                <a:srgbClr val="000000"/>
              </a:solidFill>
              <a:latin typeface="Open Sans 1"/>
              <a:ea typeface="Open Sans 1"/>
              <a:cs typeface="Open Sans 1"/>
              <a:sym typeface="Open Sans 1"/>
            </a:endParaRPr>
          </a:p>
        </p:txBody>
      </p:sp>
      <p:sp>
        <p:nvSpPr>
          <p:cNvPr id="15" name="TextBox 14">
            <a:extLst>
              <a:ext uri="{FF2B5EF4-FFF2-40B4-BE49-F238E27FC236}">
                <a16:creationId xmlns:a16="http://schemas.microsoft.com/office/drawing/2014/main" id="{E2F67E29-049D-4125-E45E-CCB79A089444}"/>
              </a:ext>
            </a:extLst>
          </p:cNvPr>
          <p:cNvSpPr txBox="1"/>
          <p:nvPr/>
        </p:nvSpPr>
        <p:spPr>
          <a:xfrm>
            <a:off x="6618514" y="1316598"/>
            <a:ext cx="6122412" cy="265970"/>
          </a:xfrm>
          <a:prstGeom prst="rect">
            <a:avLst/>
          </a:prstGeom>
        </p:spPr>
        <p:txBody>
          <a:bodyPr lIns="0" tIns="0" rIns="0" bIns="0" rtlCol="0" anchor="t">
            <a:spAutoFit/>
          </a:bodyPr>
          <a:lstStyle/>
          <a:p>
            <a:pPr marL="331064" lvl="1" indent="-165532">
              <a:lnSpc>
                <a:spcPts val="2300"/>
              </a:lnSpc>
              <a:buFont typeface="Arial"/>
              <a:buChar char="•"/>
            </a:pPr>
            <a:r>
              <a:rPr lang="en-US" sz="1533" dirty="0" err="1">
                <a:solidFill>
                  <a:srgbClr val="000000"/>
                </a:solidFill>
                <a:latin typeface="Open Sans 1"/>
                <a:ea typeface="Open Sans 1"/>
                <a:cs typeface="Open Sans 1"/>
                <a:sym typeface="Open Sans 1"/>
              </a:rPr>
              <a:t>Kemarau</a:t>
            </a:r>
            <a:endParaRPr lang="en-US" sz="1533" dirty="0">
              <a:solidFill>
                <a:srgbClr val="000000"/>
              </a:solidFill>
              <a:latin typeface="Open Sans 1"/>
              <a:ea typeface="Open Sans 1"/>
              <a:cs typeface="Open Sans 1"/>
              <a:sym typeface="Open Sans 1"/>
            </a:endParaRPr>
          </a:p>
        </p:txBody>
      </p:sp>
      <p:sp>
        <p:nvSpPr>
          <p:cNvPr id="16" name="TextBox 13">
            <a:extLst>
              <a:ext uri="{FF2B5EF4-FFF2-40B4-BE49-F238E27FC236}">
                <a16:creationId xmlns:a16="http://schemas.microsoft.com/office/drawing/2014/main" id="{E875A6FF-526A-B2BE-E9EA-9DDB88694708}"/>
              </a:ext>
            </a:extLst>
          </p:cNvPr>
          <p:cNvSpPr txBox="1"/>
          <p:nvPr/>
        </p:nvSpPr>
        <p:spPr>
          <a:xfrm>
            <a:off x="6550762" y="6872049"/>
            <a:ext cx="4137907" cy="369332"/>
          </a:xfrm>
          <a:prstGeom prst="rect">
            <a:avLst/>
          </a:prstGeom>
        </p:spPr>
        <p:txBody>
          <a:bodyPr wrap="square" lIns="0" tIns="0" rIns="0" bIns="0" rtlCol="0" anchor="t">
            <a:spAutoFit/>
          </a:bodyPr>
          <a:lstStyle/>
          <a:p>
            <a:pPr marL="331064" lvl="1" indent="-165532">
              <a:buFont typeface="Arial"/>
              <a:buChar char="•"/>
            </a:pP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 </a:t>
            </a:r>
            <a:r>
              <a:rPr lang="en-US" sz="1200" dirty="0" err="1">
                <a:solidFill>
                  <a:srgbClr val="000000"/>
                </a:solidFill>
                <a:latin typeface="Open Sans 1"/>
                <a:ea typeface="Open Sans 1"/>
                <a:cs typeface="Open Sans 1"/>
                <a:sym typeface="Open Sans 1"/>
              </a:rPr>
              <a:t>campuran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NPK </a:t>
            </a:r>
            <a:r>
              <a:rPr lang="en-US" sz="1200" dirty="0" err="1">
                <a:solidFill>
                  <a:srgbClr val="000000"/>
                </a:solidFill>
                <a:latin typeface="Open Sans 1"/>
                <a:ea typeface="Open Sans 1"/>
                <a:cs typeface="Open Sans 1"/>
                <a:sym typeface="Open Sans 1"/>
              </a:rPr>
              <a:t>dicampurkan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dengan</a:t>
            </a:r>
            <a:r>
              <a:rPr lang="en-US" sz="1200" dirty="0">
                <a:solidFill>
                  <a:srgbClr val="000000"/>
                </a:solidFill>
                <a:latin typeface="Open Sans 1"/>
                <a:ea typeface="Open Sans 1"/>
                <a:cs typeface="Open Sans 1"/>
                <a:sym typeface="Open Sans 1"/>
              </a:rPr>
              <a:t> air (1 mg </a:t>
            </a:r>
            <a:r>
              <a:rPr lang="en-US" sz="1200" dirty="0" err="1">
                <a:solidFill>
                  <a:srgbClr val="000000"/>
                </a:solidFill>
                <a:latin typeface="Open Sans 1"/>
                <a:ea typeface="Open Sans 1"/>
                <a:cs typeface="Open Sans 1"/>
                <a:sym typeface="Open Sans 1"/>
              </a:rPr>
              <a:t>dilarutkan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dalam</a:t>
            </a:r>
            <a:r>
              <a:rPr lang="en-US" sz="1200" dirty="0">
                <a:solidFill>
                  <a:srgbClr val="000000"/>
                </a:solidFill>
                <a:latin typeface="Open Sans 1"/>
                <a:ea typeface="Open Sans 1"/>
                <a:cs typeface="Open Sans 1"/>
                <a:sym typeface="Open Sans 1"/>
              </a:rPr>
              <a:t> 1 liter air)</a:t>
            </a:r>
          </a:p>
        </p:txBody>
      </p:sp>
      <p:sp>
        <p:nvSpPr>
          <p:cNvPr id="17" name="Title 16">
            <a:extLst>
              <a:ext uri="{FF2B5EF4-FFF2-40B4-BE49-F238E27FC236}">
                <a16:creationId xmlns:a16="http://schemas.microsoft.com/office/drawing/2014/main" id="{E6A47057-EB27-D345-7A7E-A310864AD04F}"/>
              </a:ext>
            </a:extLst>
          </p:cNvPr>
          <p:cNvSpPr>
            <a:spLocks noGrp="1"/>
          </p:cNvSpPr>
          <p:nvPr>
            <p:ph type="title"/>
          </p:nvPr>
        </p:nvSpPr>
        <p:spPr/>
        <p:txBody>
          <a:bodyPr/>
          <a:lstStyle/>
          <a:p>
            <a:endParaRPr lang="en-US"/>
          </a:p>
        </p:txBody>
      </p:sp>
      <p:sp>
        <p:nvSpPr>
          <p:cNvPr id="18" name="Text Placeholder 17">
            <a:extLst>
              <a:ext uri="{FF2B5EF4-FFF2-40B4-BE49-F238E27FC236}">
                <a16:creationId xmlns:a16="http://schemas.microsoft.com/office/drawing/2014/main" id="{20F9BB5A-AC3E-2F1D-2278-396C4EEE18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847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1621864" y="6747445"/>
            <a:ext cx="570136" cy="5701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4" name="TextBox 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572083" y="6462377"/>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graphicFrame>
        <p:nvGraphicFramePr>
          <p:cNvPr id="8" name="Table 8"/>
          <p:cNvGraphicFramePr>
            <a:graphicFrameLocks noGrp="1"/>
          </p:cNvGraphicFramePr>
          <p:nvPr/>
        </p:nvGraphicFramePr>
        <p:xfrm>
          <a:off x="3380603" y="6164679"/>
          <a:ext cx="5774833" cy="868109"/>
        </p:xfrm>
        <a:graphic>
          <a:graphicData uri="http://schemas.openxmlformats.org/drawingml/2006/table">
            <a:tbl>
              <a:tblPr/>
              <a:tblGrid>
                <a:gridCol w="1430531">
                  <a:extLst>
                    <a:ext uri="{9D8B030D-6E8A-4147-A177-3AD203B41FA5}">
                      <a16:colId xmlns:a16="http://schemas.microsoft.com/office/drawing/2014/main" val="20000"/>
                    </a:ext>
                  </a:extLst>
                </a:gridCol>
                <a:gridCol w="1430531">
                  <a:extLst>
                    <a:ext uri="{9D8B030D-6E8A-4147-A177-3AD203B41FA5}">
                      <a16:colId xmlns:a16="http://schemas.microsoft.com/office/drawing/2014/main" val="20001"/>
                    </a:ext>
                  </a:extLst>
                </a:gridCol>
                <a:gridCol w="1434603">
                  <a:extLst>
                    <a:ext uri="{9D8B030D-6E8A-4147-A177-3AD203B41FA5}">
                      <a16:colId xmlns:a16="http://schemas.microsoft.com/office/drawing/2014/main" val="20002"/>
                    </a:ext>
                  </a:extLst>
                </a:gridCol>
                <a:gridCol w="1479168">
                  <a:extLst>
                    <a:ext uri="{9D8B030D-6E8A-4147-A177-3AD203B41FA5}">
                      <a16:colId xmlns:a16="http://schemas.microsoft.com/office/drawing/2014/main" val="20003"/>
                    </a:ext>
                  </a:extLst>
                </a:gridCol>
              </a:tblGrid>
              <a:tr h="456416">
                <a:tc>
                  <a:txBody>
                    <a:bodyPr/>
                    <a:lstStyle/>
                    <a:p>
                      <a:pPr algn="ctr">
                        <a:lnSpc>
                          <a:spcPts val="3150"/>
                        </a:lnSpc>
                        <a:defRPr/>
                      </a:pPr>
                      <a:r>
                        <a:rPr lang="en-US" sz="1500">
                          <a:solidFill>
                            <a:srgbClr val="FFFFFF"/>
                          </a:solidFill>
                          <a:latin typeface="Comfortaa"/>
                          <a:ea typeface="Comfortaa"/>
                          <a:cs typeface="Comfortaa"/>
                          <a:sym typeface="Comfortaa"/>
                        </a:rPr>
                        <a:t>MSE</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RMSE</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a:ea typeface="Comfortaa"/>
                          <a:cs typeface="Comfortaa"/>
                          <a:sym typeface="Comfortaa"/>
                        </a:rPr>
                        <a:t>MAE</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Akurasi</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411417">
                <a:tc>
                  <a:txBody>
                    <a:bodyPr/>
                    <a:lstStyle/>
                    <a:p>
                      <a:pPr algn="ctr">
                        <a:lnSpc>
                          <a:spcPts val="2730"/>
                        </a:lnSpc>
                        <a:defRPr/>
                      </a:pPr>
                      <a:r>
                        <a:rPr lang="en-US" sz="1300">
                          <a:solidFill>
                            <a:srgbClr val="FFFFFF"/>
                          </a:solidFill>
                          <a:latin typeface="Comfortaa Bold"/>
                          <a:ea typeface="Comfortaa Bold"/>
                          <a:cs typeface="Comfortaa Bold"/>
                          <a:sym typeface="Comfortaa Bold"/>
                        </a:rPr>
                        <a:t>0.95</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a:solidFill>
                            <a:srgbClr val="FFFFFF"/>
                          </a:solidFill>
                          <a:latin typeface="Comfortaa Bold"/>
                          <a:ea typeface="Comfortaa Bold"/>
                          <a:cs typeface="Comfortaa Bold"/>
                          <a:sym typeface="Comfortaa Bold"/>
                        </a:rPr>
                        <a:t>0.97</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a:solidFill>
                            <a:srgbClr val="FFFFFF"/>
                          </a:solidFill>
                          <a:latin typeface="Comfortaa"/>
                          <a:ea typeface="Comfortaa"/>
                          <a:cs typeface="Comfortaa"/>
                          <a:sym typeface="Comfortaa"/>
                        </a:rPr>
                        <a:t>0.90</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1"/>
                  </a:ext>
                </a:extLst>
              </a:tr>
            </a:tbl>
          </a:graphicData>
        </a:graphic>
      </p:graphicFrame>
      <p:sp>
        <p:nvSpPr>
          <p:cNvPr id="10" name="TextBox 10"/>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24</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1" name="TextBox 11"/>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2" name="TextBox 12"/>
          <p:cNvSpPr txBox="1"/>
          <p:nvPr/>
        </p:nvSpPr>
        <p:spPr>
          <a:xfrm>
            <a:off x="3748217" y="1077053"/>
            <a:ext cx="5341339" cy="307777"/>
          </a:xfrm>
          <a:prstGeom prst="rect">
            <a:avLst/>
          </a:prstGeom>
        </p:spPr>
        <p:txBody>
          <a:bodyPr lIns="0" tIns="0" rIns="0" bIns="0" rtlCol="0" anchor="t">
            <a:spAutoFit/>
          </a:bodyPr>
          <a:lstStyle/>
          <a:p>
            <a:pPr algn="ctr">
              <a:lnSpc>
                <a:spcPts val="2420"/>
              </a:lnSpc>
            </a:pPr>
            <a:r>
              <a:rPr lang="en-US" sz="2200" dirty="0">
                <a:solidFill>
                  <a:srgbClr val="100F0D"/>
                </a:solidFill>
                <a:latin typeface="Canva Sans Bold"/>
                <a:ea typeface="Canva Sans Bold"/>
                <a:cs typeface="Canva Sans Bold"/>
                <a:sym typeface="Canva Sans Bold"/>
              </a:rPr>
              <a:t>Hasil </a:t>
            </a:r>
            <a:r>
              <a:rPr lang="en-US" sz="2200" dirty="0" err="1">
                <a:solidFill>
                  <a:srgbClr val="100F0D"/>
                </a:solidFill>
                <a:latin typeface="Canva Sans Bold"/>
                <a:ea typeface="Canva Sans Bold"/>
                <a:cs typeface="Canva Sans Bold"/>
                <a:sym typeface="Canva Sans Bold"/>
              </a:rPr>
              <a:t>Pengujian</a:t>
            </a:r>
            <a:r>
              <a:rPr lang="en-US" sz="2200" dirty="0">
                <a:solidFill>
                  <a:srgbClr val="087555"/>
                </a:solidFill>
                <a:latin typeface="Canva Sans Bold"/>
                <a:ea typeface="Canva Sans Bold"/>
                <a:cs typeface="Canva Sans Bold"/>
                <a:sym typeface="Canva Sans Bold"/>
              </a:rPr>
              <a:t> (All)</a:t>
            </a:r>
          </a:p>
        </p:txBody>
      </p:sp>
      <p:sp>
        <p:nvSpPr>
          <p:cNvPr id="13" name="TextBox 13"/>
          <p:cNvSpPr txBox="1"/>
          <p:nvPr/>
        </p:nvSpPr>
        <p:spPr>
          <a:xfrm>
            <a:off x="3613225" y="737791"/>
            <a:ext cx="5309589" cy="269882"/>
          </a:xfrm>
          <a:prstGeom prst="rect">
            <a:avLst/>
          </a:prstGeom>
        </p:spPr>
        <p:txBody>
          <a:bodyPr lIns="0" tIns="0" rIns="0" bIns="0" rtlCol="0" anchor="t">
            <a:spAutoFit/>
          </a:bodyPr>
          <a:lstStyle/>
          <a:p>
            <a:pPr algn="ctr">
              <a:lnSpc>
                <a:spcPts val="2333"/>
              </a:lnSpc>
            </a:pPr>
            <a:r>
              <a:rPr lang="en-US" sz="1667">
                <a:solidFill>
                  <a:srgbClr val="F5A100"/>
                </a:solidFill>
                <a:latin typeface="Canva Sans Bold"/>
                <a:ea typeface="Canva Sans Bold"/>
                <a:cs typeface="Canva Sans Bold"/>
                <a:sym typeface="Canva Sans Bold"/>
              </a:rPr>
              <a:t>Bab 4 Hasil dan Pembahasan</a:t>
            </a:r>
          </a:p>
        </p:txBody>
      </p:sp>
      <p:pic>
        <p:nvPicPr>
          <p:cNvPr id="14" name="Picture 13">
            <a:extLst>
              <a:ext uri="{FF2B5EF4-FFF2-40B4-BE49-F238E27FC236}">
                <a16:creationId xmlns:a16="http://schemas.microsoft.com/office/drawing/2014/main" id="{7B9940C6-848D-EDCD-0B80-87A5C16530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7200" y="1542957"/>
            <a:ext cx="9091521" cy="4403705"/>
          </a:xfrm>
          <a:prstGeom prst="rect">
            <a:avLst/>
          </a:prstGeom>
        </p:spPr>
      </p:pic>
      <p:sp>
        <p:nvSpPr>
          <p:cNvPr id="16" name="TextBox 19">
            <a:extLst>
              <a:ext uri="{FF2B5EF4-FFF2-40B4-BE49-F238E27FC236}">
                <a16:creationId xmlns:a16="http://schemas.microsoft.com/office/drawing/2014/main" id="{37122173-74E3-69AA-3B66-508D6F635F1F}"/>
              </a:ext>
            </a:extLst>
          </p:cNvPr>
          <p:cNvSpPr txBox="1"/>
          <p:nvPr/>
        </p:nvSpPr>
        <p:spPr>
          <a:xfrm>
            <a:off x="9308060" y="6082568"/>
            <a:ext cx="2392442" cy="855875"/>
          </a:xfrm>
          <a:prstGeom prst="rect">
            <a:avLst/>
          </a:prstGeom>
        </p:spPr>
        <p:txBody>
          <a:bodyPr wrap="square" lIns="0" tIns="0" rIns="0" bIns="0" rtlCol="0" anchor="t">
            <a:spAutoFit/>
          </a:bodyPr>
          <a:lstStyle/>
          <a:p>
            <a:pPr>
              <a:lnSpc>
                <a:spcPts val="2300"/>
              </a:lnSpc>
            </a:pPr>
            <a:r>
              <a:rPr lang="en-US" sz="1533" dirty="0" err="1">
                <a:solidFill>
                  <a:srgbClr val="000000"/>
                </a:solidFill>
                <a:latin typeface="Open Sans 1"/>
                <a:ea typeface="Open Sans 1"/>
                <a:cs typeface="Open Sans 1"/>
                <a:sym typeface="Open Sans 1"/>
              </a:rPr>
              <a:t>Terjadi</a:t>
            </a:r>
            <a:r>
              <a:rPr lang="en-US" sz="1533" dirty="0">
                <a:solidFill>
                  <a:srgbClr val="000000"/>
                </a:solidFill>
                <a:latin typeface="Open Sans 1"/>
                <a:ea typeface="Open Sans 1"/>
                <a:cs typeface="Open Sans 1"/>
                <a:sym typeface="Open Sans 1"/>
              </a:rPr>
              <a:t> overfitting</a:t>
            </a:r>
          </a:p>
          <a:p>
            <a:pPr>
              <a:lnSpc>
                <a:spcPts val="2300"/>
              </a:lnSpc>
            </a:pPr>
            <a:r>
              <a:rPr lang="en-US" sz="1533" dirty="0">
                <a:solidFill>
                  <a:srgbClr val="000000"/>
                </a:solidFill>
                <a:latin typeface="Open Sans 1"/>
                <a:ea typeface="Open Sans 1"/>
                <a:cs typeface="Open Sans 1"/>
                <a:sym typeface="Open Sans 1"/>
              </a:rPr>
              <a:t>Model </a:t>
            </a:r>
            <a:r>
              <a:rPr lang="en-US" sz="1533" dirty="0" err="1">
                <a:solidFill>
                  <a:srgbClr val="000000"/>
                </a:solidFill>
                <a:latin typeface="Open Sans 1"/>
                <a:ea typeface="Open Sans 1"/>
                <a:cs typeface="Open Sans 1"/>
                <a:sym typeface="Open Sans 1"/>
              </a:rPr>
              <a:t>tidak</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dapat</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melakukan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estimasi</a:t>
            </a:r>
            <a:endParaRPr lang="en-US" sz="1533" dirty="0">
              <a:solidFill>
                <a:srgbClr val="000000"/>
              </a:solidFill>
              <a:latin typeface="Open Sans 1"/>
              <a:ea typeface="Open Sans 1"/>
              <a:cs typeface="Open Sans 1"/>
              <a:sym typeface="Open Sans 1"/>
            </a:endParaRPr>
          </a:p>
        </p:txBody>
      </p:sp>
      <p:sp>
        <p:nvSpPr>
          <p:cNvPr id="9" name="Title 8">
            <a:extLst>
              <a:ext uri="{FF2B5EF4-FFF2-40B4-BE49-F238E27FC236}">
                <a16:creationId xmlns:a16="http://schemas.microsoft.com/office/drawing/2014/main" id="{27921DD6-2A7D-87FE-8AA6-45CE423425DC}"/>
              </a:ext>
            </a:extLst>
          </p:cNvPr>
          <p:cNvSpPr>
            <a:spLocks noGrp="1"/>
          </p:cNvSpPr>
          <p:nvPr>
            <p:ph type="title"/>
          </p:nvPr>
        </p:nvSpPr>
        <p:spPr/>
        <p:txBody>
          <a:bodyPr/>
          <a:lstStyle/>
          <a:p>
            <a:endParaRPr lang="en-US"/>
          </a:p>
        </p:txBody>
      </p:sp>
      <p:sp>
        <p:nvSpPr>
          <p:cNvPr id="15" name="Text Placeholder 14">
            <a:extLst>
              <a:ext uri="{FF2B5EF4-FFF2-40B4-BE49-F238E27FC236}">
                <a16:creationId xmlns:a16="http://schemas.microsoft.com/office/drawing/2014/main" id="{0CA28841-7A10-9407-E927-A9B93686A9D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62163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5"/>
          <p:cNvGrpSpPr/>
          <p:nvPr/>
        </p:nvGrpSpPr>
        <p:grpSpPr>
          <a:xfrm>
            <a:off x="0" y="1003921"/>
            <a:ext cx="5301709" cy="5966664"/>
            <a:chOff x="0" y="0"/>
            <a:chExt cx="2094502" cy="2728742"/>
          </a:xfrm>
        </p:grpSpPr>
        <p:sp>
          <p:nvSpPr>
            <p:cNvPr id="6" name="Freeform 6"/>
            <p:cNvSpPr/>
            <p:nvPr/>
          </p:nvSpPr>
          <p:spPr>
            <a:xfrm>
              <a:off x="0" y="0"/>
              <a:ext cx="2094502" cy="2728742"/>
            </a:xfrm>
            <a:custGeom>
              <a:avLst/>
              <a:gdLst/>
              <a:ahLst/>
              <a:cxnLst/>
              <a:rect l="l" t="t" r="r" b="b"/>
              <a:pathLst>
                <a:path w="2094502" h="2728742">
                  <a:moveTo>
                    <a:pt x="0" y="0"/>
                  </a:moveTo>
                  <a:lnTo>
                    <a:pt x="2094502" y="0"/>
                  </a:lnTo>
                  <a:lnTo>
                    <a:pt x="2094502" y="2728742"/>
                  </a:lnTo>
                  <a:lnTo>
                    <a:pt x="0" y="2728742"/>
                  </a:lnTo>
                  <a:close/>
                </a:path>
              </a:pathLst>
            </a:custGeom>
            <a:solidFill>
              <a:srgbClr val="087555"/>
            </a:solidFill>
          </p:spPr>
        </p:sp>
        <p:sp>
          <p:nvSpPr>
            <p:cNvPr id="7" name="TextBox 7"/>
            <p:cNvSpPr txBox="1"/>
            <p:nvPr/>
          </p:nvSpPr>
          <p:spPr>
            <a:xfrm>
              <a:off x="0" y="38100"/>
              <a:ext cx="2094502" cy="2690642"/>
            </a:xfrm>
            <a:prstGeom prst="rect">
              <a:avLst/>
            </a:prstGeom>
          </p:spPr>
          <p:txBody>
            <a:bodyPr lIns="33867" tIns="33867" rIns="33867" bIns="33867" rtlCol="0" anchor="ctr"/>
            <a:lstStyle/>
            <a:p>
              <a:pPr algn="ctr">
                <a:lnSpc>
                  <a:spcPts val="1533"/>
                </a:lnSpc>
              </a:pPr>
              <a:endParaRPr sz="1200"/>
            </a:p>
          </p:txBody>
        </p:sp>
      </p:grpSp>
      <p:sp>
        <p:nvSpPr>
          <p:cNvPr id="8" name="Freeform 8"/>
          <p:cNvSpPr/>
          <p:nvPr/>
        </p:nvSpPr>
        <p:spPr>
          <a:xfrm>
            <a:off x="613428" y="114538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1437112" y="1105658"/>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a:off x="4731573" y="998699"/>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494496" y="2304324"/>
            <a:ext cx="6599817" cy="4102331"/>
          </a:xfrm>
          <a:custGeom>
            <a:avLst/>
            <a:gdLst/>
            <a:ahLst/>
            <a:cxnLst/>
            <a:rect l="l" t="t" r="r" b="b"/>
            <a:pathLst>
              <a:path w="9899725" h="6153497">
                <a:moveTo>
                  <a:pt x="0" y="0"/>
                </a:moveTo>
                <a:lnTo>
                  <a:pt x="9899725" y="0"/>
                </a:lnTo>
                <a:lnTo>
                  <a:pt x="9899725" y="6153497"/>
                </a:lnTo>
                <a:lnTo>
                  <a:pt x="0" y="6153497"/>
                </a:lnTo>
                <a:lnTo>
                  <a:pt x="0" y="0"/>
                </a:lnTo>
                <a:close/>
              </a:path>
            </a:pathLst>
          </a:custGeom>
          <a:blipFill>
            <a:blip r:embed="rId9"/>
            <a:stretch>
              <a:fillRect l="-18286" r="-6030"/>
            </a:stretch>
          </a:blipFill>
        </p:spPr>
      </p:sp>
      <p:graphicFrame>
        <p:nvGraphicFramePr>
          <p:cNvPr id="12" name="Table 12"/>
          <p:cNvGraphicFramePr>
            <a:graphicFrameLocks noGrp="1"/>
          </p:cNvGraphicFramePr>
          <p:nvPr/>
        </p:nvGraphicFramePr>
        <p:xfrm>
          <a:off x="596940" y="3325960"/>
          <a:ext cx="4419702" cy="2316988"/>
        </p:xfrm>
        <a:graphic>
          <a:graphicData uri="http://schemas.openxmlformats.org/drawingml/2006/table">
            <a:tbl>
              <a:tblPr/>
              <a:tblGrid>
                <a:gridCol w="2209851">
                  <a:extLst>
                    <a:ext uri="{9D8B030D-6E8A-4147-A177-3AD203B41FA5}">
                      <a16:colId xmlns:a16="http://schemas.microsoft.com/office/drawing/2014/main" val="20000"/>
                    </a:ext>
                  </a:extLst>
                </a:gridCol>
                <a:gridCol w="2209851">
                  <a:extLst>
                    <a:ext uri="{9D8B030D-6E8A-4147-A177-3AD203B41FA5}">
                      <a16:colId xmlns:a16="http://schemas.microsoft.com/office/drawing/2014/main" val="20001"/>
                    </a:ext>
                  </a:extLst>
                </a:gridCol>
              </a:tblGrid>
              <a:tr h="579247">
                <a:tc>
                  <a:txBody>
                    <a:bodyPr/>
                    <a:lstStyle/>
                    <a:p>
                      <a:pPr algn="ctr">
                        <a:lnSpc>
                          <a:spcPts val="3150"/>
                        </a:lnSpc>
                        <a:defRPr/>
                      </a:pPr>
                      <a:r>
                        <a:rPr lang="en-US" sz="1500">
                          <a:solidFill>
                            <a:srgbClr val="FFFFFF"/>
                          </a:solidFill>
                          <a:latin typeface="Comfortaa Bold"/>
                          <a:ea typeface="Comfortaa Bold"/>
                          <a:cs typeface="Comfortaa Bold"/>
                          <a:sym typeface="Comfortaa Bold"/>
                        </a:rPr>
                        <a:t>Nutrisi</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3150"/>
                        </a:lnSpc>
                        <a:defRPr/>
                      </a:pPr>
                      <a:r>
                        <a:rPr lang="en-US" sz="1500">
                          <a:solidFill>
                            <a:srgbClr val="FFFFFF"/>
                          </a:solidFill>
                          <a:latin typeface="Comfortaa Bold"/>
                          <a:ea typeface="Comfortaa Bold"/>
                          <a:cs typeface="Comfortaa Bold"/>
                          <a:sym typeface="Comfortaa Bold"/>
                        </a:rPr>
                        <a:t>PPM (mg/L)</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0"/>
                  </a:ext>
                </a:extLst>
              </a:tr>
              <a:tr h="579247">
                <a:tc>
                  <a:txBody>
                    <a:bodyPr/>
                    <a:lstStyle/>
                    <a:p>
                      <a:pPr algn="ctr">
                        <a:lnSpc>
                          <a:spcPts val="2730"/>
                        </a:lnSpc>
                        <a:defRPr/>
                      </a:pPr>
                      <a:r>
                        <a:rPr lang="en-US" sz="1300">
                          <a:solidFill>
                            <a:srgbClr val="FFFFFF"/>
                          </a:solidFill>
                          <a:latin typeface="Comfortaa Bold"/>
                          <a:ea typeface="Comfortaa Bold"/>
                          <a:cs typeface="Comfortaa Bold"/>
                          <a:sym typeface="Comfortaa Bold"/>
                        </a:rPr>
                        <a:t>Natrium (N)</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30 - 200</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1"/>
                  </a:ext>
                </a:extLst>
              </a:tr>
              <a:tr h="579247">
                <a:tc>
                  <a:txBody>
                    <a:bodyPr/>
                    <a:lstStyle/>
                    <a:p>
                      <a:pPr algn="ctr">
                        <a:lnSpc>
                          <a:spcPts val="2730"/>
                        </a:lnSpc>
                        <a:defRPr/>
                      </a:pPr>
                      <a:r>
                        <a:rPr lang="en-US" sz="1300">
                          <a:solidFill>
                            <a:srgbClr val="FFFFFF"/>
                          </a:solidFill>
                          <a:latin typeface="Comfortaa Bold"/>
                          <a:ea typeface="Comfortaa Bold"/>
                          <a:cs typeface="Comfortaa Bold"/>
                          <a:sym typeface="Comfortaa Bold"/>
                        </a:rPr>
                        <a:t>Fosfor (P)</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15 - 80</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2"/>
                  </a:ext>
                </a:extLst>
              </a:tr>
              <a:tr h="579247">
                <a:tc>
                  <a:txBody>
                    <a:bodyPr/>
                    <a:lstStyle/>
                    <a:p>
                      <a:pPr algn="ctr">
                        <a:lnSpc>
                          <a:spcPts val="2730"/>
                        </a:lnSpc>
                        <a:defRPr/>
                      </a:pPr>
                      <a:r>
                        <a:rPr lang="en-US" sz="1300">
                          <a:solidFill>
                            <a:srgbClr val="FFFFFF"/>
                          </a:solidFill>
                          <a:latin typeface="Comfortaa Bold"/>
                          <a:ea typeface="Comfortaa Bold"/>
                          <a:cs typeface="Comfortaa Bold"/>
                          <a:sym typeface="Comfortaa Bold"/>
                        </a:rPr>
                        <a:t>Kalium (K)</a:t>
                      </a:r>
                      <a:endParaRPr lang="en-US" sz="70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tc>
                  <a:txBody>
                    <a:bodyPr/>
                    <a:lstStyle/>
                    <a:p>
                      <a:pPr algn="ctr">
                        <a:lnSpc>
                          <a:spcPts val="2730"/>
                        </a:lnSpc>
                        <a:defRPr/>
                      </a:pPr>
                      <a:r>
                        <a:rPr lang="en-US" sz="1300" dirty="0">
                          <a:solidFill>
                            <a:srgbClr val="FFFFFF"/>
                          </a:solidFill>
                          <a:latin typeface="Comfortaa Bold"/>
                          <a:ea typeface="Comfortaa Bold"/>
                          <a:cs typeface="Comfortaa Bold"/>
                          <a:sym typeface="Comfortaa Bold"/>
                        </a:rPr>
                        <a:t>20 - 200</a:t>
                      </a:r>
                      <a:endParaRPr lang="en-US" sz="700" dirty="0"/>
                    </a:p>
                  </a:txBody>
                  <a:tcPr marL="50800" marR="50800" marT="50800" marB="50800" anchor="ctr">
                    <a:lnL w="15876" cap="flat" cmpd="sng" algn="ctr">
                      <a:solidFill>
                        <a:srgbClr val="7C321B"/>
                      </a:solidFill>
                      <a:prstDash val="solid"/>
                      <a:round/>
                      <a:headEnd type="none" w="med" len="med"/>
                      <a:tailEnd type="none" w="med" len="med"/>
                    </a:lnL>
                    <a:lnR w="15876" cap="flat" cmpd="sng" algn="ctr">
                      <a:solidFill>
                        <a:srgbClr val="7C321B"/>
                      </a:solidFill>
                      <a:prstDash val="solid"/>
                      <a:round/>
                      <a:headEnd type="none" w="med" len="med"/>
                      <a:tailEnd type="none" w="med" len="med"/>
                    </a:lnR>
                    <a:lnT w="15876" cap="flat" cmpd="sng" algn="ctr">
                      <a:solidFill>
                        <a:srgbClr val="7C321B"/>
                      </a:solidFill>
                      <a:prstDash val="solid"/>
                      <a:round/>
                      <a:headEnd type="none" w="med" len="med"/>
                      <a:tailEnd type="none" w="med" len="med"/>
                    </a:lnT>
                    <a:lnB w="15876" cap="flat" cmpd="sng" algn="ctr">
                      <a:solidFill>
                        <a:srgbClr val="7C321B"/>
                      </a:solidFill>
                      <a:prstDash val="solid"/>
                      <a:round/>
                      <a:headEnd type="none" w="med" len="med"/>
                      <a:tailEnd type="none" w="med" len="med"/>
                    </a:lnB>
                    <a:solidFill>
                      <a:srgbClr val="F29040"/>
                    </a:solidFill>
                  </a:tcPr>
                </a:tc>
                <a:extLst>
                  <a:ext uri="{0D108BD9-81ED-4DB2-BD59-A6C34878D82A}">
                    <a16:rowId xmlns:a16="http://schemas.microsoft.com/office/drawing/2014/main" val="10003"/>
                  </a:ext>
                </a:extLst>
              </a:tr>
            </a:tbl>
          </a:graphicData>
        </a:graphic>
      </p:graphicFrame>
      <p:sp>
        <p:nvSpPr>
          <p:cNvPr id="13" name="Freeform 13"/>
          <p:cNvSpPr/>
          <p:nvPr/>
        </p:nvSpPr>
        <p:spPr>
          <a:xfrm>
            <a:off x="3017641" y="1182046"/>
            <a:ext cx="2008468" cy="1965788"/>
          </a:xfrm>
          <a:custGeom>
            <a:avLst/>
            <a:gdLst/>
            <a:ahLst/>
            <a:cxnLst/>
            <a:rect l="l" t="t" r="r" b="b"/>
            <a:pathLst>
              <a:path w="3012702" h="2948682">
                <a:moveTo>
                  <a:pt x="0" y="0"/>
                </a:moveTo>
                <a:lnTo>
                  <a:pt x="3012701" y="0"/>
                </a:lnTo>
                <a:lnTo>
                  <a:pt x="3012701" y="2948682"/>
                </a:lnTo>
                <a:lnTo>
                  <a:pt x="0" y="2948682"/>
                </a:lnTo>
                <a:lnTo>
                  <a:pt x="0" y="0"/>
                </a:lnTo>
                <a:close/>
              </a:path>
            </a:pathLst>
          </a:custGeom>
          <a:blipFill>
            <a:blip r:embed="rId10"/>
            <a:stretch>
              <a:fillRect/>
            </a:stretch>
          </a:blipFill>
        </p:spPr>
      </p:sp>
      <p:sp>
        <p:nvSpPr>
          <p:cNvPr id="15" name="TextBox 15"/>
          <p:cNvSpPr txBox="1"/>
          <p:nvPr/>
        </p:nvSpPr>
        <p:spPr>
          <a:xfrm>
            <a:off x="8564619" y="1110507"/>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6" name="TextBox 16"/>
          <p:cNvSpPr txBox="1"/>
          <p:nvPr/>
        </p:nvSpPr>
        <p:spPr>
          <a:xfrm>
            <a:off x="596940" y="1991859"/>
            <a:ext cx="3867638" cy="743793"/>
          </a:xfrm>
          <a:prstGeom prst="rect">
            <a:avLst/>
          </a:prstGeom>
        </p:spPr>
        <p:txBody>
          <a:bodyPr lIns="0" tIns="0" rIns="0" bIns="0" rtlCol="0" anchor="t">
            <a:spAutoFit/>
          </a:bodyPr>
          <a:lstStyle/>
          <a:p>
            <a:pPr>
              <a:lnSpc>
                <a:spcPts val="2947"/>
              </a:lnSpc>
            </a:pPr>
            <a:r>
              <a:rPr lang="en-US" sz="2679">
                <a:solidFill>
                  <a:srgbClr val="FFFFFF"/>
                </a:solidFill>
                <a:latin typeface="Canva Sans Bold"/>
                <a:ea typeface="Canva Sans Bold"/>
                <a:cs typeface="Canva Sans Bold"/>
                <a:sym typeface="Canva Sans Bold"/>
              </a:rPr>
              <a:t>Kebutuhan Nutrisi</a:t>
            </a:r>
          </a:p>
          <a:p>
            <a:pPr>
              <a:lnSpc>
                <a:spcPts val="2947"/>
              </a:lnSpc>
            </a:pPr>
            <a:r>
              <a:rPr lang="en-US" sz="2679">
                <a:solidFill>
                  <a:srgbClr val="FFFFFF"/>
                </a:solidFill>
                <a:latin typeface="Canva Sans Bold"/>
                <a:ea typeface="Canva Sans Bold"/>
                <a:cs typeface="Canva Sans Bold"/>
                <a:sym typeface="Canva Sans Bold"/>
              </a:rPr>
              <a:t>Tanaman Terung</a:t>
            </a:r>
          </a:p>
        </p:txBody>
      </p:sp>
      <p:sp>
        <p:nvSpPr>
          <p:cNvPr id="17" name="TextBox 17"/>
          <p:cNvSpPr txBox="1"/>
          <p:nvPr/>
        </p:nvSpPr>
        <p:spPr>
          <a:xfrm>
            <a:off x="5603983" y="1468234"/>
            <a:ext cx="4884856" cy="327718"/>
          </a:xfrm>
          <a:prstGeom prst="rect">
            <a:avLst/>
          </a:prstGeom>
        </p:spPr>
        <p:txBody>
          <a:bodyPr lIns="0" tIns="0" rIns="0" bIns="0" rtlCol="0" anchor="t">
            <a:spAutoFit/>
          </a:bodyPr>
          <a:lstStyle/>
          <a:p>
            <a:pPr>
              <a:lnSpc>
                <a:spcPts val="2800"/>
              </a:lnSpc>
            </a:pPr>
            <a:r>
              <a:rPr lang="en-US" sz="2000" dirty="0" err="1">
                <a:solidFill>
                  <a:srgbClr val="087555"/>
                </a:solidFill>
                <a:latin typeface="Canva Sans Bold"/>
                <a:ea typeface="Canva Sans Bold"/>
                <a:cs typeface="Canva Sans Bold"/>
                <a:sym typeface="Canva Sans Bold"/>
              </a:rPr>
              <a:t>Tahapan</a:t>
            </a:r>
            <a:r>
              <a:rPr lang="en-US" sz="2000" dirty="0">
                <a:solidFill>
                  <a:srgbClr val="087555"/>
                </a:solidFill>
                <a:latin typeface="Canva Sans Bold"/>
                <a:ea typeface="Canva Sans Bold"/>
                <a:cs typeface="Canva Sans Bold"/>
                <a:sym typeface="Canva Sans Bold"/>
              </a:rPr>
              <a:t> </a:t>
            </a:r>
            <a:r>
              <a:rPr lang="en-US" sz="2000" dirty="0" err="1">
                <a:solidFill>
                  <a:srgbClr val="087555"/>
                </a:solidFill>
                <a:latin typeface="Canva Sans Bold"/>
                <a:ea typeface="Canva Sans Bold"/>
                <a:cs typeface="Canva Sans Bold"/>
                <a:sym typeface="Canva Sans Bold"/>
              </a:rPr>
              <a:t>Penelitian</a:t>
            </a:r>
            <a:r>
              <a:rPr lang="en-US" sz="2000" dirty="0">
                <a:solidFill>
                  <a:srgbClr val="F5A100"/>
                </a:solidFill>
                <a:latin typeface="Canva Sans Bold"/>
                <a:ea typeface="Canva Sans Bold"/>
                <a:cs typeface="Canva Sans Bold"/>
                <a:sym typeface="Canva Sans Bold"/>
              </a:rPr>
              <a:t> Smart Farming</a:t>
            </a:r>
          </a:p>
        </p:txBody>
      </p:sp>
      <p:sp>
        <p:nvSpPr>
          <p:cNvPr id="18" name="TextBox 18"/>
          <p:cNvSpPr txBox="1"/>
          <p:nvPr/>
        </p:nvSpPr>
        <p:spPr>
          <a:xfrm>
            <a:off x="596940" y="1620634"/>
            <a:ext cx="6057747" cy="293029"/>
          </a:xfrm>
          <a:prstGeom prst="rect">
            <a:avLst/>
          </a:prstGeom>
        </p:spPr>
        <p:txBody>
          <a:bodyPr lIns="0" tIns="0" rIns="0" bIns="0" rtlCol="0" anchor="t">
            <a:spAutoFit/>
          </a:bodyPr>
          <a:lstStyle/>
          <a:p>
            <a:pPr>
              <a:lnSpc>
                <a:spcPts val="2520"/>
              </a:lnSpc>
            </a:pPr>
            <a:r>
              <a:rPr lang="en-US">
                <a:solidFill>
                  <a:srgbClr val="F5A100"/>
                </a:solidFill>
                <a:latin typeface="Canva Sans Bold"/>
                <a:ea typeface="Canva Sans Bold"/>
                <a:cs typeface="Canva Sans Bold"/>
                <a:sym typeface="Canva Sans Bold"/>
              </a:rPr>
              <a:t>Bab 3 Metodologi</a:t>
            </a:r>
          </a:p>
        </p:txBody>
      </p:sp>
      <p:sp>
        <p:nvSpPr>
          <p:cNvPr id="19" name="TextBox 19"/>
          <p:cNvSpPr txBox="1"/>
          <p:nvPr/>
        </p:nvSpPr>
        <p:spPr>
          <a:xfrm>
            <a:off x="596940" y="2800594"/>
            <a:ext cx="1952315" cy="218008"/>
          </a:xfrm>
          <a:prstGeom prst="rect">
            <a:avLst/>
          </a:prstGeom>
        </p:spPr>
        <p:txBody>
          <a:bodyPr lIns="0" tIns="0" rIns="0" bIns="0" rtlCol="0" anchor="t">
            <a:spAutoFit/>
          </a:bodyPr>
          <a:lstStyle/>
          <a:p>
            <a:pPr>
              <a:lnSpc>
                <a:spcPts val="1747"/>
              </a:lnSpc>
            </a:pPr>
            <a:r>
              <a:rPr lang="en-US" sz="1588">
                <a:solidFill>
                  <a:srgbClr val="FFFFFF"/>
                </a:solidFill>
                <a:latin typeface="Canva Sans"/>
                <a:ea typeface="Canva Sans"/>
                <a:cs typeface="Canva Sans"/>
                <a:sym typeface="Canva Sans"/>
              </a:rPr>
              <a:t>(fase generatif)</a:t>
            </a:r>
          </a:p>
        </p:txBody>
      </p:sp>
      <p:sp>
        <p:nvSpPr>
          <p:cNvPr id="20" name="TextBox 20"/>
          <p:cNvSpPr txBox="1"/>
          <p:nvPr/>
        </p:nvSpPr>
        <p:spPr>
          <a:xfrm>
            <a:off x="578443" y="6062050"/>
            <a:ext cx="4153130" cy="384721"/>
          </a:xfrm>
          <a:prstGeom prst="rect">
            <a:avLst/>
          </a:prstGeom>
        </p:spPr>
        <p:txBody>
          <a:bodyPr lIns="0" tIns="0" rIns="0" bIns="0" rtlCol="0" anchor="t">
            <a:spAutoFit/>
          </a:bodyPr>
          <a:lstStyle/>
          <a:p>
            <a:pPr>
              <a:lnSpc>
                <a:spcPts val="1527"/>
              </a:lnSpc>
            </a:pPr>
            <a:r>
              <a:rPr lang="en-US" sz="1388">
                <a:solidFill>
                  <a:srgbClr val="FFFFFF"/>
                </a:solidFill>
                <a:latin typeface="Canva Sans"/>
                <a:ea typeface="Canva Sans"/>
                <a:cs typeface="Canva Sans"/>
                <a:sym typeface="Canva Sans"/>
              </a:rPr>
              <a:t>*Berdasarkan jurnal yang telah dibaca dan ahli pertanian</a:t>
            </a:r>
          </a:p>
        </p:txBody>
      </p:sp>
    </p:spTree>
    <p:extLst>
      <p:ext uri="{BB962C8B-B14F-4D97-AF65-F5344CB8AC3E}">
        <p14:creationId xmlns:p14="http://schemas.microsoft.com/office/powerpoint/2010/main" val="3008668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1621864" y="6747445"/>
            <a:ext cx="570136" cy="5701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4" name="TextBox 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572083" y="6462377"/>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graphicFrame>
        <p:nvGraphicFramePr>
          <p:cNvPr id="8" name="Table 8"/>
          <p:cNvGraphicFramePr>
            <a:graphicFrameLocks noGrp="1"/>
          </p:cNvGraphicFramePr>
          <p:nvPr/>
        </p:nvGraphicFramePr>
        <p:xfrm>
          <a:off x="1291554" y="1647031"/>
          <a:ext cx="5045867" cy="5122592"/>
        </p:xfrm>
        <a:graphic>
          <a:graphicData uri="http://schemas.openxmlformats.org/drawingml/2006/table">
            <a:tbl>
              <a:tblPr/>
              <a:tblGrid>
                <a:gridCol w="609573">
                  <a:extLst>
                    <a:ext uri="{9D8B030D-6E8A-4147-A177-3AD203B41FA5}">
                      <a16:colId xmlns:a16="http://schemas.microsoft.com/office/drawing/2014/main" val="20000"/>
                    </a:ext>
                  </a:extLst>
                </a:gridCol>
                <a:gridCol w="609573">
                  <a:extLst>
                    <a:ext uri="{9D8B030D-6E8A-4147-A177-3AD203B41FA5}">
                      <a16:colId xmlns:a16="http://schemas.microsoft.com/office/drawing/2014/main" val="20001"/>
                    </a:ext>
                  </a:extLst>
                </a:gridCol>
                <a:gridCol w="609573">
                  <a:extLst>
                    <a:ext uri="{9D8B030D-6E8A-4147-A177-3AD203B41FA5}">
                      <a16:colId xmlns:a16="http://schemas.microsoft.com/office/drawing/2014/main" val="20002"/>
                    </a:ext>
                  </a:extLst>
                </a:gridCol>
                <a:gridCol w="609573">
                  <a:extLst>
                    <a:ext uri="{9D8B030D-6E8A-4147-A177-3AD203B41FA5}">
                      <a16:colId xmlns:a16="http://schemas.microsoft.com/office/drawing/2014/main" val="20003"/>
                    </a:ext>
                  </a:extLst>
                </a:gridCol>
                <a:gridCol w="695539">
                  <a:extLst>
                    <a:ext uri="{9D8B030D-6E8A-4147-A177-3AD203B41FA5}">
                      <a16:colId xmlns:a16="http://schemas.microsoft.com/office/drawing/2014/main" val="20004"/>
                    </a:ext>
                  </a:extLst>
                </a:gridCol>
                <a:gridCol w="609573">
                  <a:extLst>
                    <a:ext uri="{9D8B030D-6E8A-4147-A177-3AD203B41FA5}">
                      <a16:colId xmlns:a16="http://schemas.microsoft.com/office/drawing/2014/main" val="20005"/>
                    </a:ext>
                  </a:extLst>
                </a:gridCol>
                <a:gridCol w="692890">
                  <a:extLst>
                    <a:ext uri="{9D8B030D-6E8A-4147-A177-3AD203B41FA5}">
                      <a16:colId xmlns:a16="http://schemas.microsoft.com/office/drawing/2014/main" val="20006"/>
                    </a:ext>
                  </a:extLst>
                </a:gridCol>
                <a:gridCol w="609573">
                  <a:extLst>
                    <a:ext uri="{9D8B030D-6E8A-4147-A177-3AD203B41FA5}">
                      <a16:colId xmlns:a16="http://schemas.microsoft.com/office/drawing/2014/main" val="20007"/>
                    </a:ext>
                  </a:extLst>
                </a:gridCol>
              </a:tblGrid>
              <a:tr h="356053">
                <a:tc rowSpan="2">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No.</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3">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Real Data</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Real Data</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Real Data</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3">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Test Prediction</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Test Prediction</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Test Prediction</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Age</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053">
                <a:tc v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No.</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a:t>
                      </a:r>
                      <a:r>
                        <a:rPr lang="en-US" sz="1000" dirty="0" err="1">
                          <a:solidFill>
                            <a:srgbClr val="000000"/>
                          </a:solidFill>
                          <a:latin typeface="Canva Sans"/>
                          <a:ea typeface="Canva Sans"/>
                          <a:cs typeface="Canva Sans"/>
                          <a:sym typeface="Canva Sans"/>
                        </a:rPr>
                        <a:t>Nutrisi</a:t>
                      </a:r>
                      <a:r>
                        <a:rPr lang="en-US" sz="1000" dirty="0">
                          <a:solidFill>
                            <a:srgbClr val="000000"/>
                          </a:solidFill>
                          <a:latin typeface="Canva Sans"/>
                          <a:ea typeface="Canva Sans"/>
                          <a:cs typeface="Canva Sans"/>
                          <a:sym typeface="Canva Sans"/>
                        </a:rPr>
                        <a:t> </a:t>
                      </a: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endParaRPr lang="en-US" sz="1000" dirty="0">
                        <a:solidFill>
                          <a:srgbClr val="000000"/>
                        </a:solidFill>
                        <a:latin typeface="Canva Sans"/>
                        <a:ea typeface="Canva Sans"/>
                        <a:cs typeface="Canva Sans"/>
                        <a:sym typeface="Canva Sans"/>
                      </a:endParaRPr>
                    </a:p>
                    <a:p>
                      <a:pPr algn="ctr">
                        <a:lnSpc>
                          <a:spcPts val="749"/>
                        </a:lnSpc>
                      </a:pPr>
                      <a:r>
                        <a:rPr lang="en-US" sz="1000" dirty="0">
                          <a:solidFill>
                            <a:srgbClr val="000000"/>
                          </a:solidFill>
                          <a:latin typeface="Canva Sans"/>
                          <a:ea typeface="Canva Sans"/>
                          <a:cs typeface="Canva Sans"/>
                          <a:sym typeface="Canva Sans"/>
                        </a:rPr>
                        <a:t>Natrium</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P1</a:t>
                      </a: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K1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N1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P1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K1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Age</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101.5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47.454</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91.331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102.5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99.5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48.487</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105.1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89.764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48.188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109.31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89.33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48.119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114.20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88.928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48.690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118.52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88.122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121.5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96.5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48.789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124.66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88.538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96.5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48.963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130.82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89.66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132.5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49.328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136.47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91.25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137.5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49.22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142.89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93.928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46.5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49.285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148.59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97.24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142.5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99.5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50.38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152.05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99.983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56053">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141.5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99.5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50.117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154.56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101.79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dirty="0"/>
                    </a:p>
                    <a:p>
                      <a:pPr algn="ctr">
                        <a:lnSpc>
                          <a:spcPts val="749"/>
                        </a:lnSpc>
                      </a:pPr>
                      <a:r>
                        <a:rPr lang="en-US" sz="1000" dirty="0">
                          <a:solidFill>
                            <a:srgbClr val="000000"/>
                          </a:solidFill>
                          <a:latin typeface="Canva Sans"/>
                          <a:ea typeface="Canva Sans"/>
                          <a:cs typeface="Canva Sans"/>
                          <a:sym typeface="Canva Sans"/>
                        </a:rPr>
                        <a:t>  106</a:t>
                      </a:r>
                    </a:p>
                    <a:p>
                      <a:pPr algn="ctr">
                        <a:lnSpc>
                          <a:spcPts val="749"/>
                        </a:lnSpc>
                      </a:pPr>
                      <a:r>
                        <a:rPr lang="en-US" sz="1000" dirty="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9" name="Table 9"/>
          <p:cNvGraphicFramePr>
            <a:graphicFrameLocks noGrp="1"/>
          </p:cNvGraphicFramePr>
          <p:nvPr/>
        </p:nvGraphicFramePr>
        <p:xfrm>
          <a:off x="6629400" y="1647032"/>
          <a:ext cx="4876800" cy="5041908"/>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tblGrid>
              <a:tr h="356049">
                <a:tc rowSpan="2">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No.</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3">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Real Data</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Real Data</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Real Data</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3">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Test Prediction</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Test Prediction</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Test Prediction</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Age</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049">
                <a:tc v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No.</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N2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P2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K2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N2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P2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K2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a:lnSpc>
                          <a:spcPts val="749"/>
                        </a:lnSpc>
                        <a:defRPr/>
                      </a:pPr>
                      <a:endParaRPr lang="en-US" sz="1100"/>
                    </a:p>
                    <a:p>
                      <a:pPr algn="ctr">
                        <a:lnSpc>
                          <a:spcPts val="749"/>
                        </a:lnSpc>
                      </a:pPr>
                      <a:r>
                        <a:rPr lang="en-US" sz="1499">
                          <a:solidFill>
                            <a:srgbClr val="000000"/>
                          </a:solidFill>
                          <a:latin typeface="Canva Sans"/>
                          <a:ea typeface="Canva Sans"/>
                          <a:cs typeface="Canva Sans"/>
                          <a:sym typeface="Canva Sans"/>
                        </a:rPr>
                        <a:t>  Age</a:t>
                      </a:r>
                    </a:p>
                    <a:p>
                      <a:pPr algn="ctr">
                        <a:lnSpc>
                          <a:spcPts val="749"/>
                        </a:lnSpc>
                      </a:pPr>
                      <a:r>
                        <a:rPr lang="en-US" sz="1499">
                          <a:solidFill>
                            <a:srgbClr val="000000"/>
                          </a:solidFill>
                          <a:latin typeface="Canva Sans"/>
                          <a:ea typeface="Canva Sans"/>
                          <a:cs typeface="Canva Sans"/>
                          <a:sym typeface="Canva Sans"/>
                        </a:rPr>
                        <a:t>  </a:t>
                      </a:r>
                    </a:p>
                  </a:txBody>
                  <a:tcPr marL="28575" marR="28575" marT="28575" marB="285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17.191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79.602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17.241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79.652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86.485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17.182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17.237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79.644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86.476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17.167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79.563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86.394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17.228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79.624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17.148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79.5271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86.356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17.214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79.593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86.423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17.123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79.480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86.308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17.196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79.552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17.101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79.439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86.264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17.179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79.517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86.342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17.084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79.408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17.168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79.491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86.314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86.205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17.159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79.4743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86.294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17.058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79.365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86.183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17.153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86.278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17.048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79.351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86.167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17.148</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79.451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86.267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6049">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11</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17.043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79.349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86.164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17.149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79.455</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86.27</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13271">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17.043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79.359</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86.173</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17.154</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79.47062</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86.28</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749"/>
                        </a:lnSpc>
                        <a:defRPr/>
                      </a:pPr>
                      <a:endParaRPr lang="en-US" sz="700"/>
                    </a:p>
                    <a:p>
                      <a:pPr algn="ctr">
                        <a:lnSpc>
                          <a:spcPts val="749"/>
                        </a:lnSpc>
                      </a:pPr>
                      <a:r>
                        <a:rPr lang="en-US" sz="1000">
                          <a:solidFill>
                            <a:srgbClr val="000000"/>
                          </a:solidFill>
                          <a:latin typeface="Canva Sans"/>
                          <a:ea typeface="Canva Sans"/>
                          <a:cs typeface="Canva Sans"/>
                          <a:sym typeface="Canva Sans"/>
                        </a:rPr>
                        <a:t>  106</a:t>
                      </a:r>
                    </a:p>
                    <a:p>
                      <a:pPr algn="ctr">
                        <a:lnSpc>
                          <a:spcPts val="749"/>
                        </a:lnSpc>
                      </a:pPr>
                      <a:r>
                        <a:rPr lang="en-US" sz="1000">
                          <a:solidFill>
                            <a:srgbClr val="000000"/>
                          </a:solidFill>
                          <a:latin typeface="Canva Sans"/>
                          <a:ea typeface="Canva Sans"/>
                          <a:cs typeface="Canva Sans"/>
                          <a:sym typeface="Canva Sans"/>
                        </a:rPr>
                        <a:t>  </a:t>
                      </a:r>
                    </a:p>
                  </a:txBody>
                  <a:tcPr marL="19050" marR="19050"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10" name="TextBox 10"/>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26</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1" name="TextBox 11"/>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2" name="TextBox 12"/>
          <p:cNvSpPr txBox="1"/>
          <p:nvPr/>
        </p:nvSpPr>
        <p:spPr>
          <a:xfrm>
            <a:off x="3946348" y="750112"/>
            <a:ext cx="5045869" cy="641201"/>
          </a:xfrm>
          <a:prstGeom prst="rect">
            <a:avLst/>
          </a:prstGeom>
        </p:spPr>
        <p:txBody>
          <a:bodyPr lIns="0" tIns="0" rIns="0" bIns="0" rtlCol="0" anchor="t">
            <a:spAutoFit/>
          </a:bodyPr>
          <a:lstStyle/>
          <a:p>
            <a:pPr algn="ctr">
              <a:lnSpc>
                <a:spcPts val="2513"/>
              </a:lnSpc>
            </a:pPr>
            <a:r>
              <a:rPr lang="en-US" sz="2284">
                <a:solidFill>
                  <a:srgbClr val="100F0D"/>
                </a:solidFill>
                <a:latin typeface="Canva Sans Bold"/>
                <a:ea typeface="Canva Sans Bold"/>
                <a:cs typeface="Canva Sans Bold"/>
                <a:sym typeface="Canva Sans Bold"/>
              </a:rPr>
              <a:t>Dataset  Perbandingan </a:t>
            </a:r>
          </a:p>
          <a:p>
            <a:pPr algn="ctr">
              <a:lnSpc>
                <a:spcPts val="2513"/>
              </a:lnSpc>
            </a:pPr>
            <a:r>
              <a:rPr lang="en-US" sz="2284">
                <a:solidFill>
                  <a:srgbClr val="00943C"/>
                </a:solidFill>
                <a:latin typeface="Canva Sans Bold"/>
                <a:ea typeface="Canva Sans Bold"/>
                <a:cs typeface="Canva Sans Bold"/>
                <a:sym typeface="Canva Sans Bold"/>
              </a:rPr>
              <a:t>Data Aktual vs Data Hasil Estimasi</a:t>
            </a:r>
          </a:p>
        </p:txBody>
      </p:sp>
      <p:sp>
        <p:nvSpPr>
          <p:cNvPr id="13" name="TextBox 13"/>
          <p:cNvSpPr txBox="1"/>
          <p:nvPr/>
        </p:nvSpPr>
        <p:spPr>
          <a:xfrm>
            <a:off x="1189953" y="6662872"/>
            <a:ext cx="6122412" cy="855875"/>
          </a:xfrm>
          <a:prstGeom prst="rect">
            <a:avLst/>
          </a:prstGeom>
        </p:spPr>
        <p:txBody>
          <a:bodyPr lIns="0" tIns="0" rIns="0" bIns="0" rtlCol="0" anchor="t">
            <a:spAutoFit/>
          </a:bodyPr>
          <a:lstStyle/>
          <a:p>
            <a:pPr marL="331064" lvl="1" indent="-165532">
              <a:lnSpc>
                <a:spcPts val="2300"/>
              </a:lnSpc>
              <a:buFont typeface="Arial"/>
              <a:buChar char="•"/>
            </a:pPr>
            <a:r>
              <a:rPr lang="en-US" sz="1533">
                <a:solidFill>
                  <a:srgbClr val="000000"/>
                </a:solidFill>
                <a:latin typeface="Open Sans 1"/>
                <a:ea typeface="Open Sans 1"/>
                <a:cs typeface="Open Sans 1"/>
                <a:sym typeface="Open Sans 1"/>
              </a:rPr>
              <a:t>Terdapat 48 data hasil estimasi 2 hari kedepan</a:t>
            </a:r>
          </a:p>
          <a:p>
            <a:pPr marL="331064" lvl="1" indent="-165532">
              <a:lnSpc>
                <a:spcPts val="2300"/>
              </a:lnSpc>
              <a:buFont typeface="Arial"/>
              <a:buChar char="•"/>
            </a:pPr>
            <a:r>
              <a:rPr lang="en-US" sz="1533">
                <a:solidFill>
                  <a:srgbClr val="000000"/>
                </a:solidFill>
                <a:latin typeface="Open Sans 1"/>
                <a:ea typeface="Open Sans 1"/>
                <a:cs typeface="Open Sans 1"/>
                <a:sym typeface="Open Sans 1"/>
              </a:rPr>
              <a:t>Masuk batas nilai toleransi &lt;10% MAPE dan &lt;1 MSE RMSE MAPE</a:t>
            </a:r>
          </a:p>
        </p:txBody>
      </p:sp>
      <p:sp>
        <p:nvSpPr>
          <p:cNvPr id="14" name="Title 13">
            <a:extLst>
              <a:ext uri="{FF2B5EF4-FFF2-40B4-BE49-F238E27FC236}">
                <a16:creationId xmlns:a16="http://schemas.microsoft.com/office/drawing/2014/main" id="{70CFC16F-4BC7-81DE-FA85-EEA99BA9AC81}"/>
              </a:ext>
            </a:extLst>
          </p:cNvPr>
          <p:cNvSpPr>
            <a:spLocks noGrp="1"/>
          </p:cNvSpPr>
          <p:nvPr>
            <p:ph type="title"/>
          </p:nvPr>
        </p:nvSpPr>
        <p:spPr/>
        <p:txBody>
          <a:bodyPr/>
          <a:lstStyle/>
          <a:p>
            <a:endParaRPr lang="en-US"/>
          </a:p>
        </p:txBody>
      </p:sp>
      <p:sp>
        <p:nvSpPr>
          <p:cNvPr id="15" name="Text Placeholder 14">
            <a:extLst>
              <a:ext uri="{FF2B5EF4-FFF2-40B4-BE49-F238E27FC236}">
                <a16:creationId xmlns:a16="http://schemas.microsoft.com/office/drawing/2014/main" id="{497B3BA2-CE6D-74EF-B498-8C06B664AF5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24174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68062" y="-1631446"/>
            <a:ext cx="6695851" cy="6695851"/>
          </a:xfrm>
          <a:custGeom>
            <a:avLst/>
            <a:gdLst/>
            <a:ahLst/>
            <a:cxnLst/>
            <a:rect l="l" t="t" r="r" b="b"/>
            <a:pathLst>
              <a:path w="10043777" h="10043777">
                <a:moveTo>
                  <a:pt x="0" y="0"/>
                </a:moveTo>
                <a:lnTo>
                  <a:pt x="10043777" y="0"/>
                </a:lnTo>
                <a:lnTo>
                  <a:pt x="10043777" y="10043777"/>
                </a:lnTo>
                <a:lnTo>
                  <a:pt x="0" y="10043777"/>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3" name="Freeform 3"/>
          <p:cNvSpPr/>
          <p:nvPr/>
        </p:nvSpPr>
        <p:spPr>
          <a:xfrm rot="-5400000">
            <a:off x="11437112" y="6558575"/>
            <a:ext cx="503066" cy="503066"/>
          </a:xfrm>
          <a:custGeom>
            <a:avLst/>
            <a:gdLst/>
            <a:ahLst/>
            <a:cxnLst/>
            <a:rect l="l" t="t" r="r" b="b"/>
            <a:pathLst>
              <a:path w="754599" h="754599">
                <a:moveTo>
                  <a:pt x="0" y="0"/>
                </a:moveTo>
                <a:lnTo>
                  <a:pt x="754599" y="0"/>
                </a:lnTo>
                <a:lnTo>
                  <a:pt x="754599" y="754599"/>
                </a:lnTo>
                <a:lnTo>
                  <a:pt x="0" y="7545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5" name="Group 5"/>
          <p:cNvGrpSpPr/>
          <p:nvPr/>
        </p:nvGrpSpPr>
        <p:grpSpPr>
          <a:xfrm>
            <a:off x="0" y="459581"/>
            <a:ext cx="5987804" cy="6858000"/>
            <a:chOff x="0" y="0"/>
            <a:chExt cx="2365552" cy="2709333"/>
          </a:xfrm>
        </p:grpSpPr>
        <p:sp>
          <p:nvSpPr>
            <p:cNvPr id="6" name="Freeform 6"/>
            <p:cNvSpPr/>
            <p:nvPr/>
          </p:nvSpPr>
          <p:spPr>
            <a:xfrm>
              <a:off x="0" y="0"/>
              <a:ext cx="2365552" cy="2709333"/>
            </a:xfrm>
            <a:custGeom>
              <a:avLst/>
              <a:gdLst/>
              <a:ahLst/>
              <a:cxnLst/>
              <a:rect l="l" t="t" r="r" b="b"/>
              <a:pathLst>
                <a:path w="2365552" h="2709333">
                  <a:moveTo>
                    <a:pt x="0" y="0"/>
                  </a:moveTo>
                  <a:lnTo>
                    <a:pt x="2365552" y="0"/>
                  </a:lnTo>
                  <a:lnTo>
                    <a:pt x="2365552" y="2709333"/>
                  </a:lnTo>
                  <a:lnTo>
                    <a:pt x="0" y="2709333"/>
                  </a:lnTo>
                  <a:close/>
                </a:path>
              </a:pathLst>
            </a:custGeom>
            <a:solidFill>
              <a:srgbClr val="FFFFFF"/>
            </a:solidFill>
          </p:spPr>
        </p:sp>
        <p:sp>
          <p:nvSpPr>
            <p:cNvPr id="7" name="TextBox 7"/>
            <p:cNvSpPr txBox="1"/>
            <p:nvPr/>
          </p:nvSpPr>
          <p:spPr>
            <a:xfrm>
              <a:off x="0" y="38100"/>
              <a:ext cx="2365552" cy="2671233"/>
            </a:xfrm>
            <a:prstGeom prst="rect">
              <a:avLst/>
            </a:prstGeom>
          </p:spPr>
          <p:txBody>
            <a:bodyPr lIns="33867" tIns="33867" rIns="33867" bIns="33867" rtlCol="0" anchor="ctr"/>
            <a:lstStyle/>
            <a:p>
              <a:pPr algn="ctr">
                <a:lnSpc>
                  <a:spcPts val="1533"/>
                </a:lnSpc>
              </a:pPr>
              <a:endParaRPr sz="1200"/>
            </a:p>
          </p:txBody>
        </p:sp>
      </p:grpSp>
      <p:sp>
        <p:nvSpPr>
          <p:cNvPr id="8" name="Freeform 8"/>
          <p:cNvSpPr/>
          <p:nvPr/>
        </p:nvSpPr>
        <p:spPr>
          <a:xfrm rot="-10800000">
            <a:off x="96720" y="857522"/>
            <a:ext cx="661614" cy="434259"/>
          </a:xfrm>
          <a:custGeom>
            <a:avLst/>
            <a:gdLst/>
            <a:ahLst/>
            <a:cxnLst/>
            <a:rect l="l" t="t" r="r" b="b"/>
            <a:pathLst>
              <a:path w="992421" h="651389">
                <a:moveTo>
                  <a:pt x="0" y="0"/>
                </a:moveTo>
                <a:lnTo>
                  <a:pt x="992421" y="0"/>
                </a:lnTo>
                <a:lnTo>
                  <a:pt x="992421" y="651389"/>
                </a:lnTo>
                <a:lnTo>
                  <a:pt x="0" y="6513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9" name="Group 9"/>
          <p:cNvGrpSpPr/>
          <p:nvPr/>
        </p:nvGrpSpPr>
        <p:grpSpPr>
          <a:xfrm>
            <a:off x="5508961" y="2189086"/>
            <a:ext cx="982595" cy="98259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1" name="TextBox 11"/>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2" name="Group 12"/>
          <p:cNvGrpSpPr/>
          <p:nvPr/>
        </p:nvGrpSpPr>
        <p:grpSpPr>
          <a:xfrm>
            <a:off x="5508961" y="3888581"/>
            <a:ext cx="982595" cy="98259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4" name="TextBox 1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5" name="Group 15"/>
          <p:cNvGrpSpPr/>
          <p:nvPr/>
        </p:nvGrpSpPr>
        <p:grpSpPr>
          <a:xfrm>
            <a:off x="5508961" y="5575980"/>
            <a:ext cx="982595" cy="98259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7" name="TextBox 17"/>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8" name="Freeform 18"/>
          <p:cNvSpPr/>
          <p:nvPr/>
        </p:nvSpPr>
        <p:spPr>
          <a:xfrm>
            <a:off x="10528437" y="2261371"/>
            <a:ext cx="780591" cy="910311"/>
          </a:xfrm>
          <a:custGeom>
            <a:avLst/>
            <a:gdLst/>
            <a:ahLst/>
            <a:cxnLst/>
            <a:rect l="l" t="t" r="r" b="b"/>
            <a:pathLst>
              <a:path w="1170887" h="1365466">
                <a:moveTo>
                  <a:pt x="0" y="0"/>
                </a:moveTo>
                <a:lnTo>
                  <a:pt x="1170887" y="0"/>
                </a:lnTo>
                <a:lnTo>
                  <a:pt x="1170887" y="1365466"/>
                </a:lnTo>
                <a:lnTo>
                  <a:pt x="0" y="13654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a:off x="10528436" y="3889106"/>
            <a:ext cx="1050136" cy="996317"/>
          </a:xfrm>
          <a:custGeom>
            <a:avLst/>
            <a:gdLst/>
            <a:ahLst/>
            <a:cxnLst/>
            <a:rect l="l" t="t" r="r" b="b"/>
            <a:pathLst>
              <a:path w="1575204" h="1494475">
                <a:moveTo>
                  <a:pt x="0" y="0"/>
                </a:moveTo>
                <a:lnTo>
                  <a:pt x="1575204" y="0"/>
                </a:lnTo>
                <a:lnTo>
                  <a:pt x="1575204" y="1494475"/>
                </a:lnTo>
                <a:lnTo>
                  <a:pt x="0" y="14944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Freeform 20"/>
          <p:cNvSpPr/>
          <p:nvPr/>
        </p:nvSpPr>
        <p:spPr>
          <a:xfrm>
            <a:off x="10690308" y="5685658"/>
            <a:ext cx="595766" cy="872917"/>
          </a:xfrm>
          <a:custGeom>
            <a:avLst/>
            <a:gdLst/>
            <a:ahLst/>
            <a:cxnLst/>
            <a:rect l="l" t="t" r="r" b="b"/>
            <a:pathLst>
              <a:path w="893649" h="1309376">
                <a:moveTo>
                  <a:pt x="0" y="0"/>
                </a:moveTo>
                <a:lnTo>
                  <a:pt x="893649" y="0"/>
                </a:lnTo>
                <a:lnTo>
                  <a:pt x="893649" y="1309375"/>
                </a:lnTo>
                <a:lnTo>
                  <a:pt x="0" y="13093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Freeform 21"/>
          <p:cNvSpPr/>
          <p:nvPr/>
        </p:nvSpPr>
        <p:spPr>
          <a:xfrm>
            <a:off x="2339720" y="4983875"/>
            <a:ext cx="2464391" cy="2276481"/>
          </a:xfrm>
          <a:custGeom>
            <a:avLst/>
            <a:gdLst/>
            <a:ahLst/>
            <a:cxnLst/>
            <a:rect l="l" t="t" r="r" b="b"/>
            <a:pathLst>
              <a:path w="3696587" h="3414722">
                <a:moveTo>
                  <a:pt x="0" y="0"/>
                </a:moveTo>
                <a:lnTo>
                  <a:pt x="3696587" y="0"/>
                </a:lnTo>
                <a:lnTo>
                  <a:pt x="3696587" y="3414722"/>
                </a:lnTo>
                <a:lnTo>
                  <a:pt x="0" y="341472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2" name="TextBox 22"/>
          <p:cNvSpPr txBox="1"/>
          <p:nvPr/>
        </p:nvSpPr>
        <p:spPr>
          <a:xfrm>
            <a:off x="427528" y="1249754"/>
            <a:ext cx="5794363" cy="597536"/>
          </a:xfrm>
          <a:prstGeom prst="rect">
            <a:avLst/>
          </a:prstGeom>
        </p:spPr>
        <p:txBody>
          <a:bodyPr lIns="0" tIns="0" rIns="0" bIns="0" rtlCol="0" anchor="t">
            <a:spAutoFit/>
          </a:bodyPr>
          <a:lstStyle/>
          <a:p>
            <a:pPr>
              <a:lnSpc>
                <a:spcPts val="5133"/>
              </a:lnSpc>
            </a:pPr>
            <a:r>
              <a:rPr lang="en-US" sz="3666" dirty="0" err="1">
                <a:solidFill>
                  <a:srgbClr val="000000"/>
                </a:solidFill>
                <a:latin typeface="Canva Sans Bold"/>
                <a:ea typeface="Canva Sans Bold"/>
                <a:cs typeface="Canva Sans Bold"/>
                <a:sym typeface="Canva Sans Bold"/>
              </a:rPr>
              <a:t>Tujuan</a:t>
            </a:r>
            <a:r>
              <a:rPr lang="en-US" sz="3666" dirty="0">
                <a:solidFill>
                  <a:srgbClr val="000000"/>
                </a:solidFill>
                <a:latin typeface="Canva Sans Bold"/>
                <a:ea typeface="Canva Sans Bold"/>
                <a:cs typeface="Canva Sans Bold"/>
                <a:sym typeface="Canva Sans Bold"/>
              </a:rPr>
              <a:t> &amp; </a:t>
            </a:r>
            <a:r>
              <a:rPr lang="en-US" sz="3666" dirty="0" err="1">
                <a:solidFill>
                  <a:srgbClr val="000000"/>
                </a:solidFill>
                <a:latin typeface="Canva Sans Bold"/>
                <a:ea typeface="Canva Sans Bold"/>
                <a:cs typeface="Canva Sans Bold"/>
                <a:sym typeface="Canva Sans Bold"/>
              </a:rPr>
              <a:t>Kegunaan</a:t>
            </a:r>
            <a:endParaRPr lang="en-US" sz="3666" dirty="0">
              <a:solidFill>
                <a:srgbClr val="000000"/>
              </a:solidFill>
              <a:latin typeface="Canva Sans Bold"/>
              <a:ea typeface="Canva Sans Bold"/>
              <a:cs typeface="Canva Sans Bold"/>
              <a:sym typeface="Canva Sans Bold"/>
            </a:endParaRPr>
          </a:p>
        </p:txBody>
      </p:sp>
      <p:sp>
        <p:nvSpPr>
          <p:cNvPr id="23" name="TextBox 23"/>
          <p:cNvSpPr txBox="1"/>
          <p:nvPr/>
        </p:nvSpPr>
        <p:spPr>
          <a:xfrm>
            <a:off x="6877522" y="2519095"/>
            <a:ext cx="4559590" cy="265970"/>
          </a:xfrm>
          <a:prstGeom prst="rect">
            <a:avLst/>
          </a:prstGeom>
        </p:spPr>
        <p:txBody>
          <a:bodyPr lIns="0" tIns="0" rIns="0" bIns="0" rtlCol="0" anchor="t">
            <a:spAutoFit/>
          </a:bodyPr>
          <a:lstStyle/>
          <a:p>
            <a:pPr>
              <a:lnSpc>
                <a:spcPts val="2300"/>
              </a:lnSpc>
            </a:pPr>
            <a:r>
              <a:rPr lang="en-US" sz="1533" dirty="0" err="1">
                <a:solidFill>
                  <a:srgbClr val="FFFFFF"/>
                </a:solidFill>
                <a:latin typeface="Open Sans 1"/>
                <a:ea typeface="Open Sans 1"/>
                <a:cs typeface="Open Sans 1"/>
                <a:sym typeface="Open Sans 1"/>
              </a:rPr>
              <a:t>Mengurangi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biaya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maintanance</a:t>
            </a:r>
            <a:r>
              <a:rPr lang="en-US" sz="1533" dirty="0">
                <a:solidFill>
                  <a:srgbClr val="FFFFFF"/>
                </a:solidFill>
                <a:latin typeface="Open Sans 1"/>
                <a:ea typeface="Open Sans 1"/>
                <a:cs typeface="Open Sans 1"/>
                <a:sym typeface="Open Sans 1"/>
              </a:rPr>
              <a:t>.</a:t>
            </a:r>
          </a:p>
        </p:txBody>
      </p:sp>
      <p:sp>
        <p:nvSpPr>
          <p:cNvPr id="24" name="TextBox 24"/>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FFFFFF"/>
                </a:solidFill>
                <a:latin typeface="Canva Sans Bold"/>
                <a:ea typeface="Canva Sans Bold"/>
                <a:cs typeface="Canva Sans Bold"/>
                <a:sym typeface="Canva Sans Bold"/>
              </a:rPr>
              <a:t>Selanjutnya</a:t>
            </a:r>
          </a:p>
        </p:txBody>
      </p:sp>
      <p:sp>
        <p:nvSpPr>
          <p:cNvPr id="25" name="TextBox 25"/>
          <p:cNvSpPr txBox="1"/>
          <p:nvPr/>
        </p:nvSpPr>
        <p:spPr>
          <a:xfrm>
            <a:off x="899988" y="1029321"/>
            <a:ext cx="3340062" cy="192360"/>
          </a:xfrm>
          <a:prstGeom prst="rect">
            <a:avLst/>
          </a:prstGeom>
        </p:spPr>
        <p:txBody>
          <a:bodyPr lIns="0" tIns="0" rIns="0" bIns="0" rtlCol="0" anchor="t">
            <a:spAutoFit/>
          </a:bodyPr>
          <a:lstStyle/>
          <a:p>
            <a:pPr>
              <a:lnSpc>
                <a:spcPts val="1533"/>
              </a:lnSpc>
            </a:pPr>
            <a:r>
              <a:rPr lang="en-US" sz="1533">
                <a:solidFill>
                  <a:srgbClr val="000000"/>
                </a:solidFill>
                <a:latin typeface="Canva Sans Bold"/>
                <a:ea typeface="Canva Sans Bold"/>
                <a:cs typeface="Canva Sans Bold"/>
                <a:sym typeface="Canva Sans Bold"/>
              </a:rPr>
              <a:t>Bab I Pendahuluan</a:t>
            </a:r>
          </a:p>
        </p:txBody>
      </p:sp>
      <p:sp>
        <p:nvSpPr>
          <p:cNvPr id="26" name="TextBox 26"/>
          <p:cNvSpPr txBox="1"/>
          <p:nvPr/>
        </p:nvSpPr>
        <p:spPr>
          <a:xfrm>
            <a:off x="631925" y="2373045"/>
            <a:ext cx="4489686" cy="855875"/>
          </a:xfrm>
          <a:prstGeom prst="rect">
            <a:avLst/>
          </a:prstGeom>
        </p:spPr>
        <p:txBody>
          <a:bodyPr lIns="0" tIns="0" rIns="0" bIns="0" rtlCol="0" anchor="t">
            <a:spAutoFit/>
          </a:bodyPr>
          <a:lstStyle/>
          <a:p>
            <a:pPr algn="r">
              <a:lnSpc>
                <a:spcPts val="2300"/>
              </a:lnSpc>
            </a:pPr>
            <a:r>
              <a:rPr lang="en-US" sz="1533" dirty="0">
                <a:solidFill>
                  <a:srgbClr val="000000"/>
                </a:solidFill>
                <a:latin typeface="Open Sans 1"/>
                <a:ea typeface="Open Sans 1"/>
                <a:cs typeface="Open Sans 1"/>
                <a:sym typeface="Open Sans 1"/>
              </a:rPr>
              <a:t>Mampu </a:t>
            </a:r>
            <a:r>
              <a:rPr lang="en-US" sz="1533" dirty="0" err="1">
                <a:solidFill>
                  <a:srgbClr val="000000"/>
                </a:solidFill>
                <a:latin typeface="Open Sans 1"/>
                <a:ea typeface="Open Sans 1"/>
                <a:cs typeface="Open Sans 1"/>
                <a:sym typeface="Open Sans 1"/>
              </a:rPr>
              <a:t>memberikan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estimasi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pemberian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nutrisi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tanaman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dengan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tingkat</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akurasi</a:t>
            </a:r>
            <a:r>
              <a:rPr lang="en-US" sz="1533" dirty="0">
                <a:solidFill>
                  <a:srgbClr val="000000"/>
                </a:solidFill>
                <a:latin typeface="Open Sans 1"/>
                <a:ea typeface="Open Sans 1"/>
                <a:cs typeface="Open Sans 1"/>
                <a:sym typeface="Open Sans 1"/>
              </a:rPr>
              <a:t> yang </a:t>
            </a:r>
            <a:r>
              <a:rPr lang="en-US" sz="1533" dirty="0" err="1">
                <a:solidFill>
                  <a:srgbClr val="000000"/>
                </a:solidFill>
                <a:latin typeface="Open Sans 1"/>
                <a:ea typeface="Open Sans 1"/>
                <a:cs typeface="Open Sans 1"/>
                <a:sym typeface="Open Sans 1"/>
              </a:rPr>
              <a:t>tinggi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sebesar</a:t>
            </a:r>
            <a:r>
              <a:rPr lang="en-US" sz="1533" dirty="0">
                <a:solidFill>
                  <a:srgbClr val="000000"/>
                </a:solidFill>
                <a:latin typeface="Open Sans 1"/>
                <a:ea typeface="Open Sans 1"/>
                <a:cs typeface="Open Sans 1"/>
                <a:sym typeface="Open Sans 1"/>
              </a:rPr>
              <a:t> 90%</a:t>
            </a:r>
          </a:p>
        </p:txBody>
      </p:sp>
      <p:sp>
        <p:nvSpPr>
          <p:cNvPr id="27" name="TextBox 27"/>
          <p:cNvSpPr txBox="1"/>
          <p:nvPr/>
        </p:nvSpPr>
        <p:spPr>
          <a:xfrm>
            <a:off x="242003" y="3851324"/>
            <a:ext cx="4879608" cy="1150828"/>
          </a:xfrm>
          <a:prstGeom prst="rect">
            <a:avLst/>
          </a:prstGeom>
        </p:spPr>
        <p:txBody>
          <a:bodyPr lIns="0" tIns="0" rIns="0" bIns="0" rtlCol="0" anchor="t">
            <a:spAutoFit/>
          </a:bodyPr>
          <a:lstStyle/>
          <a:p>
            <a:pPr algn="r">
              <a:lnSpc>
                <a:spcPts val="2300"/>
              </a:lnSpc>
            </a:pPr>
            <a:r>
              <a:rPr lang="en-US" sz="1533" dirty="0" err="1">
                <a:solidFill>
                  <a:srgbClr val="000000"/>
                </a:solidFill>
                <a:latin typeface="Open Sans 1"/>
                <a:ea typeface="Open Sans 1"/>
                <a:cs typeface="Open Sans 1"/>
                <a:sym typeface="Open Sans 1"/>
              </a:rPr>
              <a:t>Sistem</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dapat</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memantau</a:t>
            </a:r>
            <a:r>
              <a:rPr lang="en-US" sz="1533" dirty="0">
                <a:solidFill>
                  <a:srgbClr val="000000"/>
                </a:solidFill>
                <a:latin typeface="Open Sans 1"/>
                <a:ea typeface="Open Sans 1"/>
                <a:cs typeface="Open Sans 1"/>
                <a:sym typeface="Open Sans 1"/>
              </a:rPr>
              <a:t> dan </a:t>
            </a:r>
            <a:r>
              <a:rPr lang="en-US" sz="1533" dirty="0" err="1">
                <a:solidFill>
                  <a:srgbClr val="000000"/>
                </a:solidFill>
                <a:latin typeface="Open Sans 1"/>
                <a:ea typeface="Open Sans 1"/>
                <a:cs typeface="Open Sans 1"/>
                <a:sym typeface="Open Sans 1"/>
              </a:rPr>
              <a:t>mengontrol</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kondisi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tanaman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terung</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serta</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memberikan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hasil</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estimasi</a:t>
            </a:r>
            <a:r>
              <a:rPr lang="en-US" sz="1533" dirty="0">
                <a:solidFill>
                  <a:srgbClr val="000000"/>
                </a:solidFill>
                <a:latin typeface="Open Sans 1"/>
                <a:ea typeface="Open Sans 1"/>
                <a:cs typeface="Open Sans 1"/>
                <a:sym typeface="Open Sans 1"/>
              </a:rPr>
              <a:t> yang </a:t>
            </a:r>
            <a:r>
              <a:rPr lang="en-US" sz="1533" dirty="0" err="1">
                <a:solidFill>
                  <a:srgbClr val="000000"/>
                </a:solidFill>
                <a:latin typeface="Open Sans 1"/>
                <a:ea typeface="Open Sans 1"/>
                <a:cs typeface="Open Sans 1"/>
                <a:sym typeface="Open Sans 1"/>
              </a:rPr>
              <a:t>lebih</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tepat</a:t>
            </a:r>
            <a:r>
              <a:rPr lang="en-US" sz="1533" dirty="0">
                <a:solidFill>
                  <a:srgbClr val="000000"/>
                </a:solidFill>
                <a:latin typeface="Open Sans 1"/>
                <a:ea typeface="Open Sans 1"/>
                <a:cs typeface="Open Sans 1"/>
                <a:sym typeface="Open Sans 1"/>
              </a:rPr>
              <a:t> dan </a:t>
            </a:r>
            <a:r>
              <a:rPr lang="en-US" sz="1533" dirty="0" err="1">
                <a:solidFill>
                  <a:srgbClr val="000000"/>
                </a:solidFill>
                <a:latin typeface="Open Sans 1"/>
                <a:ea typeface="Open Sans 1"/>
                <a:cs typeface="Open Sans 1"/>
                <a:sym typeface="Open Sans 1"/>
              </a:rPr>
              <a:t>responsif</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terhadap</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perubahan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lingkungan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tumbuh</a:t>
            </a:r>
            <a:r>
              <a:rPr lang="en-US" sz="1533" dirty="0">
                <a:solidFill>
                  <a:srgbClr val="000000"/>
                </a:solidFill>
                <a:latin typeface="Open Sans 1"/>
                <a:ea typeface="Open Sans 1"/>
                <a:cs typeface="Open Sans 1"/>
                <a:sym typeface="Open Sans 1"/>
              </a:rPr>
              <a:t>.</a:t>
            </a:r>
          </a:p>
        </p:txBody>
      </p:sp>
      <p:sp>
        <p:nvSpPr>
          <p:cNvPr id="28" name="TextBox 28"/>
          <p:cNvSpPr txBox="1"/>
          <p:nvPr/>
        </p:nvSpPr>
        <p:spPr>
          <a:xfrm>
            <a:off x="6948252" y="3952924"/>
            <a:ext cx="3367390" cy="855875"/>
          </a:xfrm>
          <a:prstGeom prst="rect">
            <a:avLst/>
          </a:prstGeom>
        </p:spPr>
        <p:txBody>
          <a:bodyPr lIns="0" tIns="0" rIns="0" bIns="0" rtlCol="0" anchor="t">
            <a:spAutoFit/>
          </a:bodyPr>
          <a:lstStyle/>
          <a:p>
            <a:pPr>
              <a:lnSpc>
                <a:spcPts val="2300"/>
              </a:lnSpc>
            </a:pPr>
            <a:r>
              <a:rPr lang="en-US" sz="1533" dirty="0" err="1">
                <a:solidFill>
                  <a:srgbClr val="FFFFFF"/>
                </a:solidFill>
                <a:latin typeface="Open Sans 1"/>
                <a:ea typeface="Open Sans 1"/>
                <a:cs typeface="Open Sans 1"/>
                <a:sym typeface="Open Sans 1"/>
              </a:rPr>
              <a:t>Meningkatkan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efisiensi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sumber</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daya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dengan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pemantauan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lingkungan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tumbuh</a:t>
            </a:r>
            <a:r>
              <a:rPr lang="en-US" sz="1533" dirty="0">
                <a:solidFill>
                  <a:srgbClr val="FFFFFF"/>
                </a:solidFill>
                <a:latin typeface="Open Sans 1"/>
                <a:ea typeface="Open Sans 1"/>
                <a:cs typeface="Open Sans 1"/>
                <a:sym typeface="Open Sans 1"/>
              </a:rPr>
              <a:t> </a:t>
            </a:r>
          </a:p>
        </p:txBody>
      </p:sp>
      <p:sp>
        <p:nvSpPr>
          <p:cNvPr id="29" name="TextBox 29"/>
          <p:cNvSpPr txBox="1"/>
          <p:nvPr/>
        </p:nvSpPr>
        <p:spPr>
          <a:xfrm>
            <a:off x="6877522" y="5759937"/>
            <a:ext cx="3650914" cy="560923"/>
          </a:xfrm>
          <a:prstGeom prst="rect">
            <a:avLst/>
          </a:prstGeom>
        </p:spPr>
        <p:txBody>
          <a:bodyPr lIns="0" tIns="0" rIns="0" bIns="0" rtlCol="0" anchor="t">
            <a:spAutoFit/>
          </a:bodyPr>
          <a:lstStyle/>
          <a:p>
            <a:pPr>
              <a:lnSpc>
                <a:spcPts val="2300"/>
              </a:lnSpc>
            </a:pPr>
            <a:r>
              <a:rPr lang="en-US" sz="1533" dirty="0" err="1">
                <a:solidFill>
                  <a:srgbClr val="FFFFFF"/>
                </a:solidFill>
                <a:latin typeface="Open Sans 1"/>
                <a:ea typeface="Open Sans 1"/>
                <a:cs typeface="Open Sans 1"/>
                <a:sym typeface="Open Sans 1"/>
              </a:rPr>
              <a:t>Meningkatkan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efisiensi</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harga</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dengan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pemberian</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nutrisi</a:t>
            </a:r>
            <a:r>
              <a:rPr lang="en-US" sz="1533" dirty="0">
                <a:solidFill>
                  <a:srgbClr val="FFFFFF"/>
                </a:solidFill>
                <a:latin typeface="Open Sans 1"/>
                <a:ea typeface="Open Sans 1"/>
                <a:cs typeface="Open Sans 1"/>
                <a:sym typeface="Open Sans 1"/>
              </a:rPr>
              <a:t> yang </a:t>
            </a:r>
            <a:r>
              <a:rPr lang="en-US" sz="1533" dirty="0" err="1">
                <a:solidFill>
                  <a:srgbClr val="FFFFFF"/>
                </a:solidFill>
                <a:latin typeface="Open Sans 1"/>
                <a:ea typeface="Open Sans 1"/>
                <a:cs typeface="Open Sans 1"/>
                <a:sym typeface="Open Sans 1"/>
              </a:rPr>
              <a:t>lebih</a:t>
            </a:r>
            <a:r>
              <a:rPr lang="en-US" sz="1533" dirty="0">
                <a:solidFill>
                  <a:srgbClr val="FFFFFF"/>
                </a:solidFill>
                <a:latin typeface="Open Sans 1"/>
                <a:ea typeface="Open Sans 1"/>
                <a:cs typeface="Open Sans 1"/>
                <a:sym typeface="Open Sans 1"/>
              </a:rPr>
              <a:t> </a:t>
            </a:r>
            <a:r>
              <a:rPr lang="en-US" sz="1533" dirty="0" err="1">
                <a:solidFill>
                  <a:srgbClr val="FFFFFF"/>
                </a:solidFill>
                <a:latin typeface="Open Sans 1"/>
                <a:ea typeface="Open Sans 1"/>
                <a:cs typeface="Open Sans 1"/>
                <a:sym typeface="Open Sans 1"/>
              </a:rPr>
              <a:t>terarah</a:t>
            </a:r>
            <a:endParaRPr lang="en-US" sz="1533" dirty="0">
              <a:solidFill>
                <a:srgbClr val="FFFFFF"/>
              </a:solidFill>
              <a:latin typeface="Open Sans 1"/>
              <a:ea typeface="Open Sans 1"/>
              <a:cs typeface="Open Sans 1"/>
              <a:sym typeface="Open Sans 1"/>
            </a:endParaRPr>
          </a:p>
        </p:txBody>
      </p:sp>
      <p:sp>
        <p:nvSpPr>
          <p:cNvPr id="30" name="TextBox 30"/>
          <p:cNvSpPr txBox="1"/>
          <p:nvPr/>
        </p:nvSpPr>
        <p:spPr>
          <a:xfrm>
            <a:off x="5826162" y="2233644"/>
            <a:ext cx="348193" cy="784638"/>
          </a:xfrm>
          <a:prstGeom prst="rect">
            <a:avLst/>
          </a:prstGeom>
        </p:spPr>
        <p:txBody>
          <a:bodyPr lIns="0" tIns="0" rIns="0" bIns="0" rtlCol="0" anchor="t">
            <a:spAutoFit/>
          </a:bodyPr>
          <a:lstStyle/>
          <a:p>
            <a:pPr algn="ctr">
              <a:lnSpc>
                <a:spcPts val="6725"/>
              </a:lnSpc>
            </a:pPr>
            <a:r>
              <a:rPr lang="en-US" sz="4804">
                <a:solidFill>
                  <a:srgbClr val="000000"/>
                </a:solidFill>
                <a:latin typeface="Open Sans 2 Bold"/>
                <a:ea typeface="Open Sans 2 Bold"/>
                <a:cs typeface="Open Sans 2 Bold"/>
                <a:sym typeface="Open Sans 2 Bold"/>
              </a:rPr>
              <a:t>1</a:t>
            </a:r>
          </a:p>
        </p:txBody>
      </p:sp>
      <p:sp>
        <p:nvSpPr>
          <p:cNvPr id="31" name="TextBox 31"/>
          <p:cNvSpPr txBox="1"/>
          <p:nvPr/>
        </p:nvSpPr>
        <p:spPr>
          <a:xfrm>
            <a:off x="5813707" y="3902724"/>
            <a:ext cx="348193" cy="784638"/>
          </a:xfrm>
          <a:prstGeom prst="rect">
            <a:avLst/>
          </a:prstGeom>
        </p:spPr>
        <p:txBody>
          <a:bodyPr lIns="0" tIns="0" rIns="0" bIns="0" rtlCol="0" anchor="t">
            <a:spAutoFit/>
          </a:bodyPr>
          <a:lstStyle/>
          <a:p>
            <a:pPr algn="ctr">
              <a:lnSpc>
                <a:spcPts val="6725"/>
              </a:lnSpc>
            </a:pPr>
            <a:r>
              <a:rPr lang="en-US" sz="4804">
                <a:solidFill>
                  <a:srgbClr val="000000"/>
                </a:solidFill>
                <a:latin typeface="Open Sans 2 Bold"/>
                <a:ea typeface="Open Sans 2 Bold"/>
                <a:cs typeface="Open Sans 2 Bold"/>
                <a:sym typeface="Open Sans 2 Bold"/>
              </a:rPr>
              <a:t>2</a:t>
            </a:r>
          </a:p>
        </p:txBody>
      </p:sp>
      <p:sp>
        <p:nvSpPr>
          <p:cNvPr id="32" name="TextBox 32"/>
          <p:cNvSpPr txBox="1"/>
          <p:nvPr/>
        </p:nvSpPr>
        <p:spPr>
          <a:xfrm>
            <a:off x="5826162" y="5620537"/>
            <a:ext cx="348193" cy="784638"/>
          </a:xfrm>
          <a:prstGeom prst="rect">
            <a:avLst/>
          </a:prstGeom>
        </p:spPr>
        <p:txBody>
          <a:bodyPr lIns="0" tIns="0" rIns="0" bIns="0" rtlCol="0" anchor="t">
            <a:spAutoFit/>
          </a:bodyPr>
          <a:lstStyle/>
          <a:p>
            <a:pPr algn="ctr">
              <a:lnSpc>
                <a:spcPts val="6725"/>
              </a:lnSpc>
            </a:pPr>
            <a:r>
              <a:rPr lang="en-US" sz="4804">
                <a:solidFill>
                  <a:srgbClr val="000000"/>
                </a:solidFill>
                <a:latin typeface="Open Sans 2 Bold"/>
                <a:ea typeface="Open Sans 2 Bold"/>
                <a:cs typeface="Open Sans 2 Bold"/>
                <a:sym typeface="Open Sans 2 Bold"/>
              </a:rPr>
              <a:t>3</a:t>
            </a:r>
          </a:p>
        </p:txBody>
      </p:sp>
      <p:sp>
        <p:nvSpPr>
          <p:cNvPr id="33" name="TextBox 33"/>
          <p:cNvSpPr txBox="1"/>
          <p:nvPr/>
        </p:nvSpPr>
        <p:spPr>
          <a:xfrm>
            <a:off x="11527318" y="6748179"/>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3</a:t>
            </a:r>
          </a:p>
        </p:txBody>
      </p:sp>
      <p:sp>
        <p:nvSpPr>
          <p:cNvPr id="34" name="Title 33">
            <a:extLst>
              <a:ext uri="{FF2B5EF4-FFF2-40B4-BE49-F238E27FC236}">
                <a16:creationId xmlns:a16="http://schemas.microsoft.com/office/drawing/2014/main" id="{9DD0C5FB-D36E-E5E1-C78C-020019F71BCD}"/>
              </a:ext>
            </a:extLst>
          </p:cNvPr>
          <p:cNvSpPr>
            <a:spLocks noGrp="1"/>
          </p:cNvSpPr>
          <p:nvPr>
            <p:ph type="title"/>
          </p:nvPr>
        </p:nvSpPr>
        <p:spPr/>
        <p:txBody>
          <a:bodyPr/>
          <a:lstStyle/>
          <a:p>
            <a:endParaRPr lang="en-US"/>
          </a:p>
        </p:txBody>
      </p:sp>
      <p:sp>
        <p:nvSpPr>
          <p:cNvPr id="35" name="Text Placeholder 34">
            <a:extLst>
              <a:ext uri="{FF2B5EF4-FFF2-40B4-BE49-F238E27FC236}">
                <a16:creationId xmlns:a16="http://schemas.microsoft.com/office/drawing/2014/main" id="{12B1A678-A114-1A46-82C4-BDD19308982F}"/>
              </a:ext>
            </a:extLst>
          </p:cNvPr>
          <p:cNvSpPr>
            <a:spLocks noGrp="1"/>
          </p:cNvSpPr>
          <p:nvPr>
            <p:ph type="body" sz="quarter" idx="13"/>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60040" y="1440386"/>
            <a:ext cx="4531961" cy="2812782"/>
            <a:chOff x="0" y="0"/>
            <a:chExt cx="9063921" cy="5625564"/>
          </a:xfrm>
        </p:grpSpPr>
        <p:pic>
          <p:nvPicPr>
            <p:cNvPr id="3" name="Picture 3"/>
            <p:cNvPicPr>
              <a:picLocks noChangeAspect="1"/>
            </p:cNvPicPr>
            <p:nvPr/>
          </p:nvPicPr>
          <p:blipFill>
            <a:blip r:embed="rId3"/>
            <a:srcRect t="43116" b="21971"/>
            <a:stretch>
              <a:fillRect/>
            </a:stretch>
          </p:blipFill>
          <p:spPr>
            <a:xfrm>
              <a:off x="0" y="0"/>
              <a:ext cx="9063921" cy="5625564"/>
            </a:xfrm>
            <a:prstGeom prst="rect">
              <a:avLst/>
            </a:prstGeom>
          </p:spPr>
        </p:pic>
      </p:grpSp>
      <p:sp>
        <p:nvSpPr>
          <p:cNvPr id="4" name="Freeform 4"/>
          <p:cNvSpPr/>
          <p:nvPr/>
        </p:nvSpPr>
        <p:spPr>
          <a:xfrm>
            <a:off x="1093008" y="1322145"/>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437112" y="1083480"/>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1142219" y="2653980"/>
            <a:ext cx="565252" cy="5652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2" name="TextBox 12"/>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3" name="Group 13"/>
          <p:cNvGrpSpPr/>
          <p:nvPr/>
        </p:nvGrpSpPr>
        <p:grpSpPr>
          <a:xfrm>
            <a:off x="1142219" y="3511832"/>
            <a:ext cx="565252" cy="56525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5" name="TextBox 15"/>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6" name="Group 16"/>
          <p:cNvGrpSpPr/>
          <p:nvPr/>
        </p:nvGrpSpPr>
        <p:grpSpPr>
          <a:xfrm>
            <a:off x="1142219" y="4369184"/>
            <a:ext cx="565252" cy="56525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18" name="TextBox 18"/>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19" name="Group 19"/>
          <p:cNvGrpSpPr/>
          <p:nvPr/>
        </p:nvGrpSpPr>
        <p:grpSpPr>
          <a:xfrm>
            <a:off x="1142219" y="5226536"/>
            <a:ext cx="565252" cy="56525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21" name="TextBox 21"/>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2" name="Group 22"/>
          <p:cNvGrpSpPr/>
          <p:nvPr/>
        </p:nvGrpSpPr>
        <p:grpSpPr>
          <a:xfrm>
            <a:off x="1142219" y="6083889"/>
            <a:ext cx="565252" cy="56525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7B2">
                    <a:alpha val="100000"/>
                  </a:srgbClr>
                </a:gs>
                <a:gs pos="100000">
                  <a:srgbClr val="7ED957">
                    <a:alpha val="100000"/>
                  </a:srgbClr>
                </a:gs>
              </a:gsLst>
              <a:lin ang="0"/>
            </a:gradFill>
          </p:spPr>
        </p:sp>
        <p:sp>
          <p:nvSpPr>
            <p:cNvPr id="24" name="TextBox 2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5" name="Group 25"/>
          <p:cNvGrpSpPr/>
          <p:nvPr/>
        </p:nvGrpSpPr>
        <p:grpSpPr>
          <a:xfrm>
            <a:off x="7660040" y="4253168"/>
            <a:ext cx="4531961" cy="2281239"/>
            <a:chOff x="0" y="0"/>
            <a:chExt cx="9063921" cy="4562479"/>
          </a:xfrm>
        </p:grpSpPr>
        <p:pic>
          <p:nvPicPr>
            <p:cNvPr id="26" name="Picture 26"/>
            <p:cNvPicPr>
              <a:picLocks noChangeAspect="1"/>
            </p:cNvPicPr>
            <p:nvPr/>
          </p:nvPicPr>
          <p:blipFill>
            <a:blip r:embed="rId8"/>
            <a:srcRect t="23737" b="23737"/>
            <a:stretch>
              <a:fillRect/>
            </a:stretch>
          </p:blipFill>
          <p:spPr>
            <a:xfrm>
              <a:off x="0" y="0"/>
              <a:ext cx="9063921" cy="4562479"/>
            </a:xfrm>
            <a:prstGeom prst="rect">
              <a:avLst/>
            </a:prstGeom>
          </p:spPr>
        </p:pic>
      </p:grpSp>
      <p:sp>
        <p:nvSpPr>
          <p:cNvPr id="28" name="TextBox 28"/>
          <p:cNvSpPr txBox="1"/>
          <p:nvPr/>
        </p:nvSpPr>
        <p:spPr>
          <a:xfrm>
            <a:off x="8564619" y="1068740"/>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29" name="TextBox 29"/>
          <p:cNvSpPr txBox="1"/>
          <p:nvPr/>
        </p:nvSpPr>
        <p:spPr>
          <a:xfrm>
            <a:off x="1142220" y="1817375"/>
            <a:ext cx="6089497" cy="564257"/>
          </a:xfrm>
          <a:prstGeom prst="rect">
            <a:avLst/>
          </a:prstGeom>
        </p:spPr>
        <p:txBody>
          <a:bodyPr lIns="0" tIns="0" rIns="0" bIns="0" rtlCol="0" anchor="t">
            <a:spAutoFit/>
          </a:bodyPr>
          <a:lstStyle/>
          <a:p>
            <a:pPr>
              <a:lnSpc>
                <a:spcPts val="4400"/>
              </a:lnSpc>
            </a:pPr>
            <a:r>
              <a:rPr lang="en-US" sz="4000" dirty="0" err="1">
                <a:solidFill>
                  <a:srgbClr val="000000"/>
                </a:solidFill>
                <a:latin typeface="Canva Sans Bold"/>
                <a:ea typeface="Canva Sans Bold"/>
                <a:cs typeface="Canva Sans Bold"/>
                <a:sym typeface="Canva Sans Bold"/>
              </a:rPr>
              <a:t>Tempat</a:t>
            </a:r>
            <a:r>
              <a:rPr lang="en-US" sz="4000" dirty="0">
                <a:solidFill>
                  <a:srgbClr val="000000"/>
                </a:solidFill>
                <a:latin typeface="Canva Sans Bold"/>
                <a:ea typeface="Canva Sans Bold"/>
                <a:cs typeface="Canva Sans Bold"/>
                <a:sym typeface="Canva Sans Bold"/>
              </a:rPr>
              <a:t> </a:t>
            </a:r>
            <a:r>
              <a:rPr lang="en-US" sz="4000" dirty="0" err="1">
                <a:solidFill>
                  <a:srgbClr val="00943C"/>
                </a:solidFill>
                <a:latin typeface="Canva Sans Bold"/>
                <a:ea typeface="Canva Sans Bold"/>
                <a:cs typeface="Canva Sans Bold"/>
                <a:sym typeface="Canva Sans Bold"/>
              </a:rPr>
              <a:t>Penelitian</a:t>
            </a:r>
            <a:endParaRPr lang="en-US" sz="4000" dirty="0">
              <a:solidFill>
                <a:srgbClr val="00943C"/>
              </a:solidFill>
              <a:latin typeface="Canva Sans Bold"/>
              <a:ea typeface="Canva Sans Bold"/>
              <a:cs typeface="Canva Sans Bold"/>
              <a:sym typeface="Canva Sans Bold"/>
            </a:endParaRPr>
          </a:p>
        </p:txBody>
      </p:sp>
      <p:sp>
        <p:nvSpPr>
          <p:cNvPr id="30" name="TextBox 30"/>
          <p:cNvSpPr txBox="1"/>
          <p:nvPr/>
        </p:nvSpPr>
        <p:spPr>
          <a:xfrm>
            <a:off x="1937191" y="2775316"/>
            <a:ext cx="5461984" cy="265970"/>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Lokasi: rooftop dan laboratorium gedung C, PPBS.</a:t>
            </a:r>
          </a:p>
        </p:txBody>
      </p:sp>
      <p:sp>
        <p:nvSpPr>
          <p:cNvPr id="32" name="TextBox 32"/>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6</a:t>
            </a:r>
          </a:p>
          <a:p>
            <a:pPr algn="ctr">
              <a:lnSpc>
                <a:spcPts val="1167"/>
              </a:lnSpc>
            </a:pPr>
            <a:endParaRPr lang="en-US" sz="1167">
              <a:solidFill>
                <a:srgbClr val="FFFFFF"/>
              </a:solidFill>
              <a:latin typeface="Canva Sans Bold"/>
              <a:ea typeface="Canva Sans Bold"/>
              <a:cs typeface="Canva Sans Bold"/>
              <a:sym typeface="Canva Sans Bold"/>
            </a:endParaRPr>
          </a:p>
        </p:txBody>
      </p:sp>
      <p:sp>
        <p:nvSpPr>
          <p:cNvPr id="33" name="TextBox 33"/>
          <p:cNvSpPr txBox="1"/>
          <p:nvPr/>
        </p:nvSpPr>
        <p:spPr>
          <a:xfrm>
            <a:off x="1324694" y="2676300"/>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1</a:t>
            </a:r>
          </a:p>
        </p:txBody>
      </p:sp>
      <p:sp>
        <p:nvSpPr>
          <p:cNvPr id="34" name="TextBox 34"/>
          <p:cNvSpPr txBox="1"/>
          <p:nvPr/>
        </p:nvSpPr>
        <p:spPr>
          <a:xfrm>
            <a:off x="1317529" y="3516656"/>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2</a:t>
            </a:r>
          </a:p>
        </p:txBody>
      </p:sp>
      <p:sp>
        <p:nvSpPr>
          <p:cNvPr id="35" name="TextBox 35"/>
          <p:cNvSpPr txBox="1"/>
          <p:nvPr/>
        </p:nvSpPr>
        <p:spPr>
          <a:xfrm>
            <a:off x="1324694" y="4391505"/>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3</a:t>
            </a:r>
          </a:p>
        </p:txBody>
      </p:sp>
      <p:sp>
        <p:nvSpPr>
          <p:cNvPr id="36" name="TextBox 36"/>
          <p:cNvSpPr txBox="1"/>
          <p:nvPr/>
        </p:nvSpPr>
        <p:spPr>
          <a:xfrm>
            <a:off x="1317529" y="5231361"/>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4</a:t>
            </a:r>
          </a:p>
        </p:txBody>
      </p:sp>
      <p:sp>
        <p:nvSpPr>
          <p:cNvPr id="37" name="TextBox 37"/>
          <p:cNvSpPr txBox="1"/>
          <p:nvPr/>
        </p:nvSpPr>
        <p:spPr>
          <a:xfrm>
            <a:off x="1324694" y="6106209"/>
            <a:ext cx="200303" cy="455766"/>
          </a:xfrm>
          <a:prstGeom prst="rect">
            <a:avLst/>
          </a:prstGeom>
        </p:spPr>
        <p:txBody>
          <a:bodyPr lIns="0" tIns="0" rIns="0" bIns="0" rtlCol="0" anchor="t">
            <a:spAutoFit/>
          </a:bodyPr>
          <a:lstStyle/>
          <a:p>
            <a:pPr algn="ctr">
              <a:lnSpc>
                <a:spcPts val="3868"/>
              </a:lnSpc>
            </a:pPr>
            <a:r>
              <a:rPr lang="en-US" sz="2763">
                <a:solidFill>
                  <a:srgbClr val="FFFFFF"/>
                </a:solidFill>
                <a:latin typeface="Open Sans 2 Bold"/>
                <a:ea typeface="Open Sans 2 Bold"/>
                <a:cs typeface="Open Sans 2 Bold"/>
                <a:sym typeface="Open Sans 2 Bold"/>
              </a:rPr>
              <a:t>5</a:t>
            </a:r>
          </a:p>
        </p:txBody>
      </p:sp>
      <p:sp>
        <p:nvSpPr>
          <p:cNvPr id="38" name="TextBox 38"/>
          <p:cNvSpPr txBox="1"/>
          <p:nvPr/>
        </p:nvSpPr>
        <p:spPr>
          <a:xfrm>
            <a:off x="1937191" y="3469623"/>
            <a:ext cx="5294526" cy="560923"/>
          </a:xfrm>
          <a:prstGeom prst="rect">
            <a:avLst/>
          </a:prstGeom>
        </p:spPr>
        <p:txBody>
          <a:bodyPr lIns="0" tIns="0" rIns="0" bIns="0" rtlCol="0" anchor="t">
            <a:spAutoFit/>
          </a:bodyPr>
          <a:lstStyle/>
          <a:p>
            <a:pPr>
              <a:lnSpc>
                <a:spcPts val="2300"/>
              </a:lnSpc>
            </a:pPr>
            <a:r>
              <a:rPr lang="en-US" sz="1533" dirty="0">
                <a:solidFill>
                  <a:srgbClr val="000000"/>
                </a:solidFill>
                <a:latin typeface="Open Sans 1"/>
                <a:ea typeface="Open Sans 1"/>
                <a:cs typeface="Open Sans 1"/>
                <a:sym typeface="Open Sans 1"/>
              </a:rPr>
              <a:t>12 polybag </a:t>
            </a:r>
            <a:r>
              <a:rPr lang="en-US" sz="1533" dirty="0" err="1">
                <a:solidFill>
                  <a:srgbClr val="000000"/>
                </a:solidFill>
                <a:latin typeface="Open Sans 1"/>
                <a:ea typeface="Open Sans 1"/>
                <a:cs typeface="Open Sans 1"/>
                <a:sym typeface="Open Sans 1"/>
              </a:rPr>
              <a:t>tanaman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terung</a:t>
            </a:r>
            <a:r>
              <a:rPr lang="en-US" sz="1533" dirty="0">
                <a:solidFill>
                  <a:srgbClr val="000000"/>
                </a:solidFill>
                <a:latin typeface="Open Sans 1"/>
                <a:ea typeface="Open Sans 1"/>
                <a:cs typeface="Open Sans 1"/>
                <a:sym typeface="Open Sans 1"/>
              </a:rPr>
              <a:t> di rooftop </a:t>
            </a:r>
            <a:r>
              <a:rPr lang="en-US" sz="1533" dirty="0" err="1">
                <a:solidFill>
                  <a:srgbClr val="000000"/>
                </a:solidFill>
                <a:latin typeface="Open Sans 1"/>
                <a:ea typeface="Open Sans 1"/>
                <a:cs typeface="Open Sans 1"/>
                <a:sym typeface="Open Sans 1"/>
              </a:rPr>
              <a:t>diatur</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teknologi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otomasi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Terbagi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menjadi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bedeng</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kemarau</a:t>
            </a:r>
            <a:r>
              <a:rPr lang="en-US" sz="1533" dirty="0">
                <a:solidFill>
                  <a:srgbClr val="000000"/>
                </a:solidFill>
                <a:latin typeface="Open Sans 1"/>
                <a:ea typeface="Open Sans 1"/>
                <a:cs typeface="Open Sans 1"/>
                <a:sym typeface="Open Sans 1"/>
              </a:rPr>
              <a:t> dan </a:t>
            </a:r>
            <a:r>
              <a:rPr lang="en-US" sz="1533" dirty="0" err="1">
                <a:solidFill>
                  <a:srgbClr val="000000"/>
                </a:solidFill>
                <a:latin typeface="Open Sans 1"/>
                <a:ea typeface="Open Sans 1"/>
                <a:cs typeface="Open Sans 1"/>
                <a:sym typeface="Open Sans 1"/>
              </a:rPr>
              <a:t>hujan</a:t>
            </a:r>
            <a:endParaRPr lang="en-US" sz="1533" dirty="0">
              <a:solidFill>
                <a:srgbClr val="000000"/>
              </a:solidFill>
              <a:latin typeface="Open Sans 1"/>
              <a:ea typeface="Open Sans 1"/>
              <a:cs typeface="Open Sans 1"/>
              <a:sym typeface="Open Sans 1"/>
            </a:endParaRPr>
          </a:p>
        </p:txBody>
      </p:sp>
      <p:sp>
        <p:nvSpPr>
          <p:cNvPr id="39" name="TextBox 39"/>
          <p:cNvSpPr txBox="1"/>
          <p:nvPr/>
        </p:nvSpPr>
        <p:spPr>
          <a:xfrm>
            <a:off x="1937191" y="4344471"/>
            <a:ext cx="5294526" cy="560923"/>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Kondisi penanaman terung, aspek: NPK, kelembaban tanah, usia tanam, dan pH tanah.</a:t>
            </a:r>
          </a:p>
        </p:txBody>
      </p:sp>
      <p:sp>
        <p:nvSpPr>
          <p:cNvPr id="40" name="TextBox 40"/>
          <p:cNvSpPr txBox="1"/>
          <p:nvPr/>
        </p:nvSpPr>
        <p:spPr>
          <a:xfrm>
            <a:off x="1937191" y="5347873"/>
            <a:ext cx="5294526" cy="265970"/>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Penelitian dilakukan pada fase generatif</a:t>
            </a:r>
          </a:p>
        </p:txBody>
      </p:sp>
      <p:sp>
        <p:nvSpPr>
          <p:cNvPr id="41" name="TextBox 41"/>
          <p:cNvSpPr txBox="1"/>
          <p:nvPr/>
        </p:nvSpPr>
        <p:spPr>
          <a:xfrm>
            <a:off x="1937191" y="6197441"/>
            <a:ext cx="5294526" cy="265970"/>
          </a:xfrm>
          <a:prstGeom prst="rect">
            <a:avLst/>
          </a:prstGeom>
        </p:spPr>
        <p:txBody>
          <a:bodyPr lIns="0" tIns="0" rIns="0" bIns="0" rtlCol="0" anchor="t">
            <a:spAutoFit/>
          </a:bodyPr>
          <a:lstStyle/>
          <a:p>
            <a:pPr>
              <a:lnSpc>
                <a:spcPts val="2300"/>
              </a:lnSpc>
            </a:pPr>
            <a:r>
              <a:rPr lang="en-US" sz="1533">
                <a:solidFill>
                  <a:srgbClr val="000000"/>
                </a:solidFill>
                <a:latin typeface="Open Sans 1"/>
                <a:ea typeface="Open Sans 1"/>
                <a:cs typeface="Open Sans 1"/>
                <a:sym typeface="Open Sans 1"/>
              </a:rPr>
              <a:t>Menggunakan 3 sensor, kecuali pengukuran usia tanam.</a:t>
            </a:r>
          </a:p>
        </p:txBody>
      </p:sp>
      <p:sp>
        <p:nvSpPr>
          <p:cNvPr id="42" name="Title 41">
            <a:extLst>
              <a:ext uri="{FF2B5EF4-FFF2-40B4-BE49-F238E27FC236}">
                <a16:creationId xmlns:a16="http://schemas.microsoft.com/office/drawing/2014/main" id="{69371EEF-0195-9302-256D-4D4734CB1C75}"/>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3 </a:t>
            </a:r>
            <a:r>
              <a:rPr lang="en-US" sz="4000" dirty="0" err="1">
                <a:solidFill>
                  <a:srgbClr val="F5A100"/>
                </a:solidFill>
                <a:latin typeface="Canva Sans Bold"/>
                <a:ea typeface="Canva Sans Bold"/>
                <a:cs typeface="Canva Sans Bold"/>
                <a:sym typeface="Canva Sans Bold"/>
              </a:rPr>
              <a:t>Metodologi</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199370" y="2067033"/>
            <a:ext cx="8725977" cy="4908362"/>
          </a:xfrm>
          <a:custGeom>
            <a:avLst/>
            <a:gdLst/>
            <a:ahLst/>
            <a:cxnLst/>
            <a:rect l="l" t="t" r="r" b="b"/>
            <a:pathLst>
              <a:path w="13088965" h="7362543">
                <a:moveTo>
                  <a:pt x="0" y="0"/>
                </a:moveTo>
                <a:lnTo>
                  <a:pt x="13088965" y="0"/>
                </a:lnTo>
                <a:lnTo>
                  <a:pt x="13088965" y="7362543"/>
                </a:lnTo>
                <a:lnTo>
                  <a:pt x="0" y="7362543"/>
                </a:lnTo>
                <a:lnTo>
                  <a:pt x="0" y="0"/>
                </a:lnTo>
                <a:close/>
              </a:path>
            </a:pathLst>
          </a:custGeom>
          <a:blipFill>
            <a:blip r:embed="rId7"/>
            <a:stretch>
              <a:fillRect/>
            </a:stretch>
          </a:blipFill>
        </p:spPr>
      </p:sp>
      <p:grpSp>
        <p:nvGrpSpPr>
          <p:cNvPr id="5" name="Group 5"/>
          <p:cNvGrpSpPr/>
          <p:nvPr/>
        </p:nvGrpSpPr>
        <p:grpSpPr>
          <a:xfrm>
            <a:off x="9389335" y="6110709"/>
            <a:ext cx="3127399" cy="2413745"/>
            <a:chOff x="0" y="0"/>
            <a:chExt cx="1053115" cy="812800"/>
          </a:xfrm>
        </p:grpSpPr>
        <p:sp>
          <p:nvSpPr>
            <p:cNvPr id="6" name="Freeform 6"/>
            <p:cNvSpPr/>
            <p:nvPr/>
          </p:nvSpPr>
          <p:spPr>
            <a:xfrm>
              <a:off x="0" y="0"/>
              <a:ext cx="1053115" cy="812800"/>
            </a:xfrm>
            <a:custGeom>
              <a:avLst/>
              <a:gdLst/>
              <a:ahLst/>
              <a:cxnLst/>
              <a:rect l="l" t="t" r="r" b="b"/>
              <a:pathLst>
                <a:path w="1053115" h="812800">
                  <a:moveTo>
                    <a:pt x="526557" y="0"/>
                  </a:moveTo>
                  <a:cubicBezTo>
                    <a:pt x="235748" y="0"/>
                    <a:pt x="0" y="181951"/>
                    <a:pt x="0" y="406400"/>
                  </a:cubicBezTo>
                  <a:cubicBezTo>
                    <a:pt x="0" y="630849"/>
                    <a:pt x="235748" y="812800"/>
                    <a:pt x="526557" y="812800"/>
                  </a:cubicBezTo>
                  <a:cubicBezTo>
                    <a:pt x="817367" y="812800"/>
                    <a:pt x="1053115" y="630849"/>
                    <a:pt x="1053115" y="406400"/>
                  </a:cubicBezTo>
                  <a:cubicBezTo>
                    <a:pt x="1053115" y="181951"/>
                    <a:pt x="817367" y="0"/>
                    <a:pt x="526557" y="0"/>
                  </a:cubicBezTo>
                  <a:close/>
                </a:path>
              </a:pathLst>
            </a:custGeom>
            <a:gradFill rotWithShape="1">
              <a:gsLst>
                <a:gs pos="0">
                  <a:srgbClr val="0097B2">
                    <a:alpha val="74000"/>
                  </a:srgbClr>
                </a:gs>
                <a:gs pos="100000">
                  <a:srgbClr val="7ED957">
                    <a:alpha val="74000"/>
                  </a:srgbClr>
                </a:gs>
              </a:gsLst>
              <a:lin ang="0"/>
            </a:gradFill>
          </p:spPr>
        </p:sp>
        <p:sp>
          <p:nvSpPr>
            <p:cNvPr id="7" name="TextBox 7"/>
            <p:cNvSpPr txBox="1"/>
            <p:nvPr/>
          </p:nvSpPr>
          <p:spPr>
            <a:xfrm>
              <a:off x="98730" y="114300"/>
              <a:ext cx="855656" cy="622300"/>
            </a:xfrm>
            <a:prstGeom prst="rect">
              <a:avLst/>
            </a:prstGeom>
          </p:spPr>
          <p:txBody>
            <a:bodyPr lIns="33867" tIns="33867" rIns="33867" bIns="33867" rtlCol="0" anchor="ctr"/>
            <a:lstStyle/>
            <a:p>
              <a:pPr algn="ctr">
                <a:lnSpc>
                  <a:spcPts val="1533"/>
                </a:lnSpc>
              </a:pPr>
              <a:endParaRPr sz="1200"/>
            </a:p>
          </p:txBody>
        </p:sp>
      </p:grpSp>
      <p:grpSp>
        <p:nvGrpSpPr>
          <p:cNvPr id="8" name="Group 8"/>
          <p:cNvGrpSpPr/>
          <p:nvPr/>
        </p:nvGrpSpPr>
        <p:grpSpPr>
          <a:xfrm>
            <a:off x="11578572" y="6747445"/>
            <a:ext cx="570136" cy="5701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10" name="TextBox 10"/>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11" name="Freeform 11"/>
          <p:cNvSpPr/>
          <p:nvPr/>
        </p:nvSpPr>
        <p:spPr>
          <a:xfrm>
            <a:off x="9596868" y="3735192"/>
            <a:ext cx="2357247" cy="3240203"/>
          </a:xfrm>
          <a:custGeom>
            <a:avLst/>
            <a:gdLst/>
            <a:ahLst/>
            <a:cxnLst/>
            <a:rect l="l" t="t" r="r" b="b"/>
            <a:pathLst>
              <a:path w="3535871" h="4860304">
                <a:moveTo>
                  <a:pt x="0" y="0"/>
                </a:moveTo>
                <a:lnTo>
                  <a:pt x="3535872" y="0"/>
                </a:lnTo>
                <a:lnTo>
                  <a:pt x="3535872" y="4860304"/>
                </a:lnTo>
                <a:lnTo>
                  <a:pt x="0" y="48603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5698805" y="4636507"/>
            <a:ext cx="277112" cy="1474202"/>
            <a:chOff x="0" y="0"/>
            <a:chExt cx="109476" cy="582401"/>
          </a:xfrm>
        </p:grpSpPr>
        <p:sp>
          <p:nvSpPr>
            <p:cNvPr id="13" name="Freeform 13"/>
            <p:cNvSpPr/>
            <p:nvPr/>
          </p:nvSpPr>
          <p:spPr>
            <a:xfrm>
              <a:off x="0" y="0"/>
              <a:ext cx="109476" cy="582401"/>
            </a:xfrm>
            <a:custGeom>
              <a:avLst/>
              <a:gdLst/>
              <a:ahLst/>
              <a:cxnLst/>
              <a:rect l="l" t="t" r="r" b="b"/>
              <a:pathLst>
                <a:path w="109476" h="582401">
                  <a:moveTo>
                    <a:pt x="0" y="0"/>
                  </a:moveTo>
                  <a:lnTo>
                    <a:pt x="109476" y="0"/>
                  </a:lnTo>
                  <a:lnTo>
                    <a:pt x="109476" y="582401"/>
                  </a:lnTo>
                  <a:lnTo>
                    <a:pt x="0" y="582401"/>
                  </a:lnTo>
                  <a:close/>
                </a:path>
              </a:pathLst>
            </a:custGeom>
            <a:solidFill>
              <a:srgbClr val="D1D3D6"/>
            </a:solidFill>
          </p:spPr>
        </p:sp>
        <p:sp>
          <p:nvSpPr>
            <p:cNvPr id="14" name="TextBox 14"/>
            <p:cNvSpPr txBox="1"/>
            <p:nvPr/>
          </p:nvSpPr>
          <p:spPr>
            <a:xfrm>
              <a:off x="0" y="38100"/>
              <a:ext cx="109476" cy="544301"/>
            </a:xfrm>
            <a:prstGeom prst="rect">
              <a:avLst/>
            </a:prstGeom>
          </p:spPr>
          <p:txBody>
            <a:bodyPr lIns="33867" tIns="33867" rIns="33867" bIns="33867" rtlCol="0" anchor="ctr"/>
            <a:lstStyle/>
            <a:p>
              <a:pPr algn="ctr">
                <a:lnSpc>
                  <a:spcPts val="1533"/>
                </a:lnSpc>
              </a:pPr>
              <a:endParaRPr sz="1200"/>
            </a:p>
          </p:txBody>
        </p:sp>
      </p:grpSp>
      <p:sp>
        <p:nvSpPr>
          <p:cNvPr id="15" name="TextBox 15"/>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6" name="TextBox 16"/>
          <p:cNvSpPr txBox="1"/>
          <p:nvPr/>
        </p:nvSpPr>
        <p:spPr>
          <a:xfrm>
            <a:off x="1199370" y="1235380"/>
            <a:ext cx="6089497" cy="564257"/>
          </a:xfrm>
          <a:prstGeom prst="rect">
            <a:avLst/>
          </a:prstGeom>
        </p:spPr>
        <p:txBody>
          <a:bodyPr lIns="0" tIns="0" rIns="0" bIns="0" rtlCol="0" anchor="t">
            <a:spAutoFit/>
          </a:bodyPr>
          <a:lstStyle/>
          <a:p>
            <a:pPr>
              <a:lnSpc>
                <a:spcPts val="4400"/>
              </a:lnSpc>
            </a:pPr>
            <a:r>
              <a:rPr lang="en-US" sz="4000">
                <a:solidFill>
                  <a:srgbClr val="000000"/>
                </a:solidFill>
                <a:latin typeface="Canva Sans Bold"/>
                <a:ea typeface="Canva Sans Bold"/>
                <a:cs typeface="Canva Sans Bold"/>
                <a:sym typeface="Canva Sans Bold"/>
              </a:rPr>
              <a:t>Perancangan </a:t>
            </a:r>
            <a:r>
              <a:rPr lang="en-US" sz="4000">
                <a:solidFill>
                  <a:srgbClr val="00943C"/>
                </a:solidFill>
                <a:latin typeface="Canva Sans Bold"/>
                <a:ea typeface="Canva Sans Bold"/>
                <a:cs typeface="Canva Sans Bold"/>
                <a:sym typeface="Canva Sans Bold"/>
              </a:rPr>
              <a:t>Penelitian</a:t>
            </a:r>
          </a:p>
        </p:txBody>
      </p:sp>
      <p:sp>
        <p:nvSpPr>
          <p:cNvPr id="17" name="TextBox 17"/>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8" name="TextBox 18"/>
          <p:cNvSpPr txBox="1"/>
          <p:nvPr/>
        </p:nvSpPr>
        <p:spPr>
          <a:xfrm>
            <a:off x="11670421" y="6970585"/>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7</a:t>
            </a:r>
          </a:p>
        </p:txBody>
      </p:sp>
      <p:grpSp>
        <p:nvGrpSpPr>
          <p:cNvPr id="19" name="Group 19"/>
          <p:cNvGrpSpPr/>
          <p:nvPr/>
        </p:nvGrpSpPr>
        <p:grpSpPr>
          <a:xfrm>
            <a:off x="3591906" y="3672353"/>
            <a:ext cx="2205730" cy="533610"/>
            <a:chOff x="0" y="0"/>
            <a:chExt cx="4411460" cy="1067219"/>
          </a:xfrm>
        </p:grpSpPr>
        <p:grpSp>
          <p:nvGrpSpPr>
            <p:cNvPr id="20" name="Group 20"/>
            <p:cNvGrpSpPr/>
            <p:nvPr/>
          </p:nvGrpSpPr>
          <p:grpSpPr>
            <a:xfrm>
              <a:off x="3953603" y="0"/>
              <a:ext cx="457857" cy="4578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D68"/>
              </a:solidFill>
            </p:spPr>
          </p:sp>
          <p:sp>
            <p:nvSpPr>
              <p:cNvPr id="22" name="TextBox 22"/>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3" name="Group 23"/>
            <p:cNvGrpSpPr/>
            <p:nvPr/>
          </p:nvGrpSpPr>
          <p:grpSpPr>
            <a:xfrm>
              <a:off x="3953603" y="609362"/>
              <a:ext cx="457857" cy="45785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D68"/>
              </a:solidFill>
            </p:spPr>
          </p:sp>
          <p:sp>
            <p:nvSpPr>
              <p:cNvPr id="25" name="TextBox 25"/>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6" name="Group 26"/>
            <p:cNvGrpSpPr/>
            <p:nvPr/>
          </p:nvGrpSpPr>
          <p:grpSpPr>
            <a:xfrm>
              <a:off x="3214987" y="609362"/>
              <a:ext cx="457857" cy="45785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D68"/>
              </a:solidFill>
            </p:spPr>
          </p:sp>
          <p:sp>
            <p:nvSpPr>
              <p:cNvPr id="28" name="TextBox 28"/>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29" name="Group 29"/>
            <p:cNvGrpSpPr/>
            <p:nvPr/>
          </p:nvGrpSpPr>
          <p:grpSpPr>
            <a:xfrm>
              <a:off x="2414229" y="609362"/>
              <a:ext cx="457857" cy="45785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D68"/>
              </a:solidFill>
            </p:spPr>
          </p:sp>
          <p:sp>
            <p:nvSpPr>
              <p:cNvPr id="31" name="TextBox 31"/>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32" name="Group 32"/>
            <p:cNvGrpSpPr/>
            <p:nvPr/>
          </p:nvGrpSpPr>
          <p:grpSpPr>
            <a:xfrm>
              <a:off x="1613472" y="609362"/>
              <a:ext cx="457857" cy="45785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D68"/>
              </a:solidFill>
            </p:spPr>
          </p:sp>
          <p:sp>
            <p:nvSpPr>
              <p:cNvPr id="34" name="TextBox 3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35" name="Group 35"/>
            <p:cNvGrpSpPr/>
            <p:nvPr/>
          </p:nvGrpSpPr>
          <p:grpSpPr>
            <a:xfrm>
              <a:off x="802116" y="609362"/>
              <a:ext cx="457857" cy="45785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D68"/>
              </a:solidFill>
            </p:spPr>
          </p:sp>
          <p:sp>
            <p:nvSpPr>
              <p:cNvPr id="37" name="TextBox 37"/>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nvGrpSpPr>
            <p:cNvPr id="38" name="Group 38"/>
            <p:cNvGrpSpPr/>
            <p:nvPr/>
          </p:nvGrpSpPr>
          <p:grpSpPr>
            <a:xfrm>
              <a:off x="0" y="609362"/>
              <a:ext cx="457857" cy="45785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D68"/>
              </a:solidFill>
            </p:spPr>
          </p:sp>
          <p:sp>
            <p:nvSpPr>
              <p:cNvPr id="40" name="TextBox 40"/>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grpSp>
      <p:grpSp>
        <p:nvGrpSpPr>
          <p:cNvPr id="41" name="Group 41"/>
          <p:cNvGrpSpPr/>
          <p:nvPr/>
        </p:nvGrpSpPr>
        <p:grpSpPr>
          <a:xfrm rot="-5400000">
            <a:off x="4537505" y="2589886"/>
            <a:ext cx="314532" cy="2384011"/>
            <a:chOff x="0" y="0"/>
            <a:chExt cx="124260" cy="941832"/>
          </a:xfrm>
        </p:grpSpPr>
        <p:sp>
          <p:nvSpPr>
            <p:cNvPr id="42" name="Freeform 42"/>
            <p:cNvSpPr/>
            <p:nvPr/>
          </p:nvSpPr>
          <p:spPr>
            <a:xfrm>
              <a:off x="0" y="0"/>
              <a:ext cx="124260" cy="941832"/>
            </a:xfrm>
            <a:custGeom>
              <a:avLst/>
              <a:gdLst/>
              <a:ahLst/>
              <a:cxnLst/>
              <a:rect l="l" t="t" r="r" b="b"/>
              <a:pathLst>
                <a:path w="124260" h="941832">
                  <a:moveTo>
                    <a:pt x="0" y="0"/>
                  </a:moveTo>
                  <a:lnTo>
                    <a:pt x="124260" y="0"/>
                  </a:lnTo>
                  <a:lnTo>
                    <a:pt x="124260" y="941832"/>
                  </a:lnTo>
                  <a:lnTo>
                    <a:pt x="0" y="941832"/>
                  </a:lnTo>
                  <a:close/>
                </a:path>
              </a:pathLst>
            </a:custGeom>
            <a:solidFill>
              <a:srgbClr val="7D8DA4">
                <a:alpha val="57647"/>
              </a:srgbClr>
            </a:solidFill>
          </p:spPr>
        </p:sp>
        <p:sp>
          <p:nvSpPr>
            <p:cNvPr id="43" name="TextBox 43"/>
            <p:cNvSpPr txBox="1"/>
            <p:nvPr/>
          </p:nvSpPr>
          <p:spPr>
            <a:xfrm>
              <a:off x="0" y="38100"/>
              <a:ext cx="124260" cy="903732"/>
            </a:xfrm>
            <a:prstGeom prst="rect">
              <a:avLst/>
            </a:prstGeom>
          </p:spPr>
          <p:txBody>
            <a:bodyPr lIns="33867" tIns="33867" rIns="33867" bIns="33867" rtlCol="0" anchor="ctr"/>
            <a:lstStyle/>
            <a:p>
              <a:pPr algn="ctr">
                <a:lnSpc>
                  <a:spcPts val="1533"/>
                </a:lnSpc>
              </a:pPr>
              <a:endParaRPr sz="1200"/>
            </a:p>
          </p:txBody>
        </p:sp>
      </p:grpSp>
      <p:sp>
        <p:nvSpPr>
          <p:cNvPr id="44" name="Title 43">
            <a:extLst>
              <a:ext uri="{FF2B5EF4-FFF2-40B4-BE49-F238E27FC236}">
                <a16:creationId xmlns:a16="http://schemas.microsoft.com/office/drawing/2014/main" id="{1F89339C-E108-2533-DACD-FA60F449A196}"/>
              </a:ext>
            </a:extLst>
          </p:cNvPr>
          <p:cNvSpPr>
            <a:spLocks noGrp="1"/>
          </p:cNvSpPr>
          <p:nvPr>
            <p:ph type="title"/>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372419" y="855373"/>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1578572" y="6747445"/>
            <a:ext cx="570136" cy="57013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6" name="TextBox 6"/>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8" name="TextBox 8"/>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9" name="TextBox 9"/>
          <p:cNvSpPr txBox="1"/>
          <p:nvPr/>
        </p:nvSpPr>
        <p:spPr>
          <a:xfrm>
            <a:off x="1199370" y="1260780"/>
            <a:ext cx="8725977" cy="410369"/>
          </a:xfrm>
          <a:prstGeom prst="rect">
            <a:avLst/>
          </a:prstGeom>
        </p:spPr>
        <p:txBody>
          <a:bodyPr lIns="0" tIns="0" rIns="0" bIns="0" rtlCol="0" anchor="t">
            <a:spAutoFit/>
          </a:bodyPr>
          <a:lstStyle/>
          <a:p>
            <a:pPr>
              <a:lnSpc>
                <a:spcPts val="3153"/>
              </a:lnSpc>
            </a:pPr>
            <a:r>
              <a:rPr lang="en-US" sz="2867">
                <a:solidFill>
                  <a:srgbClr val="000000"/>
                </a:solidFill>
                <a:latin typeface="Canva Sans Bold"/>
                <a:ea typeface="Canva Sans Bold"/>
                <a:cs typeface="Canva Sans Bold"/>
                <a:sym typeface="Canva Sans Bold"/>
              </a:rPr>
              <a:t>Algoritma </a:t>
            </a:r>
            <a:r>
              <a:rPr lang="en-US" sz="2867">
                <a:solidFill>
                  <a:srgbClr val="00943C"/>
                </a:solidFill>
                <a:latin typeface="Canva Sans Bold"/>
                <a:ea typeface="Canva Sans Bold"/>
                <a:cs typeface="Canva Sans Bold"/>
                <a:sym typeface="Canva Sans Bold"/>
              </a:rPr>
              <a:t>Long-Short Term Memory (LSTM)</a:t>
            </a:r>
          </a:p>
        </p:txBody>
      </p:sp>
      <p:sp>
        <p:nvSpPr>
          <p:cNvPr id="10" name="TextBox 10"/>
          <p:cNvSpPr txBox="1"/>
          <p:nvPr/>
        </p:nvSpPr>
        <p:spPr>
          <a:xfrm>
            <a:off x="1205720" y="905179"/>
            <a:ext cx="6057747" cy="327718"/>
          </a:xfrm>
          <a:prstGeom prst="rect">
            <a:avLst/>
          </a:prstGeom>
        </p:spPr>
        <p:txBody>
          <a:bodyPr lIns="0" tIns="0" rIns="0" bIns="0" rtlCol="0" anchor="t">
            <a:spAutoFit/>
          </a:bodyPr>
          <a:lstStyle/>
          <a:p>
            <a:pPr>
              <a:lnSpc>
                <a:spcPts val="2800"/>
              </a:lnSpc>
            </a:pPr>
            <a:r>
              <a:rPr lang="en-US" sz="2000">
                <a:solidFill>
                  <a:srgbClr val="F5A100"/>
                </a:solidFill>
                <a:latin typeface="Canva Sans Bold"/>
                <a:ea typeface="Canva Sans Bold"/>
                <a:cs typeface="Canva Sans Bold"/>
                <a:sym typeface="Canva Sans Bold"/>
              </a:rPr>
              <a:t>Bab 3 Metodologi</a:t>
            </a:r>
          </a:p>
        </p:txBody>
      </p:sp>
      <p:sp>
        <p:nvSpPr>
          <p:cNvPr id="11" name="TextBox 11"/>
          <p:cNvSpPr txBox="1"/>
          <p:nvPr/>
        </p:nvSpPr>
        <p:spPr>
          <a:xfrm>
            <a:off x="11670421" y="6970585"/>
            <a:ext cx="412860" cy="153888"/>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11</a:t>
            </a:r>
          </a:p>
        </p:txBody>
      </p:sp>
      <p:sp>
        <p:nvSpPr>
          <p:cNvPr id="12" name="TextBox 12"/>
          <p:cNvSpPr txBox="1"/>
          <p:nvPr/>
        </p:nvSpPr>
        <p:spPr>
          <a:xfrm>
            <a:off x="6925612" y="6514353"/>
            <a:ext cx="4938028" cy="512128"/>
          </a:xfrm>
          <a:prstGeom prst="rect">
            <a:avLst/>
          </a:prstGeom>
        </p:spPr>
        <p:txBody>
          <a:bodyPr lIns="0" tIns="0" rIns="0" bIns="0" rtlCol="0" anchor="t">
            <a:spAutoFit/>
          </a:bodyPr>
          <a:lstStyle/>
          <a:p>
            <a:pPr>
              <a:lnSpc>
                <a:spcPts val="2100"/>
              </a:lnSpc>
            </a:pPr>
            <a:r>
              <a:rPr lang="en-US" sz="1400">
                <a:solidFill>
                  <a:srgbClr val="000000"/>
                </a:solidFill>
                <a:latin typeface="Open Sans 1"/>
                <a:ea typeface="Open Sans 1"/>
                <a:cs typeface="Open Sans 1"/>
                <a:sym typeface="Open Sans 1"/>
              </a:rPr>
              <a:t>fungsi aktivasi sigmoid : bagian integral dari jaringan syaraf yang mempelajari pola kompleks dalam data</a:t>
            </a:r>
          </a:p>
        </p:txBody>
      </p:sp>
      <p:pic>
        <p:nvPicPr>
          <p:cNvPr id="14" name="Picture 13">
            <a:extLst>
              <a:ext uri="{FF2B5EF4-FFF2-40B4-BE49-F238E27FC236}">
                <a16:creationId xmlns:a16="http://schemas.microsoft.com/office/drawing/2014/main" id="{262177F3-9E26-AEB1-D469-3369775608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000" y="1656467"/>
            <a:ext cx="9804400" cy="4863901"/>
          </a:xfrm>
          <a:prstGeom prst="rect">
            <a:avLst/>
          </a:prstGeom>
        </p:spPr>
      </p:pic>
      <p:sp>
        <p:nvSpPr>
          <p:cNvPr id="7" name="Title 6">
            <a:extLst>
              <a:ext uri="{FF2B5EF4-FFF2-40B4-BE49-F238E27FC236}">
                <a16:creationId xmlns:a16="http://schemas.microsoft.com/office/drawing/2014/main" id="{2D99EC3D-C6C3-35D8-7219-8A317AECB71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55755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1621864" y="6747445"/>
            <a:ext cx="570136" cy="5701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7555"/>
            </a:solidFill>
          </p:spPr>
        </p:sp>
        <p:sp>
          <p:nvSpPr>
            <p:cNvPr id="4" name="TextBox 4"/>
            <p:cNvSpPr txBox="1"/>
            <p:nvPr/>
          </p:nvSpPr>
          <p:spPr>
            <a:xfrm>
              <a:off x="76200" y="114300"/>
              <a:ext cx="660400" cy="622300"/>
            </a:xfrm>
            <a:prstGeom prst="rect">
              <a:avLst/>
            </a:prstGeom>
          </p:spPr>
          <p:txBody>
            <a:bodyPr lIns="33867" tIns="33867" rIns="33867" bIns="33867" rtlCol="0" anchor="ctr"/>
            <a:lstStyle/>
            <a:p>
              <a:pPr algn="ctr">
                <a:lnSpc>
                  <a:spcPts val="1533"/>
                </a:lnSpc>
              </a:pPr>
              <a:endParaRPr sz="1200"/>
            </a:p>
          </p:txBody>
        </p:sp>
      </p:grpSp>
      <p:sp>
        <p:nvSpPr>
          <p:cNvPr id="5" name="Freeform 5"/>
          <p:cNvSpPr/>
          <p:nvPr/>
        </p:nvSpPr>
        <p:spPr>
          <a:xfrm>
            <a:off x="147899" y="598662"/>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437112" y="100392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0800000" flipH="1">
            <a:off x="572083" y="6462377"/>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1700502" y="6970585"/>
            <a:ext cx="412860" cy="307777"/>
          </a:xfrm>
          <a:prstGeom prst="rect">
            <a:avLst/>
          </a:prstGeom>
        </p:spPr>
        <p:txBody>
          <a:bodyPr lIns="0" tIns="0" rIns="0" bIns="0" rtlCol="0" anchor="t">
            <a:spAutoFit/>
          </a:bodyPr>
          <a:lstStyle/>
          <a:p>
            <a:pPr algn="ctr">
              <a:lnSpc>
                <a:spcPts val="1167"/>
              </a:lnSpc>
            </a:pPr>
            <a:r>
              <a:rPr lang="en-US" sz="1167" dirty="0">
                <a:solidFill>
                  <a:srgbClr val="FFFFFF"/>
                </a:solidFill>
                <a:latin typeface="Canva Sans Bold"/>
                <a:ea typeface="Canva Sans Bold"/>
                <a:cs typeface="Canva Sans Bold"/>
                <a:sym typeface="Canva Sans Bold"/>
              </a:rPr>
              <a:t>26</a:t>
            </a:r>
          </a:p>
          <a:p>
            <a:pPr algn="ctr">
              <a:lnSpc>
                <a:spcPts val="1167"/>
              </a:lnSpc>
            </a:pPr>
            <a:endParaRPr lang="en-US" sz="1167" dirty="0">
              <a:solidFill>
                <a:srgbClr val="FFFFFF"/>
              </a:solidFill>
              <a:latin typeface="Canva Sans Bold"/>
              <a:ea typeface="Canva Sans Bold"/>
              <a:cs typeface="Canva Sans Bold"/>
              <a:sym typeface="Canva Sans Bold"/>
            </a:endParaRPr>
          </a:p>
        </p:txBody>
      </p:sp>
      <p:sp>
        <p:nvSpPr>
          <p:cNvPr id="11" name="TextBox 11"/>
          <p:cNvSpPr txBox="1"/>
          <p:nvPr/>
        </p:nvSpPr>
        <p:spPr>
          <a:xfrm>
            <a:off x="8564619" y="968679"/>
            <a:ext cx="2721455" cy="192360"/>
          </a:xfrm>
          <a:prstGeom prst="rect">
            <a:avLst/>
          </a:prstGeom>
        </p:spPr>
        <p:txBody>
          <a:bodyPr lIns="0" tIns="0" rIns="0" bIns="0" rtlCol="0" anchor="t">
            <a:spAutoFit/>
          </a:bodyPr>
          <a:lstStyle/>
          <a:p>
            <a:pPr algn="r">
              <a:lnSpc>
                <a:spcPts val="1533"/>
              </a:lnSpc>
            </a:pPr>
            <a:r>
              <a:rPr lang="en-US" sz="1533">
                <a:solidFill>
                  <a:srgbClr val="000000"/>
                </a:solidFill>
                <a:latin typeface="Canva Sans Bold"/>
                <a:ea typeface="Canva Sans Bold"/>
                <a:cs typeface="Canva Sans Bold"/>
                <a:sym typeface="Canva Sans Bold"/>
              </a:rPr>
              <a:t>Selanjutnya</a:t>
            </a:r>
          </a:p>
        </p:txBody>
      </p:sp>
      <p:sp>
        <p:nvSpPr>
          <p:cNvPr id="12" name="TextBox 12"/>
          <p:cNvSpPr txBox="1"/>
          <p:nvPr/>
        </p:nvSpPr>
        <p:spPr>
          <a:xfrm>
            <a:off x="3946348" y="750112"/>
            <a:ext cx="5045869" cy="641201"/>
          </a:xfrm>
          <a:prstGeom prst="rect">
            <a:avLst/>
          </a:prstGeom>
        </p:spPr>
        <p:txBody>
          <a:bodyPr lIns="0" tIns="0" rIns="0" bIns="0" rtlCol="0" anchor="t">
            <a:spAutoFit/>
          </a:bodyPr>
          <a:lstStyle/>
          <a:p>
            <a:pPr algn="ctr">
              <a:lnSpc>
                <a:spcPts val="2513"/>
              </a:lnSpc>
            </a:pPr>
            <a:r>
              <a:rPr lang="en-US" sz="2284">
                <a:solidFill>
                  <a:srgbClr val="100F0D"/>
                </a:solidFill>
                <a:latin typeface="Canva Sans Bold"/>
                <a:ea typeface="Canva Sans Bold"/>
                <a:cs typeface="Canva Sans Bold"/>
                <a:sym typeface="Canva Sans Bold"/>
              </a:rPr>
              <a:t>Dataset  Perbandingan </a:t>
            </a:r>
          </a:p>
          <a:p>
            <a:pPr algn="ctr">
              <a:lnSpc>
                <a:spcPts val="2513"/>
              </a:lnSpc>
            </a:pPr>
            <a:r>
              <a:rPr lang="en-US" sz="2284">
                <a:solidFill>
                  <a:srgbClr val="00943C"/>
                </a:solidFill>
                <a:latin typeface="Canva Sans Bold"/>
                <a:ea typeface="Canva Sans Bold"/>
                <a:cs typeface="Canva Sans Bold"/>
                <a:sym typeface="Canva Sans Bold"/>
              </a:rPr>
              <a:t>Data Aktual vs Data Hasil Estimasi</a:t>
            </a:r>
          </a:p>
        </p:txBody>
      </p:sp>
      <p:sp>
        <p:nvSpPr>
          <p:cNvPr id="13" name="TextBox 13"/>
          <p:cNvSpPr txBox="1"/>
          <p:nvPr/>
        </p:nvSpPr>
        <p:spPr>
          <a:xfrm>
            <a:off x="1189953" y="6662872"/>
            <a:ext cx="6122412" cy="551241"/>
          </a:xfrm>
          <a:prstGeom prst="rect">
            <a:avLst/>
          </a:prstGeom>
        </p:spPr>
        <p:txBody>
          <a:bodyPr lIns="0" tIns="0" rIns="0" bIns="0" rtlCol="0" anchor="t">
            <a:spAutoFit/>
          </a:bodyPr>
          <a:lstStyle/>
          <a:p>
            <a:pPr marL="331064" lvl="1" indent="-165532">
              <a:lnSpc>
                <a:spcPts val="2300"/>
              </a:lnSpc>
              <a:buFont typeface="Arial"/>
              <a:buChar char="•"/>
            </a:pPr>
            <a:r>
              <a:rPr lang="en-US" sz="1200" dirty="0" err="1">
                <a:solidFill>
                  <a:srgbClr val="000000"/>
                </a:solidFill>
                <a:latin typeface="Open Sans 1"/>
                <a:ea typeface="Open Sans 1"/>
                <a:cs typeface="Open Sans 1"/>
                <a:sym typeface="Open Sans 1"/>
              </a:rPr>
              <a:t>Terdapat</a:t>
            </a:r>
            <a:r>
              <a:rPr lang="en-US" sz="1200" dirty="0">
                <a:solidFill>
                  <a:srgbClr val="000000"/>
                </a:solidFill>
                <a:latin typeface="Open Sans 1"/>
                <a:ea typeface="Open Sans 1"/>
                <a:cs typeface="Open Sans 1"/>
                <a:sym typeface="Open Sans 1"/>
              </a:rPr>
              <a:t> 48 data </a:t>
            </a:r>
            <a:r>
              <a:rPr lang="en-US" sz="1200" dirty="0" err="1">
                <a:solidFill>
                  <a:srgbClr val="000000"/>
                </a:solidFill>
                <a:latin typeface="Open Sans 1"/>
                <a:ea typeface="Open Sans 1"/>
                <a:cs typeface="Open Sans 1"/>
                <a:sym typeface="Open Sans 1"/>
              </a:rPr>
              <a:t>hasil</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estimasi</a:t>
            </a:r>
            <a:r>
              <a:rPr lang="en-US" sz="1200" dirty="0">
                <a:solidFill>
                  <a:srgbClr val="000000"/>
                </a:solidFill>
                <a:latin typeface="Open Sans 1"/>
                <a:ea typeface="Open Sans 1"/>
                <a:cs typeface="Open Sans 1"/>
                <a:sym typeface="Open Sans 1"/>
              </a:rPr>
              <a:t> 2 </a:t>
            </a:r>
            <a:r>
              <a:rPr lang="en-US" sz="1200" dirty="0" err="1">
                <a:solidFill>
                  <a:srgbClr val="000000"/>
                </a:solidFill>
                <a:latin typeface="Open Sans 1"/>
                <a:ea typeface="Open Sans 1"/>
                <a:cs typeface="Open Sans 1"/>
                <a:sym typeface="Open Sans 1"/>
              </a:rPr>
              <a:t>hari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kedepan</a:t>
            </a:r>
            <a:endParaRPr lang="en-US" sz="1200" dirty="0">
              <a:solidFill>
                <a:srgbClr val="000000"/>
              </a:solidFill>
              <a:latin typeface="Open Sans 1"/>
              <a:ea typeface="Open Sans 1"/>
              <a:cs typeface="Open Sans 1"/>
              <a:sym typeface="Open Sans 1"/>
            </a:endParaRPr>
          </a:p>
          <a:p>
            <a:pPr marL="331064" lvl="1" indent="-165532">
              <a:lnSpc>
                <a:spcPts val="2300"/>
              </a:lnSpc>
              <a:buFont typeface="Arial"/>
              <a:buChar char="•"/>
            </a:pPr>
            <a:r>
              <a:rPr lang="en-US" sz="1200" dirty="0">
                <a:solidFill>
                  <a:srgbClr val="000000"/>
                </a:solidFill>
                <a:latin typeface="Open Sans 1"/>
                <a:ea typeface="Open Sans 1"/>
                <a:cs typeface="Open Sans 1"/>
                <a:sym typeface="Open Sans 1"/>
              </a:rPr>
              <a:t>Masuk batas </a:t>
            </a:r>
            <a:r>
              <a:rPr lang="en-US" sz="1200" dirty="0" err="1">
                <a:solidFill>
                  <a:srgbClr val="000000"/>
                </a:solidFill>
                <a:latin typeface="Open Sans 1"/>
                <a:ea typeface="Open Sans 1"/>
                <a:cs typeface="Open Sans 1"/>
                <a:sym typeface="Open Sans 1"/>
              </a:rPr>
              <a:t>nilai</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toleransi</a:t>
            </a:r>
            <a:r>
              <a:rPr lang="en-US" sz="1200" dirty="0">
                <a:solidFill>
                  <a:srgbClr val="000000"/>
                </a:solidFill>
                <a:latin typeface="Open Sans 1"/>
                <a:ea typeface="Open Sans 1"/>
                <a:cs typeface="Open Sans 1"/>
                <a:sym typeface="Open Sans 1"/>
              </a:rPr>
              <a:t> &lt;10% MAPE dan &lt;1 MSE RMSE MAPE</a:t>
            </a:r>
          </a:p>
        </p:txBody>
      </p:sp>
      <p:sp>
        <p:nvSpPr>
          <p:cNvPr id="14" name="TextBox 13">
            <a:extLst>
              <a:ext uri="{FF2B5EF4-FFF2-40B4-BE49-F238E27FC236}">
                <a16:creationId xmlns:a16="http://schemas.microsoft.com/office/drawing/2014/main" id="{74C5AB1C-7B17-6FD3-27A0-567F991BCFD8}"/>
              </a:ext>
            </a:extLst>
          </p:cNvPr>
          <p:cNvSpPr txBox="1"/>
          <p:nvPr/>
        </p:nvSpPr>
        <p:spPr>
          <a:xfrm>
            <a:off x="1233278" y="1269237"/>
            <a:ext cx="6122412" cy="265970"/>
          </a:xfrm>
          <a:prstGeom prst="rect">
            <a:avLst/>
          </a:prstGeom>
        </p:spPr>
        <p:txBody>
          <a:bodyPr lIns="0" tIns="0" rIns="0" bIns="0" rtlCol="0" anchor="t">
            <a:spAutoFit/>
          </a:bodyPr>
          <a:lstStyle/>
          <a:p>
            <a:pPr marL="331064" lvl="1" indent="-165532">
              <a:lnSpc>
                <a:spcPts val="2300"/>
              </a:lnSpc>
              <a:buFont typeface="Arial"/>
              <a:buChar char="•"/>
            </a:pPr>
            <a:r>
              <a:rPr lang="en-US" sz="1533" dirty="0" err="1">
                <a:solidFill>
                  <a:srgbClr val="000000"/>
                </a:solidFill>
                <a:latin typeface="Open Sans 1"/>
                <a:ea typeface="Open Sans 1"/>
                <a:cs typeface="Open Sans 1"/>
                <a:sym typeface="Open Sans 1"/>
              </a:rPr>
              <a:t>Hujan</a:t>
            </a:r>
            <a:endParaRPr lang="en-US" sz="1533" dirty="0">
              <a:solidFill>
                <a:srgbClr val="000000"/>
              </a:solidFill>
              <a:latin typeface="Open Sans 1"/>
              <a:ea typeface="Open Sans 1"/>
              <a:cs typeface="Open Sans 1"/>
              <a:sym typeface="Open Sans 1"/>
            </a:endParaRPr>
          </a:p>
        </p:txBody>
      </p:sp>
      <p:sp>
        <p:nvSpPr>
          <p:cNvPr id="15" name="TextBox 14">
            <a:extLst>
              <a:ext uri="{FF2B5EF4-FFF2-40B4-BE49-F238E27FC236}">
                <a16:creationId xmlns:a16="http://schemas.microsoft.com/office/drawing/2014/main" id="{E2F67E29-049D-4125-E45E-CCB79A089444}"/>
              </a:ext>
            </a:extLst>
          </p:cNvPr>
          <p:cNvSpPr txBox="1"/>
          <p:nvPr/>
        </p:nvSpPr>
        <p:spPr>
          <a:xfrm>
            <a:off x="6618514" y="1316598"/>
            <a:ext cx="6122412" cy="265970"/>
          </a:xfrm>
          <a:prstGeom prst="rect">
            <a:avLst/>
          </a:prstGeom>
        </p:spPr>
        <p:txBody>
          <a:bodyPr lIns="0" tIns="0" rIns="0" bIns="0" rtlCol="0" anchor="t">
            <a:spAutoFit/>
          </a:bodyPr>
          <a:lstStyle/>
          <a:p>
            <a:pPr marL="331064" lvl="1" indent="-165532">
              <a:lnSpc>
                <a:spcPts val="2300"/>
              </a:lnSpc>
              <a:buFont typeface="Arial"/>
              <a:buChar char="•"/>
            </a:pPr>
            <a:r>
              <a:rPr lang="en-US" sz="1533" dirty="0" err="1">
                <a:solidFill>
                  <a:srgbClr val="000000"/>
                </a:solidFill>
                <a:latin typeface="Open Sans 1"/>
                <a:ea typeface="Open Sans 1"/>
                <a:cs typeface="Open Sans 1"/>
                <a:sym typeface="Open Sans 1"/>
              </a:rPr>
              <a:t>Kemarau</a:t>
            </a:r>
            <a:endParaRPr lang="en-US" sz="1533" dirty="0">
              <a:solidFill>
                <a:srgbClr val="000000"/>
              </a:solidFill>
              <a:latin typeface="Open Sans 1"/>
              <a:ea typeface="Open Sans 1"/>
              <a:cs typeface="Open Sans 1"/>
              <a:sym typeface="Open Sans 1"/>
            </a:endParaRPr>
          </a:p>
        </p:txBody>
      </p:sp>
      <p:sp>
        <p:nvSpPr>
          <p:cNvPr id="16" name="TextBox 13">
            <a:extLst>
              <a:ext uri="{FF2B5EF4-FFF2-40B4-BE49-F238E27FC236}">
                <a16:creationId xmlns:a16="http://schemas.microsoft.com/office/drawing/2014/main" id="{E875A6FF-526A-B2BE-E9EA-9DDB88694708}"/>
              </a:ext>
            </a:extLst>
          </p:cNvPr>
          <p:cNvSpPr txBox="1"/>
          <p:nvPr/>
        </p:nvSpPr>
        <p:spPr>
          <a:xfrm>
            <a:off x="6550762" y="6872049"/>
            <a:ext cx="4137907" cy="369332"/>
          </a:xfrm>
          <a:prstGeom prst="rect">
            <a:avLst/>
          </a:prstGeom>
        </p:spPr>
        <p:txBody>
          <a:bodyPr wrap="square" lIns="0" tIns="0" rIns="0" bIns="0" rtlCol="0" anchor="t">
            <a:spAutoFit/>
          </a:bodyPr>
          <a:lstStyle/>
          <a:p>
            <a:pPr marL="331064" lvl="1" indent="-165532">
              <a:buFont typeface="Arial"/>
              <a:buChar char="•"/>
            </a:pP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 </a:t>
            </a:r>
            <a:r>
              <a:rPr lang="en-US" sz="1200" dirty="0" err="1">
                <a:solidFill>
                  <a:srgbClr val="000000"/>
                </a:solidFill>
                <a:latin typeface="Open Sans 1"/>
                <a:ea typeface="Open Sans 1"/>
                <a:cs typeface="Open Sans 1"/>
                <a:sym typeface="Open Sans 1"/>
              </a:rPr>
              <a:t>campuran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nutrisi</a:t>
            </a:r>
            <a:r>
              <a:rPr lang="en-US" sz="1200" dirty="0">
                <a:solidFill>
                  <a:srgbClr val="000000"/>
                </a:solidFill>
                <a:latin typeface="Open Sans 1"/>
                <a:ea typeface="Open Sans 1"/>
                <a:cs typeface="Open Sans 1"/>
                <a:sym typeface="Open Sans 1"/>
              </a:rPr>
              <a:t> NPK </a:t>
            </a:r>
            <a:r>
              <a:rPr lang="en-US" sz="1200" dirty="0" err="1">
                <a:solidFill>
                  <a:srgbClr val="000000"/>
                </a:solidFill>
                <a:latin typeface="Open Sans 1"/>
                <a:ea typeface="Open Sans 1"/>
                <a:cs typeface="Open Sans 1"/>
                <a:sym typeface="Open Sans 1"/>
              </a:rPr>
              <a:t>dicampurkan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dengan</a:t>
            </a:r>
            <a:r>
              <a:rPr lang="en-US" sz="1200" dirty="0">
                <a:solidFill>
                  <a:srgbClr val="000000"/>
                </a:solidFill>
                <a:latin typeface="Open Sans 1"/>
                <a:ea typeface="Open Sans 1"/>
                <a:cs typeface="Open Sans 1"/>
                <a:sym typeface="Open Sans 1"/>
              </a:rPr>
              <a:t> air (1 mg </a:t>
            </a:r>
            <a:r>
              <a:rPr lang="en-US" sz="1200" dirty="0" err="1">
                <a:solidFill>
                  <a:srgbClr val="000000"/>
                </a:solidFill>
                <a:latin typeface="Open Sans 1"/>
                <a:ea typeface="Open Sans 1"/>
                <a:cs typeface="Open Sans 1"/>
                <a:sym typeface="Open Sans 1"/>
              </a:rPr>
              <a:t>dilarutkan</a:t>
            </a:r>
            <a:r>
              <a:rPr lang="en-US" sz="1200" dirty="0">
                <a:solidFill>
                  <a:srgbClr val="000000"/>
                </a:solidFill>
                <a:latin typeface="Open Sans 1"/>
                <a:ea typeface="Open Sans 1"/>
                <a:cs typeface="Open Sans 1"/>
                <a:sym typeface="Open Sans 1"/>
              </a:rPr>
              <a:t> </a:t>
            </a:r>
            <a:r>
              <a:rPr lang="en-US" sz="1200" dirty="0" err="1">
                <a:solidFill>
                  <a:srgbClr val="000000"/>
                </a:solidFill>
                <a:latin typeface="Open Sans 1"/>
                <a:ea typeface="Open Sans 1"/>
                <a:cs typeface="Open Sans 1"/>
                <a:sym typeface="Open Sans 1"/>
              </a:rPr>
              <a:t>dalam</a:t>
            </a:r>
            <a:r>
              <a:rPr lang="en-US" sz="1200" dirty="0">
                <a:solidFill>
                  <a:srgbClr val="000000"/>
                </a:solidFill>
                <a:latin typeface="Open Sans 1"/>
                <a:ea typeface="Open Sans 1"/>
                <a:cs typeface="Open Sans 1"/>
                <a:sym typeface="Open Sans 1"/>
              </a:rPr>
              <a:t> 1 liter air)</a:t>
            </a:r>
          </a:p>
        </p:txBody>
      </p:sp>
      <p:pic>
        <p:nvPicPr>
          <p:cNvPr id="19" name="Picture 18">
            <a:extLst>
              <a:ext uri="{FF2B5EF4-FFF2-40B4-BE49-F238E27FC236}">
                <a16:creationId xmlns:a16="http://schemas.microsoft.com/office/drawing/2014/main" id="{895D558B-6398-4432-BDEF-CAFCB0D90E3D}"/>
              </a:ext>
            </a:extLst>
          </p:cNvPr>
          <p:cNvPicPr>
            <a:picLocks noChangeAspect="1"/>
          </p:cNvPicPr>
          <p:nvPr/>
        </p:nvPicPr>
        <p:blipFill>
          <a:blip r:embed="rId9"/>
          <a:stretch>
            <a:fillRect/>
          </a:stretch>
        </p:blipFill>
        <p:spPr>
          <a:xfrm>
            <a:off x="857151" y="1799304"/>
            <a:ext cx="4880211" cy="4607828"/>
          </a:xfrm>
          <a:prstGeom prst="rect">
            <a:avLst/>
          </a:prstGeom>
        </p:spPr>
      </p:pic>
      <p:pic>
        <p:nvPicPr>
          <p:cNvPr id="21" name="Picture 20">
            <a:extLst>
              <a:ext uri="{FF2B5EF4-FFF2-40B4-BE49-F238E27FC236}">
                <a16:creationId xmlns:a16="http://schemas.microsoft.com/office/drawing/2014/main" id="{BC771C60-FEDA-9D27-61D7-660DE3AB5DCB}"/>
              </a:ext>
            </a:extLst>
          </p:cNvPr>
          <p:cNvPicPr>
            <a:picLocks noChangeAspect="1"/>
          </p:cNvPicPr>
          <p:nvPr/>
        </p:nvPicPr>
        <p:blipFill>
          <a:blip r:embed="rId10"/>
          <a:stretch>
            <a:fillRect/>
          </a:stretch>
        </p:blipFill>
        <p:spPr>
          <a:xfrm>
            <a:off x="6513103" y="1774416"/>
            <a:ext cx="4883751" cy="4632717"/>
          </a:xfrm>
          <a:prstGeom prst="rect">
            <a:avLst/>
          </a:prstGeom>
        </p:spPr>
      </p:pic>
      <p:sp>
        <p:nvSpPr>
          <p:cNvPr id="8" name="Title 7">
            <a:extLst>
              <a:ext uri="{FF2B5EF4-FFF2-40B4-BE49-F238E27FC236}">
                <a16:creationId xmlns:a16="http://schemas.microsoft.com/office/drawing/2014/main" id="{D879FDFC-387A-D29D-0EBE-19DF1EB47C99}"/>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D7DA6AE2-2571-15AB-4F07-47F3776A93E2}"/>
              </a:ext>
            </a:extLst>
          </p:cNvPr>
          <p:cNvSpPr>
            <a:spLocks noGrp="1"/>
          </p:cNvSpPr>
          <p:nvPr>
            <p:ph type="body" sz="quarter" idx="13"/>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E26C0-4F8D-721C-23CE-F3E651D9F5F5}"/>
              </a:ext>
            </a:extLst>
          </p:cNvPr>
          <p:cNvSpPr>
            <a:spLocks noGrp="1"/>
          </p:cNvSpPr>
          <p:nvPr>
            <p:ph type="title"/>
          </p:nvPr>
        </p:nvSpPr>
        <p:spPr/>
        <p:txBody>
          <a:bodyPr/>
          <a:lstStyle/>
          <a:p>
            <a:endParaRPr lang="en-ID"/>
          </a:p>
        </p:txBody>
      </p:sp>
    </p:spTree>
    <p:extLst>
      <p:ext uri="{BB962C8B-B14F-4D97-AF65-F5344CB8AC3E}">
        <p14:creationId xmlns:p14="http://schemas.microsoft.com/office/powerpoint/2010/main" val="5157886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156" y="338800"/>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110470" y="2832940"/>
            <a:ext cx="4233461" cy="3578179"/>
            <a:chOff x="0" y="0"/>
            <a:chExt cx="1672478" cy="525384"/>
          </a:xfrm>
        </p:grpSpPr>
        <p:sp>
          <p:nvSpPr>
            <p:cNvPr id="8" name="Freeform 8"/>
            <p:cNvSpPr/>
            <p:nvPr/>
          </p:nvSpPr>
          <p:spPr>
            <a:xfrm>
              <a:off x="0" y="0"/>
              <a:ext cx="1672479" cy="525384"/>
            </a:xfrm>
            <a:custGeom>
              <a:avLst/>
              <a:gdLst/>
              <a:ahLst/>
              <a:cxnLst/>
              <a:rect l="l" t="t" r="r" b="b"/>
              <a:pathLst>
                <a:path w="1672479" h="525384">
                  <a:moveTo>
                    <a:pt x="0" y="0"/>
                  </a:moveTo>
                  <a:lnTo>
                    <a:pt x="1672479" y="0"/>
                  </a:lnTo>
                  <a:lnTo>
                    <a:pt x="1672479" y="525384"/>
                  </a:lnTo>
                  <a:lnTo>
                    <a:pt x="0" y="525384"/>
                  </a:lnTo>
                  <a:close/>
                </a:path>
              </a:pathLst>
            </a:custGeom>
            <a:solidFill>
              <a:srgbClr val="000000">
                <a:alpha val="4706"/>
              </a:srgbClr>
            </a:solidFill>
          </p:spPr>
        </p:sp>
        <p:sp>
          <p:nvSpPr>
            <p:cNvPr id="9" name="TextBox 9"/>
            <p:cNvSpPr txBox="1"/>
            <p:nvPr/>
          </p:nvSpPr>
          <p:spPr>
            <a:xfrm>
              <a:off x="0" y="38100"/>
              <a:ext cx="1672478" cy="487284"/>
            </a:xfrm>
            <a:prstGeom prst="rect">
              <a:avLst/>
            </a:prstGeom>
          </p:spPr>
          <p:txBody>
            <a:bodyPr lIns="33867" tIns="33867" rIns="33867" bIns="33867" rtlCol="0" anchor="ctr"/>
            <a:lstStyle/>
            <a:p>
              <a:pPr algn="ctr">
                <a:lnSpc>
                  <a:spcPts val="1533"/>
                </a:lnSpc>
              </a:pPr>
              <a:endParaRPr sz="1200"/>
            </a:p>
          </p:txBody>
        </p:sp>
      </p:grpSp>
      <p:grpSp>
        <p:nvGrpSpPr>
          <p:cNvPr id="16" name="Group 16"/>
          <p:cNvGrpSpPr/>
          <p:nvPr/>
        </p:nvGrpSpPr>
        <p:grpSpPr>
          <a:xfrm>
            <a:off x="7272739" y="4198081"/>
            <a:ext cx="4233461" cy="2549365"/>
            <a:chOff x="0" y="0"/>
            <a:chExt cx="1672478" cy="525384"/>
          </a:xfrm>
        </p:grpSpPr>
        <p:sp>
          <p:nvSpPr>
            <p:cNvPr id="17" name="Freeform 17"/>
            <p:cNvSpPr/>
            <p:nvPr/>
          </p:nvSpPr>
          <p:spPr>
            <a:xfrm>
              <a:off x="0" y="0"/>
              <a:ext cx="1672479" cy="525384"/>
            </a:xfrm>
            <a:custGeom>
              <a:avLst/>
              <a:gdLst/>
              <a:ahLst/>
              <a:cxnLst/>
              <a:rect l="l" t="t" r="r" b="b"/>
              <a:pathLst>
                <a:path w="1672479" h="525384">
                  <a:moveTo>
                    <a:pt x="0" y="0"/>
                  </a:moveTo>
                  <a:lnTo>
                    <a:pt x="1672479" y="0"/>
                  </a:lnTo>
                  <a:lnTo>
                    <a:pt x="1672479" y="525384"/>
                  </a:lnTo>
                  <a:lnTo>
                    <a:pt x="0" y="525384"/>
                  </a:lnTo>
                  <a:close/>
                </a:path>
              </a:pathLst>
            </a:custGeom>
            <a:solidFill>
              <a:srgbClr val="000000">
                <a:alpha val="4706"/>
              </a:srgbClr>
            </a:solidFill>
          </p:spPr>
        </p:sp>
        <p:sp>
          <p:nvSpPr>
            <p:cNvPr id="18" name="TextBox 18"/>
            <p:cNvSpPr txBox="1"/>
            <p:nvPr/>
          </p:nvSpPr>
          <p:spPr>
            <a:xfrm>
              <a:off x="0" y="38100"/>
              <a:ext cx="1672478" cy="487284"/>
            </a:xfrm>
            <a:prstGeom prst="rect">
              <a:avLst/>
            </a:prstGeom>
          </p:spPr>
          <p:txBody>
            <a:bodyPr lIns="33867" tIns="33867" rIns="33867" bIns="33867" rtlCol="0" anchor="ctr"/>
            <a:lstStyle/>
            <a:p>
              <a:pPr algn="ctr">
                <a:lnSpc>
                  <a:spcPts val="1533"/>
                </a:lnSpc>
              </a:pPr>
              <a:endParaRPr sz="1200"/>
            </a:p>
          </p:txBody>
        </p:sp>
      </p:grpSp>
      <p:grpSp>
        <p:nvGrpSpPr>
          <p:cNvPr id="19" name="Group 19"/>
          <p:cNvGrpSpPr/>
          <p:nvPr/>
        </p:nvGrpSpPr>
        <p:grpSpPr>
          <a:xfrm>
            <a:off x="1142220" y="2039190"/>
            <a:ext cx="4953781" cy="397101"/>
            <a:chOff x="0" y="0"/>
            <a:chExt cx="1957049" cy="156879"/>
          </a:xfrm>
        </p:grpSpPr>
        <p:sp>
          <p:nvSpPr>
            <p:cNvPr id="20" name="Freeform 20"/>
            <p:cNvSpPr/>
            <p:nvPr/>
          </p:nvSpPr>
          <p:spPr>
            <a:xfrm>
              <a:off x="0" y="0"/>
              <a:ext cx="1957049" cy="156879"/>
            </a:xfrm>
            <a:custGeom>
              <a:avLst/>
              <a:gdLst/>
              <a:ahLst/>
              <a:cxnLst/>
              <a:rect l="l" t="t" r="r" b="b"/>
              <a:pathLst>
                <a:path w="1957049" h="156879">
                  <a:moveTo>
                    <a:pt x="0" y="0"/>
                  </a:moveTo>
                  <a:lnTo>
                    <a:pt x="1957049" y="0"/>
                  </a:lnTo>
                  <a:lnTo>
                    <a:pt x="1957049" y="156879"/>
                  </a:lnTo>
                  <a:lnTo>
                    <a:pt x="0" y="156879"/>
                  </a:lnTo>
                  <a:close/>
                </a:path>
              </a:pathLst>
            </a:custGeom>
            <a:solidFill>
              <a:srgbClr val="087555"/>
            </a:solidFill>
          </p:spPr>
        </p:sp>
        <p:sp>
          <p:nvSpPr>
            <p:cNvPr id="21" name="TextBox 21"/>
            <p:cNvSpPr txBox="1"/>
            <p:nvPr/>
          </p:nvSpPr>
          <p:spPr>
            <a:xfrm>
              <a:off x="0" y="38100"/>
              <a:ext cx="1957049" cy="118779"/>
            </a:xfrm>
            <a:prstGeom prst="rect">
              <a:avLst/>
            </a:prstGeom>
          </p:spPr>
          <p:txBody>
            <a:bodyPr lIns="33867" tIns="33867" rIns="33867" bIns="33867" rtlCol="0" anchor="ctr"/>
            <a:lstStyle/>
            <a:p>
              <a:pPr algn="ctr">
                <a:lnSpc>
                  <a:spcPts val="1533"/>
                </a:lnSpc>
              </a:pPr>
              <a:endParaRPr sz="1200"/>
            </a:p>
          </p:txBody>
        </p:sp>
      </p:grpSp>
      <p:grpSp>
        <p:nvGrpSpPr>
          <p:cNvPr id="22" name="Group 22"/>
          <p:cNvGrpSpPr/>
          <p:nvPr/>
        </p:nvGrpSpPr>
        <p:grpSpPr>
          <a:xfrm>
            <a:off x="5815373" y="2832940"/>
            <a:ext cx="508837" cy="50883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5968"/>
            </a:solidFill>
          </p:spPr>
        </p:sp>
        <p:sp>
          <p:nvSpPr>
            <p:cNvPr id="24" name="TextBox 24"/>
            <p:cNvSpPr txBox="1"/>
            <p:nvPr/>
          </p:nvSpPr>
          <p:spPr>
            <a:xfrm>
              <a:off x="76200" y="38100"/>
              <a:ext cx="660400" cy="698500"/>
            </a:xfrm>
            <a:prstGeom prst="rect">
              <a:avLst/>
            </a:prstGeom>
          </p:spPr>
          <p:txBody>
            <a:bodyPr lIns="33867" tIns="33867" rIns="33867" bIns="33867" rtlCol="0" anchor="ctr"/>
            <a:lstStyle/>
            <a:p>
              <a:pPr algn="ctr">
                <a:lnSpc>
                  <a:spcPts val="1697"/>
                </a:lnSpc>
              </a:pPr>
              <a:endParaRPr sz="1200"/>
            </a:p>
          </p:txBody>
        </p:sp>
      </p:grpSp>
      <p:grpSp>
        <p:nvGrpSpPr>
          <p:cNvPr id="25" name="Group 25"/>
          <p:cNvGrpSpPr/>
          <p:nvPr/>
        </p:nvGrpSpPr>
        <p:grpSpPr>
          <a:xfrm>
            <a:off x="6324210" y="3510825"/>
            <a:ext cx="508837" cy="50883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5968"/>
            </a:solidFill>
          </p:spPr>
        </p:sp>
        <p:sp>
          <p:nvSpPr>
            <p:cNvPr id="27" name="TextBox 27"/>
            <p:cNvSpPr txBox="1"/>
            <p:nvPr/>
          </p:nvSpPr>
          <p:spPr>
            <a:xfrm>
              <a:off x="76200" y="38100"/>
              <a:ext cx="660400" cy="698500"/>
            </a:xfrm>
            <a:prstGeom prst="rect">
              <a:avLst/>
            </a:prstGeom>
          </p:spPr>
          <p:txBody>
            <a:bodyPr lIns="33867" tIns="33867" rIns="33867" bIns="33867" rtlCol="0" anchor="ctr"/>
            <a:lstStyle/>
            <a:p>
              <a:pPr algn="ctr">
                <a:lnSpc>
                  <a:spcPts val="1697"/>
                </a:lnSpc>
              </a:pPr>
              <a:endParaRPr sz="1200"/>
            </a:p>
          </p:txBody>
        </p:sp>
      </p:grpSp>
      <p:grpSp>
        <p:nvGrpSpPr>
          <p:cNvPr id="28" name="Group 28"/>
          <p:cNvGrpSpPr/>
          <p:nvPr/>
        </p:nvGrpSpPr>
        <p:grpSpPr>
          <a:xfrm>
            <a:off x="5815373" y="4198081"/>
            <a:ext cx="508837" cy="50883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5968"/>
            </a:solidFill>
          </p:spPr>
        </p:sp>
        <p:sp>
          <p:nvSpPr>
            <p:cNvPr id="30" name="TextBox 30"/>
            <p:cNvSpPr txBox="1"/>
            <p:nvPr/>
          </p:nvSpPr>
          <p:spPr>
            <a:xfrm>
              <a:off x="76200" y="38100"/>
              <a:ext cx="660400" cy="698500"/>
            </a:xfrm>
            <a:prstGeom prst="rect">
              <a:avLst/>
            </a:prstGeom>
          </p:spPr>
          <p:txBody>
            <a:bodyPr lIns="33867" tIns="33867" rIns="33867" bIns="33867" rtlCol="0" anchor="ctr"/>
            <a:lstStyle/>
            <a:p>
              <a:pPr algn="ctr">
                <a:lnSpc>
                  <a:spcPts val="1697"/>
                </a:lnSpc>
              </a:pPr>
              <a:endParaRPr sz="1200"/>
            </a:p>
          </p:txBody>
        </p:sp>
      </p:grpSp>
      <p:grpSp>
        <p:nvGrpSpPr>
          <p:cNvPr id="31" name="Group 31"/>
          <p:cNvGrpSpPr/>
          <p:nvPr/>
        </p:nvGrpSpPr>
        <p:grpSpPr>
          <a:xfrm>
            <a:off x="6324210" y="4885875"/>
            <a:ext cx="508837" cy="50883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5968"/>
            </a:solidFill>
          </p:spPr>
        </p:sp>
        <p:sp>
          <p:nvSpPr>
            <p:cNvPr id="33" name="TextBox 33"/>
            <p:cNvSpPr txBox="1"/>
            <p:nvPr/>
          </p:nvSpPr>
          <p:spPr>
            <a:xfrm>
              <a:off x="76200" y="38100"/>
              <a:ext cx="660400" cy="698500"/>
            </a:xfrm>
            <a:prstGeom prst="rect">
              <a:avLst/>
            </a:prstGeom>
          </p:spPr>
          <p:txBody>
            <a:bodyPr lIns="33867" tIns="33867" rIns="33867" bIns="33867" rtlCol="0" anchor="ctr"/>
            <a:lstStyle/>
            <a:p>
              <a:pPr algn="ctr">
                <a:lnSpc>
                  <a:spcPts val="1697"/>
                </a:lnSpc>
              </a:pPr>
              <a:endParaRPr sz="1200"/>
            </a:p>
          </p:txBody>
        </p:sp>
      </p:grpSp>
      <p:sp>
        <p:nvSpPr>
          <p:cNvPr id="34" name="AutoShape 34"/>
          <p:cNvSpPr/>
          <p:nvPr/>
        </p:nvSpPr>
        <p:spPr>
          <a:xfrm>
            <a:off x="6120497" y="5873920"/>
            <a:ext cx="503046" cy="508837"/>
          </a:xfrm>
          <a:prstGeom prst="line">
            <a:avLst/>
          </a:prstGeom>
          <a:ln w="66675" cap="flat">
            <a:solidFill>
              <a:srgbClr val="215968"/>
            </a:solidFill>
            <a:prstDash val="solid"/>
            <a:headEnd type="none" w="sm" len="sm"/>
            <a:tailEnd type="none" w="sm" len="sm"/>
          </a:ln>
        </p:spPr>
      </p:sp>
      <p:grpSp>
        <p:nvGrpSpPr>
          <p:cNvPr id="35" name="Group 35"/>
          <p:cNvGrpSpPr/>
          <p:nvPr/>
        </p:nvGrpSpPr>
        <p:grpSpPr>
          <a:xfrm>
            <a:off x="5815373" y="5573670"/>
            <a:ext cx="508837" cy="50883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5968"/>
            </a:solidFill>
          </p:spPr>
        </p:sp>
        <p:sp>
          <p:nvSpPr>
            <p:cNvPr id="37" name="TextBox 37"/>
            <p:cNvSpPr txBox="1"/>
            <p:nvPr/>
          </p:nvSpPr>
          <p:spPr>
            <a:xfrm>
              <a:off x="76200" y="38100"/>
              <a:ext cx="660400" cy="698500"/>
            </a:xfrm>
            <a:prstGeom prst="rect">
              <a:avLst/>
            </a:prstGeom>
          </p:spPr>
          <p:txBody>
            <a:bodyPr lIns="33867" tIns="33867" rIns="33867" bIns="33867" rtlCol="0" anchor="ctr"/>
            <a:lstStyle/>
            <a:p>
              <a:pPr algn="ctr">
                <a:lnSpc>
                  <a:spcPts val="1697"/>
                </a:lnSpc>
              </a:pPr>
              <a:endParaRPr sz="1200"/>
            </a:p>
          </p:txBody>
        </p:sp>
      </p:grpSp>
      <p:sp>
        <p:nvSpPr>
          <p:cNvPr id="38" name="AutoShape 38"/>
          <p:cNvSpPr/>
          <p:nvPr/>
        </p:nvSpPr>
        <p:spPr>
          <a:xfrm>
            <a:off x="6072687" y="3202623"/>
            <a:ext cx="503046" cy="508837"/>
          </a:xfrm>
          <a:prstGeom prst="line">
            <a:avLst/>
          </a:prstGeom>
          <a:ln w="66675" cap="flat">
            <a:solidFill>
              <a:srgbClr val="215968"/>
            </a:solidFill>
            <a:prstDash val="solid"/>
            <a:headEnd type="none" w="sm" len="sm"/>
            <a:tailEnd type="none" w="sm" len="sm"/>
          </a:ln>
        </p:spPr>
      </p:sp>
      <p:sp>
        <p:nvSpPr>
          <p:cNvPr id="39" name="AutoShape 39"/>
          <p:cNvSpPr/>
          <p:nvPr/>
        </p:nvSpPr>
        <p:spPr>
          <a:xfrm>
            <a:off x="6120497" y="4573778"/>
            <a:ext cx="503046" cy="508837"/>
          </a:xfrm>
          <a:prstGeom prst="line">
            <a:avLst/>
          </a:prstGeom>
          <a:ln w="66675" cap="flat">
            <a:solidFill>
              <a:srgbClr val="215968"/>
            </a:solidFill>
            <a:prstDash val="solid"/>
            <a:headEnd type="none" w="sm" len="sm"/>
            <a:tailEnd type="none" w="sm" len="sm"/>
          </a:ln>
        </p:spPr>
      </p:sp>
      <p:sp>
        <p:nvSpPr>
          <p:cNvPr id="40" name="AutoShape 40"/>
          <p:cNvSpPr/>
          <p:nvPr/>
        </p:nvSpPr>
        <p:spPr>
          <a:xfrm flipV="1">
            <a:off x="6117684" y="3781061"/>
            <a:ext cx="505950" cy="505950"/>
          </a:xfrm>
          <a:prstGeom prst="line">
            <a:avLst/>
          </a:prstGeom>
          <a:ln w="66675" cap="flat">
            <a:solidFill>
              <a:srgbClr val="215968"/>
            </a:solidFill>
            <a:prstDash val="solid"/>
            <a:headEnd type="none" w="sm" len="sm"/>
            <a:tailEnd type="none" w="sm" len="sm"/>
          </a:ln>
        </p:spPr>
      </p:sp>
      <p:sp>
        <p:nvSpPr>
          <p:cNvPr id="41" name="AutoShape 41"/>
          <p:cNvSpPr/>
          <p:nvPr/>
        </p:nvSpPr>
        <p:spPr>
          <a:xfrm flipV="1">
            <a:off x="6117684" y="3781061"/>
            <a:ext cx="505950" cy="505950"/>
          </a:xfrm>
          <a:prstGeom prst="line">
            <a:avLst/>
          </a:prstGeom>
          <a:ln w="66675" cap="flat">
            <a:solidFill>
              <a:srgbClr val="215968"/>
            </a:solidFill>
            <a:prstDash val="solid"/>
            <a:headEnd type="none" w="sm" len="sm"/>
            <a:tailEnd type="none" w="sm" len="sm"/>
          </a:ln>
        </p:spPr>
      </p:sp>
      <p:sp>
        <p:nvSpPr>
          <p:cNvPr id="42" name="AutoShape 42"/>
          <p:cNvSpPr/>
          <p:nvPr/>
        </p:nvSpPr>
        <p:spPr>
          <a:xfrm flipV="1">
            <a:off x="6017092" y="5298530"/>
            <a:ext cx="505950" cy="505950"/>
          </a:xfrm>
          <a:prstGeom prst="line">
            <a:avLst/>
          </a:prstGeom>
          <a:ln w="66675" cap="flat">
            <a:solidFill>
              <a:srgbClr val="215968"/>
            </a:solidFill>
            <a:prstDash val="solid"/>
            <a:headEnd type="none" w="sm" len="sm"/>
            <a:tailEnd type="none" w="sm" len="sm"/>
          </a:ln>
        </p:spPr>
      </p:sp>
      <p:sp>
        <p:nvSpPr>
          <p:cNvPr id="43" name="AutoShape 43"/>
          <p:cNvSpPr/>
          <p:nvPr/>
        </p:nvSpPr>
        <p:spPr>
          <a:xfrm flipV="1">
            <a:off x="6017092" y="5298530"/>
            <a:ext cx="505950" cy="505950"/>
          </a:xfrm>
          <a:prstGeom prst="line">
            <a:avLst/>
          </a:prstGeom>
          <a:ln w="66675" cap="flat">
            <a:solidFill>
              <a:srgbClr val="215968"/>
            </a:solidFill>
            <a:prstDash val="solid"/>
            <a:headEnd type="none" w="sm" len="sm"/>
            <a:tailEnd type="none" w="sm" len="sm"/>
          </a:ln>
        </p:spPr>
      </p:sp>
      <p:grpSp>
        <p:nvGrpSpPr>
          <p:cNvPr id="44" name="Group 44"/>
          <p:cNvGrpSpPr/>
          <p:nvPr/>
        </p:nvGrpSpPr>
        <p:grpSpPr>
          <a:xfrm>
            <a:off x="6324210" y="6186017"/>
            <a:ext cx="508837" cy="50883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5968"/>
            </a:solidFill>
          </p:spPr>
        </p:sp>
        <p:sp>
          <p:nvSpPr>
            <p:cNvPr id="46" name="TextBox 46"/>
            <p:cNvSpPr txBox="1"/>
            <p:nvPr/>
          </p:nvSpPr>
          <p:spPr>
            <a:xfrm>
              <a:off x="76200" y="38100"/>
              <a:ext cx="660400" cy="698500"/>
            </a:xfrm>
            <a:prstGeom prst="rect">
              <a:avLst/>
            </a:prstGeom>
          </p:spPr>
          <p:txBody>
            <a:bodyPr lIns="33867" tIns="33867" rIns="33867" bIns="33867" rtlCol="0" anchor="ctr"/>
            <a:lstStyle/>
            <a:p>
              <a:pPr algn="ctr">
                <a:lnSpc>
                  <a:spcPts val="1697"/>
                </a:lnSpc>
              </a:pPr>
              <a:endParaRPr sz="1200"/>
            </a:p>
          </p:txBody>
        </p:sp>
      </p:grpSp>
      <p:sp>
        <p:nvSpPr>
          <p:cNvPr id="47" name="Freeform 47"/>
          <p:cNvSpPr/>
          <p:nvPr/>
        </p:nvSpPr>
        <p:spPr>
          <a:xfrm>
            <a:off x="5923792" y="4264106"/>
            <a:ext cx="311579" cy="368732"/>
          </a:xfrm>
          <a:custGeom>
            <a:avLst/>
            <a:gdLst/>
            <a:ahLst/>
            <a:cxnLst/>
            <a:rect l="l" t="t" r="r" b="b"/>
            <a:pathLst>
              <a:path w="467368" h="553098">
                <a:moveTo>
                  <a:pt x="0" y="0"/>
                </a:moveTo>
                <a:lnTo>
                  <a:pt x="467368" y="0"/>
                </a:lnTo>
                <a:lnTo>
                  <a:pt x="467368" y="553098"/>
                </a:lnTo>
                <a:lnTo>
                  <a:pt x="0" y="5530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8" name="Freeform 48"/>
          <p:cNvSpPr/>
          <p:nvPr/>
        </p:nvSpPr>
        <p:spPr>
          <a:xfrm>
            <a:off x="6394711" y="4947698"/>
            <a:ext cx="367835" cy="372491"/>
          </a:xfrm>
          <a:custGeom>
            <a:avLst/>
            <a:gdLst/>
            <a:ahLst/>
            <a:cxnLst/>
            <a:rect l="l" t="t" r="r" b="b"/>
            <a:pathLst>
              <a:path w="551752" h="558737">
                <a:moveTo>
                  <a:pt x="0" y="0"/>
                </a:moveTo>
                <a:lnTo>
                  <a:pt x="551752" y="0"/>
                </a:lnTo>
                <a:lnTo>
                  <a:pt x="551752" y="558736"/>
                </a:lnTo>
                <a:lnTo>
                  <a:pt x="0" y="5587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9" name="Freeform 49"/>
          <p:cNvSpPr/>
          <p:nvPr/>
        </p:nvSpPr>
        <p:spPr>
          <a:xfrm>
            <a:off x="5901730" y="5662826"/>
            <a:ext cx="333640" cy="333640"/>
          </a:xfrm>
          <a:custGeom>
            <a:avLst/>
            <a:gdLst/>
            <a:ahLst/>
            <a:cxnLst/>
            <a:rect l="l" t="t" r="r" b="b"/>
            <a:pathLst>
              <a:path w="500460" h="500460">
                <a:moveTo>
                  <a:pt x="0" y="0"/>
                </a:moveTo>
                <a:lnTo>
                  <a:pt x="500461" y="0"/>
                </a:lnTo>
                <a:lnTo>
                  <a:pt x="500461" y="500460"/>
                </a:lnTo>
                <a:lnTo>
                  <a:pt x="0" y="500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0" name="Freeform 50"/>
          <p:cNvSpPr/>
          <p:nvPr/>
        </p:nvSpPr>
        <p:spPr>
          <a:xfrm>
            <a:off x="6414163" y="6284194"/>
            <a:ext cx="328930" cy="312483"/>
          </a:xfrm>
          <a:custGeom>
            <a:avLst/>
            <a:gdLst/>
            <a:ahLst/>
            <a:cxnLst/>
            <a:rect l="l" t="t" r="r" b="b"/>
            <a:pathLst>
              <a:path w="493395" h="468725">
                <a:moveTo>
                  <a:pt x="0" y="0"/>
                </a:moveTo>
                <a:lnTo>
                  <a:pt x="493395" y="0"/>
                </a:lnTo>
                <a:lnTo>
                  <a:pt x="493395" y="468725"/>
                </a:lnTo>
                <a:lnTo>
                  <a:pt x="0" y="4687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1" name="Freeform 51"/>
          <p:cNvSpPr/>
          <p:nvPr/>
        </p:nvSpPr>
        <p:spPr>
          <a:xfrm>
            <a:off x="6377113" y="3580610"/>
            <a:ext cx="403031" cy="366759"/>
          </a:xfrm>
          <a:custGeom>
            <a:avLst/>
            <a:gdLst/>
            <a:ahLst/>
            <a:cxnLst/>
            <a:rect l="l" t="t" r="r" b="b"/>
            <a:pathLst>
              <a:path w="604547" h="550138">
                <a:moveTo>
                  <a:pt x="0" y="0"/>
                </a:moveTo>
                <a:lnTo>
                  <a:pt x="604547" y="0"/>
                </a:lnTo>
                <a:lnTo>
                  <a:pt x="604547" y="550138"/>
                </a:lnTo>
                <a:lnTo>
                  <a:pt x="0" y="55013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2" name="Freeform 52"/>
          <p:cNvSpPr/>
          <p:nvPr/>
        </p:nvSpPr>
        <p:spPr>
          <a:xfrm>
            <a:off x="5880569" y="2916481"/>
            <a:ext cx="389498" cy="303809"/>
          </a:xfrm>
          <a:custGeom>
            <a:avLst/>
            <a:gdLst/>
            <a:ahLst/>
            <a:cxnLst/>
            <a:rect l="l" t="t" r="r" b="b"/>
            <a:pathLst>
              <a:path w="584247" h="455713">
                <a:moveTo>
                  <a:pt x="0" y="0"/>
                </a:moveTo>
                <a:lnTo>
                  <a:pt x="584247" y="0"/>
                </a:lnTo>
                <a:lnTo>
                  <a:pt x="584247" y="455713"/>
                </a:lnTo>
                <a:lnTo>
                  <a:pt x="0" y="45571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3" name="TextBox 53"/>
          <p:cNvSpPr txBox="1"/>
          <p:nvPr/>
        </p:nvSpPr>
        <p:spPr>
          <a:xfrm>
            <a:off x="1316477" y="2987084"/>
            <a:ext cx="3835556" cy="4202625"/>
          </a:xfrm>
          <a:prstGeom prst="rect">
            <a:avLst/>
          </a:prstGeom>
        </p:spPr>
        <p:txBody>
          <a:bodyPr wrap="square" lIns="0" tIns="0" rIns="0" bIns="0" rtlCol="0" anchor="t">
            <a:spAutoFit/>
          </a:bodyPr>
          <a:lstStyle/>
          <a:p>
            <a:pPr marL="228611" indent="-228611">
              <a:lnSpc>
                <a:spcPct val="150000"/>
              </a:lnSpc>
              <a:buFont typeface="Arial" panose="020B0604020202020204" pitchFamily="34" charset="0"/>
              <a:buChar char="•"/>
            </a:pPr>
            <a:r>
              <a:rPr lang="en-US" sz="1533" dirty="0" err="1">
                <a:solidFill>
                  <a:srgbClr val="000000"/>
                </a:solidFill>
                <a:latin typeface="Open Sans 1"/>
                <a:ea typeface="Open Sans 1"/>
                <a:cs typeface="Open Sans 1"/>
                <a:sym typeface="Open Sans 1"/>
              </a:rPr>
              <a:t>Peningkatan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permintaan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akan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kebutuhan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pokok</a:t>
            </a:r>
            <a:r>
              <a:rPr lang="en-US" sz="1533" dirty="0">
                <a:solidFill>
                  <a:srgbClr val="000000"/>
                </a:solidFill>
                <a:latin typeface="Open Sans 1"/>
                <a:ea typeface="Open Sans 1"/>
                <a:cs typeface="Open Sans 1"/>
                <a:sym typeface="Open Sans 1"/>
              </a:rPr>
              <a:t> </a:t>
            </a:r>
          </a:p>
          <a:p>
            <a:pPr marL="228611" indent="-228611">
              <a:lnSpc>
                <a:spcPct val="150000"/>
              </a:lnSpc>
              <a:buFont typeface="Arial" panose="020B0604020202020204" pitchFamily="34" charset="0"/>
              <a:buChar char="•"/>
            </a:pPr>
            <a:r>
              <a:rPr lang="en-US" sz="1533" dirty="0" err="1">
                <a:solidFill>
                  <a:srgbClr val="000000"/>
                </a:solidFill>
                <a:latin typeface="Open Sans 1"/>
                <a:ea typeface="Open Sans 1"/>
                <a:cs typeface="Open Sans 1"/>
                <a:sym typeface="Open Sans 1"/>
              </a:rPr>
              <a:t>Pertanian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konvensional</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ke</a:t>
            </a:r>
            <a:r>
              <a:rPr lang="en-US" sz="1533" dirty="0">
                <a:solidFill>
                  <a:srgbClr val="000000"/>
                </a:solidFill>
                <a:latin typeface="Open Sans 1"/>
                <a:ea typeface="Open Sans 1"/>
                <a:cs typeface="Open Sans 1"/>
                <a:sym typeface="Open Sans 1"/>
              </a:rPr>
              <a:t> modern</a:t>
            </a:r>
          </a:p>
          <a:p>
            <a:pPr marL="228611" indent="-228611">
              <a:lnSpc>
                <a:spcPct val="150000"/>
              </a:lnSpc>
              <a:buFont typeface="Arial" panose="020B0604020202020204" pitchFamily="34" charset="0"/>
              <a:buChar char="•"/>
            </a:pPr>
            <a:r>
              <a:rPr lang="en-US" sz="1533" dirty="0" err="1">
                <a:solidFill>
                  <a:srgbClr val="000000"/>
                </a:solidFill>
                <a:latin typeface="Open Sans 1"/>
                <a:ea typeface="Open Sans 1"/>
                <a:cs typeface="Open Sans 1"/>
                <a:sym typeface="Open Sans 1"/>
              </a:rPr>
              <a:t>Estimasi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kebutuhan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nutrisi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terarah</a:t>
            </a:r>
            <a:endParaRPr lang="en-US" sz="1533" dirty="0">
              <a:solidFill>
                <a:srgbClr val="000000"/>
              </a:solidFill>
              <a:latin typeface="Open Sans 1"/>
              <a:ea typeface="Open Sans 1"/>
              <a:cs typeface="Open Sans 1"/>
              <a:sym typeface="Open Sans 1"/>
            </a:endParaRPr>
          </a:p>
          <a:p>
            <a:pPr marL="228611" indent="-228611">
              <a:lnSpc>
                <a:spcPct val="150000"/>
              </a:lnSpc>
              <a:buFont typeface="Arial" panose="020B0604020202020204" pitchFamily="34" charset="0"/>
              <a:buChar char="•"/>
            </a:pPr>
            <a:r>
              <a:rPr lang="en-US" sz="1533" dirty="0" err="1">
                <a:solidFill>
                  <a:srgbClr val="000000"/>
                </a:solidFill>
                <a:latin typeface="Open Sans 1"/>
                <a:ea typeface="Open Sans 1"/>
                <a:cs typeface="Open Sans 1"/>
                <a:sym typeface="Open Sans 1"/>
              </a:rPr>
              <a:t>Metode</a:t>
            </a:r>
            <a:r>
              <a:rPr lang="en-US" sz="1533" dirty="0">
                <a:solidFill>
                  <a:srgbClr val="000000"/>
                </a:solidFill>
                <a:latin typeface="Open Sans 1"/>
                <a:ea typeface="Open Sans 1"/>
                <a:cs typeface="Open Sans 1"/>
                <a:sym typeface="Open Sans 1"/>
              </a:rPr>
              <a:t> LSTM </a:t>
            </a:r>
            <a:r>
              <a:rPr lang="en-US" sz="1533" dirty="0" err="1">
                <a:solidFill>
                  <a:srgbClr val="000000"/>
                </a:solidFill>
                <a:latin typeface="Open Sans 1"/>
                <a:ea typeface="Open Sans 1"/>
                <a:cs typeface="Open Sans 1"/>
                <a:sym typeface="Open Sans 1"/>
              </a:rPr>
              <a:t>untuk</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estimasi</a:t>
            </a:r>
            <a:endParaRPr lang="en-US" sz="1533" dirty="0">
              <a:solidFill>
                <a:srgbClr val="000000"/>
              </a:solidFill>
              <a:latin typeface="Open Sans 1"/>
              <a:ea typeface="Open Sans 1"/>
              <a:cs typeface="Open Sans 1"/>
              <a:sym typeface="Open Sans 1"/>
            </a:endParaRPr>
          </a:p>
          <a:p>
            <a:pPr marL="228611" indent="-228611">
              <a:lnSpc>
                <a:spcPct val="150000"/>
              </a:lnSpc>
              <a:buFont typeface="Arial" panose="020B0604020202020204" pitchFamily="34" charset="0"/>
              <a:buChar char="•"/>
            </a:pPr>
            <a:r>
              <a:rPr lang="en-US" sz="1533" dirty="0" err="1">
                <a:solidFill>
                  <a:srgbClr val="000000"/>
                </a:solidFill>
                <a:latin typeface="Open Sans 1"/>
                <a:ea typeface="Open Sans 1"/>
                <a:cs typeface="Open Sans 1"/>
                <a:sym typeface="Open Sans 1"/>
              </a:rPr>
              <a:t>Mengukur</a:t>
            </a:r>
            <a:r>
              <a:rPr lang="en-US" sz="1533" dirty="0">
                <a:solidFill>
                  <a:srgbClr val="000000"/>
                </a:solidFill>
                <a:latin typeface="Open Sans 1"/>
                <a:ea typeface="Open Sans 1"/>
                <a:cs typeface="Open Sans 1"/>
                <a:sym typeface="Open Sans 1"/>
              </a:rPr>
              <a:t> parameter </a:t>
            </a:r>
            <a:r>
              <a:rPr lang="en-US" sz="1533" dirty="0" err="1">
                <a:solidFill>
                  <a:srgbClr val="000000"/>
                </a:solidFill>
                <a:latin typeface="Open Sans 1"/>
                <a:ea typeface="Open Sans 1"/>
                <a:cs typeface="Open Sans 1"/>
                <a:sym typeface="Open Sans 1"/>
              </a:rPr>
              <a:t>lingkungan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sistem</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perekaman</a:t>
            </a:r>
            <a:r>
              <a:rPr lang="en-US" sz="1533" dirty="0">
                <a:solidFill>
                  <a:srgbClr val="000000"/>
                </a:solidFill>
                <a:latin typeface="Open Sans 1"/>
                <a:ea typeface="Open Sans 1"/>
                <a:cs typeface="Open Sans 1"/>
                <a:sym typeface="Open Sans 1"/>
              </a:rPr>
              <a:t> data</a:t>
            </a:r>
          </a:p>
          <a:p>
            <a:pPr marL="228611" indent="-228611">
              <a:lnSpc>
                <a:spcPct val="150000"/>
              </a:lnSpc>
              <a:buFont typeface="Arial" panose="020B0604020202020204" pitchFamily="34" charset="0"/>
              <a:buChar char="•"/>
            </a:pPr>
            <a:r>
              <a:rPr lang="en-US" sz="1533" dirty="0" err="1">
                <a:solidFill>
                  <a:srgbClr val="000000"/>
                </a:solidFill>
                <a:latin typeface="Open Sans 1"/>
                <a:ea typeface="Open Sans 1"/>
                <a:cs typeface="Open Sans 1"/>
                <a:sym typeface="Open Sans 1"/>
              </a:rPr>
              <a:t>pemantauan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kondisi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pertumbuhan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tanaman</a:t>
            </a:r>
            <a:endParaRPr lang="en-US" sz="1533" dirty="0">
              <a:solidFill>
                <a:srgbClr val="000000"/>
              </a:solidFill>
              <a:latin typeface="Open Sans 1"/>
              <a:ea typeface="Open Sans 1"/>
              <a:cs typeface="Open Sans 1"/>
              <a:sym typeface="Open Sans 1"/>
            </a:endParaRPr>
          </a:p>
          <a:p>
            <a:pPr marL="228611" indent="-228611">
              <a:lnSpc>
                <a:spcPct val="150000"/>
              </a:lnSpc>
              <a:buFont typeface="Arial" panose="020B0604020202020204" pitchFamily="34" charset="0"/>
              <a:buChar char="•"/>
            </a:pPr>
            <a:endParaRPr lang="en-US" sz="1533" dirty="0">
              <a:solidFill>
                <a:srgbClr val="000000"/>
              </a:solidFill>
              <a:latin typeface="Open Sans 1"/>
              <a:ea typeface="Open Sans 1"/>
              <a:cs typeface="Open Sans 1"/>
              <a:sym typeface="Open Sans 1"/>
            </a:endParaRPr>
          </a:p>
          <a:p>
            <a:pPr marL="228611" indent="-228611">
              <a:lnSpc>
                <a:spcPct val="150000"/>
              </a:lnSpc>
              <a:buFont typeface="Arial" panose="020B0604020202020204" pitchFamily="34" charset="0"/>
              <a:buChar char="•"/>
            </a:pPr>
            <a:endParaRPr lang="en-US" sz="1533" dirty="0">
              <a:solidFill>
                <a:srgbClr val="000000"/>
              </a:solidFill>
              <a:latin typeface="Open Sans 1"/>
              <a:ea typeface="Open Sans 1"/>
              <a:cs typeface="Open Sans 1"/>
              <a:sym typeface="Open Sans 1"/>
            </a:endParaRPr>
          </a:p>
          <a:p>
            <a:pPr marL="228611" indent="-228611">
              <a:lnSpc>
                <a:spcPct val="150000"/>
              </a:lnSpc>
              <a:buFont typeface="Arial" panose="020B0604020202020204" pitchFamily="34" charset="0"/>
              <a:buChar char="•"/>
            </a:pPr>
            <a:endParaRPr lang="en-US" sz="1533" dirty="0">
              <a:solidFill>
                <a:srgbClr val="000000"/>
              </a:solidFill>
              <a:latin typeface="Open Sans 1"/>
              <a:ea typeface="Open Sans 1"/>
              <a:cs typeface="Open Sans 1"/>
              <a:sym typeface="Open Sans 1"/>
            </a:endParaRPr>
          </a:p>
        </p:txBody>
      </p:sp>
      <p:sp>
        <p:nvSpPr>
          <p:cNvPr id="57" name="TextBox 57"/>
          <p:cNvSpPr txBox="1"/>
          <p:nvPr/>
        </p:nvSpPr>
        <p:spPr>
          <a:xfrm>
            <a:off x="11700502" y="6970585"/>
            <a:ext cx="412860" cy="153888"/>
          </a:xfrm>
          <a:prstGeom prst="rect">
            <a:avLst/>
          </a:prstGeom>
        </p:spPr>
        <p:txBody>
          <a:bodyPr lIns="0" tIns="0" rIns="0" bIns="0" rtlCol="0" anchor="t">
            <a:spAutoFit/>
          </a:bodyPr>
          <a:lstStyle/>
          <a:p>
            <a:pPr algn="ctr">
              <a:lnSpc>
                <a:spcPts val="1167"/>
              </a:lnSpc>
            </a:pPr>
            <a:r>
              <a:rPr lang="en-US" sz="1167">
                <a:solidFill>
                  <a:srgbClr val="FFFFFF"/>
                </a:solidFill>
                <a:latin typeface="Canva Sans Bold"/>
                <a:ea typeface="Canva Sans Bold"/>
                <a:cs typeface="Canva Sans Bold"/>
                <a:sym typeface="Canva Sans Bold"/>
              </a:rPr>
              <a:t>2</a:t>
            </a:r>
          </a:p>
        </p:txBody>
      </p:sp>
      <p:sp>
        <p:nvSpPr>
          <p:cNvPr id="58" name="TextBox 58"/>
          <p:cNvSpPr txBox="1"/>
          <p:nvPr/>
        </p:nvSpPr>
        <p:spPr>
          <a:xfrm>
            <a:off x="1110469" y="1366044"/>
            <a:ext cx="4985531" cy="564257"/>
          </a:xfrm>
          <a:prstGeom prst="rect">
            <a:avLst/>
          </a:prstGeom>
        </p:spPr>
        <p:txBody>
          <a:bodyPr lIns="0" tIns="0" rIns="0" bIns="0" rtlCol="0" anchor="t">
            <a:spAutoFit/>
          </a:bodyPr>
          <a:lstStyle/>
          <a:p>
            <a:pPr>
              <a:lnSpc>
                <a:spcPts val="4400"/>
              </a:lnSpc>
            </a:pPr>
            <a:r>
              <a:rPr lang="en-US" sz="4000">
                <a:solidFill>
                  <a:srgbClr val="000000"/>
                </a:solidFill>
                <a:latin typeface="Canva Sans Bold"/>
                <a:ea typeface="Canva Sans Bold"/>
                <a:cs typeface="Canva Sans Bold"/>
                <a:sym typeface="Canva Sans Bold"/>
              </a:rPr>
              <a:t>Latar Belakang</a:t>
            </a:r>
          </a:p>
        </p:txBody>
      </p:sp>
      <p:sp>
        <p:nvSpPr>
          <p:cNvPr id="59" name="TextBox 59"/>
          <p:cNvSpPr txBox="1"/>
          <p:nvPr/>
        </p:nvSpPr>
        <p:spPr>
          <a:xfrm>
            <a:off x="1309104" y="2064544"/>
            <a:ext cx="10435849" cy="265970"/>
          </a:xfrm>
          <a:prstGeom prst="rect">
            <a:avLst/>
          </a:prstGeom>
        </p:spPr>
        <p:txBody>
          <a:bodyPr lIns="0" tIns="0" rIns="0" bIns="0" rtlCol="0" anchor="t">
            <a:spAutoFit/>
          </a:bodyPr>
          <a:lstStyle/>
          <a:p>
            <a:pPr>
              <a:lnSpc>
                <a:spcPts val="2300"/>
              </a:lnSpc>
            </a:pPr>
            <a:r>
              <a:rPr lang="en-US" sz="1533">
                <a:solidFill>
                  <a:srgbClr val="FFFFFF"/>
                </a:solidFill>
                <a:latin typeface="Open Sans 1 Bold"/>
                <a:ea typeface="Open Sans 1 Bold"/>
                <a:cs typeface="Open Sans 1 Bold"/>
                <a:sym typeface="Open Sans 1 Bold"/>
              </a:rPr>
              <a:t>Tahun 2023 : 88,89% bekerja di sektor pertanian</a:t>
            </a:r>
          </a:p>
        </p:txBody>
      </p:sp>
      <p:sp>
        <p:nvSpPr>
          <p:cNvPr id="68" name="TextBox 68"/>
          <p:cNvSpPr txBox="1"/>
          <p:nvPr/>
        </p:nvSpPr>
        <p:spPr>
          <a:xfrm>
            <a:off x="7482152" y="4909727"/>
            <a:ext cx="3535946" cy="1725729"/>
          </a:xfrm>
          <a:prstGeom prst="rect">
            <a:avLst/>
          </a:prstGeom>
        </p:spPr>
        <p:txBody>
          <a:bodyPr lIns="0" tIns="0" rIns="0" bIns="0" rtlCol="0" anchor="t">
            <a:spAutoFit/>
          </a:bodyPr>
          <a:lstStyle/>
          <a:p>
            <a:pPr marL="228611" indent="-228611">
              <a:lnSpc>
                <a:spcPct val="150000"/>
              </a:lnSpc>
              <a:buFont typeface="Arial" panose="020B0604020202020204" pitchFamily="34" charset="0"/>
              <a:buChar char="•"/>
            </a:pPr>
            <a:r>
              <a:rPr lang="en-US" sz="1533" dirty="0" err="1">
                <a:solidFill>
                  <a:srgbClr val="000000"/>
                </a:solidFill>
                <a:latin typeface="Open Sans 1"/>
                <a:ea typeface="Open Sans 1"/>
                <a:cs typeface="Open Sans 1"/>
                <a:sym typeface="Open Sans 1"/>
              </a:rPr>
              <a:t>Mengurangi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biaya</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maintanance</a:t>
            </a:r>
            <a:r>
              <a:rPr lang="en-US" sz="1533" dirty="0">
                <a:solidFill>
                  <a:srgbClr val="000000"/>
                </a:solidFill>
                <a:latin typeface="Open Sans 1"/>
                <a:ea typeface="Open Sans 1"/>
                <a:cs typeface="Open Sans 1"/>
                <a:sym typeface="Open Sans 1"/>
              </a:rPr>
              <a:t>.</a:t>
            </a:r>
          </a:p>
          <a:p>
            <a:pPr marL="228611" indent="-228611">
              <a:lnSpc>
                <a:spcPct val="150000"/>
              </a:lnSpc>
              <a:buFont typeface="Arial" panose="020B0604020202020204" pitchFamily="34" charset="0"/>
              <a:buChar char="•"/>
            </a:pPr>
            <a:r>
              <a:rPr lang="en-US" sz="1533" dirty="0" err="1">
                <a:latin typeface="Open Sans 1"/>
                <a:ea typeface="Open Sans 1"/>
                <a:cs typeface="Open Sans 1"/>
                <a:sym typeface="Open Sans 1"/>
              </a:rPr>
              <a:t>Meningkatkan</a:t>
            </a:r>
            <a:r>
              <a:rPr lang="en-US" sz="1533" dirty="0">
                <a:latin typeface="Open Sans 1"/>
                <a:ea typeface="Open Sans 1"/>
                <a:cs typeface="Open Sans 1"/>
                <a:sym typeface="Open Sans 1"/>
              </a:rPr>
              <a:t> </a:t>
            </a:r>
            <a:r>
              <a:rPr lang="en-US" sz="1533" dirty="0" err="1">
                <a:latin typeface="Open Sans 1"/>
                <a:ea typeface="Open Sans 1"/>
                <a:cs typeface="Open Sans 1"/>
                <a:sym typeface="Open Sans 1"/>
              </a:rPr>
              <a:t>efisiensi</a:t>
            </a:r>
            <a:r>
              <a:rPr lang="en-US" sz="1533" dirty="0">
                <a:latin typeface="Open Sans 1"/>
                <a:ea typeface="Open Sans 1"/>
                <a:cs typeface="Open Sans 1"/>
                <a:sym typeface="Open Sans 1"/>
              </a:rPr>
              <a:t> </a:t>
            </a:r>
            <a:r>
              <a:rPr lang="en-US" sz="1533" dirty="0" err="1">
                <a:latin typeface="Open Sans 1"/>
                <a:ea typeface="Open Sans 1"/>
                <a:cs typeface="Open Sans 1"/>
                <a:sym typeface="Open Sans 1"/>
              </a:rPr>
              <a:t>tenaga</a:t>
            </a:r>
            <a:r>
              <a:rPr lang="en-US" sz="1533" dirty="0">
                <a:latin typeface="Open Sans 1"/>
                <a:ea typeface="Open Sans 1"/>
                <a:cs typeface="Open Sans 1"/>
                <a:sym typeface="Open Sans 1"/>
              </a:rPr>
              <a:t> </a:t>
            </a:r>
            <a:r>
              <a:rPr lang="en-US" sz="1533" dirty="0" err="1">
                <a:latin typeface="Open Sans 1"/>
                <a:ea typeface="Open Sans 1"/>
                <a:cs typeface="Open Sans 1"/>
                <a:sym typeface="Open Sans 1"/>
              </a:rPr>
              <a:t>kerja</a:t>
            </a:r>
            <a:endParaRPr lang="en-US" sz="1533" dirty="0">
              <a:latin typeface="Open Sans 1"/>
              <a:ea typeface="Open Sans 1"/>
              <a:cs typeface="Open Sans 1"/>
              <a:sym typeface="Open Sans 1"/>
            </a:endParaRPr>
          </a:p>
          <a:p>
            <a:pPr marL="228611" indent="-228611">
              <a:lnSpc>
                <a:spcPct val="150000"/>
              </a:lnSpc>
              <a:buFont typeface="Arial" panose="020B0604020202020204" pitchFamily="34" charset="0"/>
              <a:buChar char="•"/>
            </a:pPr>
            <a:r>
              <a:rPr lang="en-US" sz="1533" dirty="0" err="1">
                <a:latin typeface="Open Sans 1" panose="020B0604020202020204" charset="0"/>
                <a:ea typeface="Open Sans 1" panose="020B0604020202020204" charset="0"/>
                <a:cs typeface="Open Sans 1" panose="020B0604020202020204" charset="0"/>
              </a:rPr>
              <a:t>Mengoptimalkan</a:t>
            </a:r>
            <a:r>
              <a:rPr lang="en-US" sz="1533" dirty="0">
                <a:latin typeface="Open Sans 1" panose="020B0604020202020204" charset="0"/>
                <a:ea typeface="Open Sans 1" panose="020B0604020202020204" charset="0"/>
                <a:cs typeface="Open Sans 1" panose="020B0604020202020204" charset="0"/>
              </a:rPr>
              <a:t> </a:t>
            </a:r>
            <a:r>
              <a:rPr lang="en-US" sz="1533" dirty="0" err="1">
                <a:latin typeface="Open Sans 1" panose="020B0604020202020204" charset="0"/>
                <a:ea typeface="Open Sans 1" panose="020B0604020202020204" charset="0"/>
                <a:cs typeface="Open Sans 1" panose="020B0604020202020204" charset="0"/>
              </a:rPr>
              <a:t>pemberian</a:t>
            </a:r>
            <a:r>
              <a:rPr lang="en-US" sz="1533" dirty="0">
                <a:latin typeface="Open Sans 1" panose="020B0604020202020204" charset="0"/>
                <a:ea typeface="Open Sans 1" panose="020B0604020202020204" charset="0"/>
                <a:cs typeface="Open Sans 1" panose="020B0604020202020204" charset="0"/>
              </a:rPr>
              <a:t> </a:t>
            </a:r>
            <a:r>
              <a:rPr lang="en-US" sz="1533" dirty="0" err="1">
                <a:latin typeface="Open Sans 1" panose="020B0604020202020204" charset="0"/>
                <a:ea typeface="Open Sans 1" panose="020B0604020202020204" charset="0"/>
                <a:cs typeface="Open Sans 1" panose="020B0604020202020204" charset="0"/>
              </a:rPr>
              <a:t>nutrisi</a:t>
            </a:r>
            <a:r>
              <a:rPr lang="en-US" sz="1533" dirty="0">
                <a:latin typeface="Open Sans 1" panose="020B0604020202020204" charset="0"/>
                <a:ea typeface="Open Sans 1" panose="020B0604020202020204" charset="0"/>
                <a:cs typeface="Open Sans 1" panose="020B0604020202020204" charset="0"/>
              </a:rPr>
              <a:t> yang </a:t>
            </a:r>
            <a:r>
              <a:rPr lang="en-US" sz="1533" dirty="0" err="1">
                <a:latin typeface="Open Sans 1" panose="020B0604020202020204" charset="0"/>
                <a:ea typeface="Open Sans 1" panose="020B0604020202020204" charset="0"/>
                <a:cs typeface="Open Sans 1" panose="020B0604020202020204" charset="0"/>
              </a:rPr>
              <a:t>lebih</a:t>
            </a:r>
            <a:r>
              <a:rPr lang="en-US" sz="1533" dirty="0">
                <a:latin typeface="Open Sans 1" panose="020B0604020202020204" charset="0"/>
                <a:ea typeface="Open Sans 1" panose="020B0604020202020204" charset="0"/>
                <a:cs typeface="Open Sans 1" panose="020B0604020202020204" charset="0"/>
              </a:rPr>
              <a:t> </a:t>
            </a:r>
            <a:r>
              <a:rPr lang="en-US" sz="1533" dirty="0" err="1">
                <a:latin typeface="Open Sans 1" panose="020B0604020202020204" charset="0"/>
                <a:ea typeface="Open Sans 1" panose="020B0604020202020204" charset="0"/>
                <a:cs typeface="Open Sans 1" panose="020B0604020202020204" charset="0"/>
              </a:rPr>
              <a:t>tepat</a:t>
            </a:r>
            <a:r>
              <a:rPr lang="en-US" sz="1533" dirty="0">
                <a:latin typeface="Open Sans 1" panose="020B0604020202020204" charset="0"/>
                <a:ea typeface="Open Sans 1" panose="020B0604020202020204" charset="0"/>
                <a:cs typeface="Open Sans 1" panose="020B0604020202020204" charset="0"/>
              </a:rPr>
              <a:t> </a:t>
            </a:r>
            <a:r>
              <a:rPr lang="en-US" sz="1533" dirty="0" err="1">
                <a:latin typeface="Open Sans 1" panose="020B0604020202020204" charset="0"/>
                <a:ea typeface="Open Sans 1" panose="020B0604020202020204" charset="0"/>
                <a:cs typeface="Open Sans 1" panose="020B0604020202020204" charset="0"/>
              </a:rPr>
              <a:t>arah</a:t>
            </a:r>
            <a:r>
              <a:rPr lang="en-US" sz="1533" dirty="0">
                <a:latin typeface="Open Sans 1" panose="020B0604020202020204" charset="0"/>
                <a:ea typeface="Open Sans 1" panose="020B0604020202020204" charset="0"/>
                <a:cs typeface="Open Sans 1" panose="020B0604020202020204" charset="0"/>
              </a:rPr>
              <a:t> dan </a:t>
            </a:r>
            <a:r>
              <a:rPr lang="en-US" sz="1533" dirty="0" err="1">
                <a:latin typeface="Open Sans 1" panose="020B0604020202020204" charset="0"/>
                <a:ea typeface="Open Sans 1" panose="020B0604020202020204" charset="0"/>
                <a:cs typeface="Open Sans 1" panose="020B0604020202020204" charset="0"/>
              </a:rPr>
              <a:t>sesuai</a:t>
            </a:r>
            <a:r>
              <a:rPr lang="en-US" sz="1533" dirty="0">
                <a:latin typeface="Open Sans 1" panose="020B0604020202020204" charset="0"/>
                <a:ea typeface="Open Sans 1" panose="020B0604020202020204" charset="0"/>
                <a:cs typeface="Open Sans 1" panose="020B0604020202020204" charset="0"/>
              </a:rPr>
              <a:t> </a:t>
            </a:r>
            <a:r>
              <a:rPr lang="en-US" sz="1533" dirty="0" err="1">
                <a:latin typeface="Open Sans 1" panose="020B0604020202020204" charset="0"/>
                <a:ea typeface="Open Sans 1" panose="020B0604020202020204" charset="0"/>
                <a:cs typeface="Open Sans 1" panose="020B0604020202020204" charset="0"/>
              </a:rPr>
              <a:t>kebutuhan</a:t>
            </a:r>
            <a:endParaRPr lang="en-US" sz="1533" dirty="0">
              <a:latin typeface="Open Sans 1" panose="020B0604020202020204" charset="0"/>
              <a:ea typeface="Open Sans 1" panose="020B0604020202020204" charset="0"/>
              <a:cs typeface="Open Sans 1" panose="020B0604020202020204" charset="0"/>
              <a:sym typeface="Open Sans 1"/>
            </a:endParaRPr>
          </a:p>
        </p:txBody>
      </p:sp>
      <p:sp>
        <p:nvSpPr>
          <p:cNvPr id="69" name="TextBox 69"/>
          <p:cNvSpPr txBox="1"/>
          <p:nvPr/>
        </p:nvSpPr>
        <p:spPr>
          <a:xfrm>
            <a:off x="7482152" y="4439327"/>
            <a:ext cx="3861165" cy="307777"/>
          </a:xfrm>
          <a:prstGeom prst="rect">
            <a:avLst/>
          </a:prstGeom>
        </p:spPr>
        <p:txBody>
          <a:bodyPr lIns="0" tIns="0" rIns="0" bIns="0" rtlCol="0" anchor="t">
            <a:spAutoFit/>
          </a:bodyPr>
          <a:lstStyle/>
          <a:p>
            <a:pPr>
              <a:lnSpc>
                <a:spcPts val="2400"/>
              </a:lnSpc>
            </a:pPr>
            <a:r>
              <a:rPr lang="en-US" sz="2000" dirty="0" err="1">
                <a:solidFill>
                  <a:srgbClr val="087555"/>
                </a:solidFill>
                <a:latin typeface="Canva Sans Bold"/>
                <a:ea typeface="Canva Sans Bold"/>
                <a:cs typeface="Canva Sans Bold"/>
                <a:sym typeface="Canva Sans Bold"/>
              </a:rPr>
              <a:t>Kegunaan</a:t>
            </a:r>
            <a:endParaRPr lang="en-US" sz="2000" dirty="0">
              <a:solidFill>
                <a:srgbClr val="087555"/>
              </a:solidFill>
              <a:latin typeface="Canva Sans Bold"/>
              <a:ea typeface="Canva Sans Bold"/>
              <a:cs typeface="Canva Sans Bold"/>
              <a:sym typeface="Canva Sans Bold"/>
            </a:endParaRPr>
          </a:p>
        </p:txBody>
      </p:sp>
      <p:sp>
        <p:nvSpPr>
          <p:cNvPr id="70" name="TextBox 22">
            <a:extLst>
              <a:ext uri="{FF2B5EF4-FFF2-40B4-BE49-F238E27FC236}">
                <a16:creationId xmlns:a16="http://schemas.microsoft.com/office/drawing/2014/main" id="{6CB0F62A-2E23-54C8-00C1-F9AE22841E47}"/>
              </a:ext>
            </a:extLst>
          </p:cNvPr>
          <p:cNvSpPr txBox="1"/>
          <p:nvPr/>
        </p:nvSpPr>
        <p:spPr>
          <a:xfrm>
            <a:off x="7028165" y="1339585"/>
            <a:ext cx="5794363" cy="597536"/>
          </a:xfrm>
          <a:prstGeom prst="rect">
            <a:avLst/>
          </a:prstGeom>
        </p:spPr>
        <p:txBody>
          <a:bodyPr lIns="0" tIns="0" rIns="0" bIns="0" rtlCol="0" anchor="t">
            <a:spAutoFit/>
          </a:bodyPr>
          <a:lstStyle/>
          <a:p>
            <a:pPr>
              <a:lnSpc>
                <a:spcPts val="5133"/>
              </a:lnSpc>
            </a:pPr>
            <a:r>
              <a:rPr lang="en-US" sz="3666" dirty="0" err="1">
                <a:solidFill>
                  <a:srgbClr val="000000"/>
                </a:solidFill>
                <a:latin typeface="Canva Sans Bold"/>
                <a:ea typeface="Canva Sans Bold"/>
                <a:cs typeface="Canva Sans Bold"/>
                <a:sym typeface="Canva Sans Bold"/>
              </a:rPr>
              <a:t>Tujuan</a:t>
            </a:r>
            <a:r>
              <a:rPr lang="en-US" sz="3666" dirty="0">
                <a:solidFill>
                  <a:srgbClr val="000000"/>
                </a:solidFill>
                <a:latin typeface="Canva Sans Bold"/>
                <a:ea typeface="Canva Sans Bold"/>
                <a:cs typeface="Canva Sans Bold"/>
                <a:sym typeface="Canva Sans Bold"/>
              </a:rPr>
              <a:t> &amp; </a:t>
            </a:r>
            <a:r>
              <a:rPr lang="en-US" sz="3666" dirty="0" err="1">
                <a:solidFill>
                  <a:srgbClr val="000000"/>
                </a:solidFill>
                <a:latin typeface="Canva Sans Bold"/>
                <a:ea typeface="Canva Sans Bold"/>
                <a:cs typeface="Canva Sans Bold"/>
                <a:sym typeface="Canva Sans Bold"/>
              </a:rPr>
              <a:t>Kegunaan</a:t>
            </a:r>
            <a:endParaRPr lang="en-US" sz="3666" dirty="0">
              <a:solidFill>
                <a:srgbClr val="000000"/>
              </a:solidFill>
              <a:latin typeface="Canva Sans Bold"/>
              <a:ea typeface="Canva Sans Bold"/>
              <a:cs typeface="Canva Sans Bold"/>
              <a:sym typeface="Canva Sans Bold"/>
            </a:endParaRPr>
          </a:p>
        </p:txBody>
      </p:sp>
      <p:sp>
        <p:nvSpPr>
          <p:cNvPr id="71" name="Freeform 8">
            <a:extLst>
              <a:ext uri="{FF2B5EF4-FFF2-40B4-BE49-F238E27FC236}">
                <a16:creationId xmlns:a16="http://schemas.microsoft.com/office/drawing/2014/main" id="{A823BA6A-8A21-9019-A8BA-DB81AB55B180}"/>
              </a:ext>
            </a:extLst>
          </p:cNvPr>
          <p:cNvSpPr/>
          <p:nvPr/>
        </p:nvSpPr>
        <p:spPr>
          <a:xfrm rot="10800000">
            <a:off x="6324210" y="1204596"/>
            <a:ext cx="661614" cy="434259"/>
          </a:xfrm>
          <a:custGeom>
            <a:avLst/>
            <a:gdLst/>
            <a:ahLst/>
            <a:cxnLst/>
            <a:rect l="l" t="t" r="r" b="b"/>
            <a:pathLst>
              <a:path w="992421" h="651389">
                <a:moveTo>
                  <a:pt x="0" y="0"/>
                </a:moveTo>
                <a:lnTo>
                  <a:pt x="992421" y="0"/>
                </a:lnTo>
                <a:lnTo>
                  <a:pt x="992421" y="651389"/>
                </a:lnTo>
                <a:lnTo>
                  <a:pt x="0" y="65138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2" name="TextBox 69">
            <a:extLst>
              <a:ext uri="{FF2B5EF4-FFF2-40B4-BE49-F238E27FC236}">
                <a16:creationId xmlns:a16="http://schemas.microsoft.com/office/drawing/2014/main" id="{28BFC1CD-B4D1-D207-9F62-8DA6CFFEF60E}"/>
              </a:ext>
            </a:extLst>
          </p:cNvPr>
          <p:cNvSpPr txBox="1"/>
          <p:nvPr/>
        </p:nvSpPr>
        <p:spPr>
          <a:xfrm>
            <a:off x="7424908" y="2355874"/>
            <a:ext cx="3861165" cy="307777"/>
          </a:xfrm>
          <a:prstGeom prst="rect">
            <a:avLst/>
          </a:prstGeom>
        </p:spPr>
        <p:txBody>
          <a:bodyPr lIns="0" tIns="0" rIns="0" bIns="0" rtlCol="0" anchor="t">
            <a:spAutoFit/>
          </a:bodyPr>
          <a:lstStyle/>
          <a:p>
            <a:pPr>
              <a:lnSpc>
                <a:spcPts val="2400"/>
              </a:lnSpc>
            </a:pPr>
            <a:r>
              <a:rPr lang="en-US" sz="2000" dirty="0" err="1">
                <a:solidFill>
                  <a:srgbClr val="087555"/>
                </a:solidFill>
                <a:latin typeface="Canva Sans Bold"/>
                <a:ea typeface="Canva Sans Bold"/>
                <a:cs typeface="Canva Sans Bold"/>
                <a:sym typeface="Canva Sans Bold"/>
              </a:rPr>
              <a:t>Tujuan</a:t>
            </a:r>
            <a:endParaRPr lang="en-US" sz="2000" dirty="0">
              <a:solidFill>
                <a:srgbClr val="087555"/>
              </a:solidFill>
              <a:latin typeface="Canva Sans Bold"/>
              <a:ea typeface="Canva Sans Bold"/>
              <a:cs typeface="Canva Sans Bold"/>
              <a:sym typeface="Canva Sans Bold"/>
            </a:endParaRPr>
          </a:p>
        </p:txBody>
      </p:sp>
      <p:sp>
        <p:nvSpPr>
          <p:cNvPr id="73" name="TextBox 68">
            <a:extLst>
              <a:ext uri="{FF2B5EF4-FFF2-40B4-BE49-F238E27FC236}">
                <a16:creationId xmlns:a16="http://schemas.microsoft.com/office/drawing/2014/main" id="{C9D84A81-0EA4-12BB-B213-82388D1149C4}"/>
              </a:ext>
            </a:extLst>
          </p:cNvPr>
          <p:cNvSpPr txBox="1"/>
          <p:nvPr/>
        </p:nvSpPr>
        <p:spPr>
          <a:xfrm>
            <a:off x="7458887" y="2708100"/>
            <a:ext cx="3861165" cy="1371850"/>
          </a:xfrm>
          <a:prstGeom prst="rect">
            <a:avLst/>
          </a:prstGeom>
        </p:spPr>
        <p:txBody>
          <a:bodyPr wrap="square" lIns="0" tIns="0" rIns="0" bIns="0" rtlCol="0" anchor="t">
            <a:spAutoFit/>
          </a:bodyPr>
          <a:lstStyle/>
          <a:p>
            <a:pPr marL="228611" indent="-228611">
              <a:lnSpc>
                <a:spcPct val="150000"/>
              </a:lnSpc>
              <a:buFont typeface="Arial" panose="020B0604020202020204" pitchFamily="34" charset="0"/>
              <a:buChar char="•"/>
            </a:pPr>
            <a:r>
              <a:rPr lang="en-US" sz="1533" dirty="0" err="1">
                <a:solidFill>
                  <a:srgbClr val="000000"/>
                </a:solidFill>
                <a:latin typeface="Open Sans 1"/>
                <a:ea typeface="Open Sans 1"/>
                <a:cs typeface="Open Sans 1"/>
                <a:sym typeface="Open Sans 1"/>
              </a:rPr>
              <a:t>pemberian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nutrisi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tanaman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dengan</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tingkat</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akurasi</a:t>
            </a:r>
            <a:r>
              <a:rPr lang="en-US" sz="1533" dirty="0">
                <a:solidFill>
                  <a:srgbClr val="000000"/>
                </a:solidFill>
                <a:latin typeface="Open Sans 1"/>
                <a:ea typeface="Open Sans 1"/>
                <a:cs typeface="Open Sans 1"/>
                <a:sym typeface="Open Sans 1"/>
              </a:rPr>
              <a:t> yang </a:t>
            </a:r>
            <a:r>
              <a:rPr lang="en-US" sz="1533" dirty="0" err="1">
                <a:solidFill>
                  <a:srgbClr val="000000"/>
                </a:solidFill>
                <a:latin typeface="Open Sans 1"/>
                <a:ea typeface="Open Sans 1"/>
                <a:cs typeface="Open Sans 1"/>
                <a:sym typeface="Open Sans 1"/>
              </a:rPr>
              <a:t>tinggi</a:t>
            </a:r>
            <a:r>
              <a:rPr lang="en-US" sz="1533" dirty="0">
                <a:solidFill>
                  <a:srgbClr val="000000"/>
                </a:solidFill>
                <a:latin typeface="Open Sans 1"/>
                <a:ea typeface="Open Sans 1"/>
                <a:cs typeface="Open Sans 1"/>
                <a:sym typeface="Open Sans 1"/>
              </a:rPr>
              <a:t> </a:t>
            </a:r>
            <a:r>
              <a:rPr lang="en-US" sz="1533" dirty="0" err="1">
                <a:solidFill>
                  <a:srgbClr val="000000"/>
                </a:solidFill>
                <a:latin typeface="Open Sans 1"/>
                <a:ea typeface="Open Sans 1"/>
                <a:cs typeface="Open Sans 1"/>
                <a:sym typeface="Open Sans 1"/>
              </a:rPr>
              <a:t>sebesar</a:t>
            </a:r>
            <a:r>
              <a:rPr lang="en-US" sz="1533" dirty="0">
                <a:solidFill>
                  <a:srgbClr val="000000"/>
                </a:solidFill>
                <a:latin typeface="Open Sans 1"/>
                <a:ea typeface="Open Sans 1"/>
                <a:cs typeface="Open Sans 1"/>
                <a:sym typeface="Open Sans 1"/>
              </a:rPr>
              <a:t> 80%</a:t>
            </a:r>
          </a:p>
          <a:p>
            <a:pPr marL="228611" indent="-228611">
              <a:lnSpc>
                <a:spcPct val="150000"/>
              </a:lnSpc>
              <a:buFont typeface="Arial" panose="020B0604020202020204" pitchFamily="34" charset="0"/>
              <a:buChar char="•"/>
            </a:pPr>
            <a:r>
              <a:rPr lang="en-US" sz="1533" dirty="0" err="1">
                <a:latin typeface="Open Sans 1" panose="020B0604020202020204" charset="0"/>
                <a:ea typeface="Open Sans 1" panose="020B0604020202020204" charset="0"/>
                <a:cs typeface="Open Sans 1" panose="020B0604020202020204" charset="0"/>
              </a:rPr>
              <a:t>pertumbuhan</a:t>
            </a:r>
            <a:r>
              <a:rPr lang="en-US" sz="1533" dirty="0">
                <a:latin typeface="Open Sans 1" panose="020B0604020202020204" charset="0"/>
                <a:ea typeface="Open Sans 1" panose="020B0604020202020204" charset="0"/>
                <a:cs typeface="Open Sans 1" panose="020B0604020202020204" charset="0"/>
              </a:rPr>
              <a:t> yang optimal </a:t>
            </a:r>
            <a:r>
              <a:rPr lang="en-US" sz="1533" dirty="0" err="1">
                <a:latin typeface="Open Sans 1" panose="020B0604020202020204" charset="0"/>
                <a:ea typeface="Open Sans 1" panose="020B0604020202020204" charset="0"/>
                <a:cs typeface="Open Sans 1" panose="020B0604020202020204" charset="0"/>
              </a:rPr>
              <a:t>terhadap</a:t>
            </a:r>
            <a:r>
              <a:rPr lang="en-US" sz="1533" dirty="0">
                <a:latin typeface="Open Sans 1" panose="020B0604020202020204" charset="0"/>
                <a:ea typeface="Open Sans 1" panose="020B0604020202020204" charset="0"/>
                <a:cs typeface="Open Sans 1" panose="020B0604020202020204" charset="0"/>
              </a:rPr>
              <a:t> </a:t>
            </a:r>
            <a:r>
              <a:rPr lang="en-US" sz="1533" dirty="0" err="1">
                <a:latin typeface="Open Sans 1" panose="020B0604020202020204" charset="0"/>
                <a:ea typeface="Open Sans 1" panose="020B0604020202020204" charset="0"/>
                <a:cs typeface="Open Sans 1" panose="020B0604020202020204" charset="0"/>
              </a:rPr>
              <a:t>tanaman</a:t>
            </a:r>
            <a:endParaRPr lang="en-US" sz="1533" dirty="0">
              <a:solidFill>
                <a:srgbClr val="000000"/>
              </a:solidFill>
              <a:latin typeface="Open Sans 1" panose="020B0604020202020204" charset="0"/>
              <a:ea typeface="Open Sans 1" panose="020B0604020202020204" charset="0"/>
              <a:cs typeface="Open Sans 1" panose="020B0604020202020204" charset="0"/>
              <a:sym typeface="Open Sans 1"/>
            </a:endParaRPr>
          </a:p>
        </p:txBody>
      </p:sp>
      <p:sp>
        <p:nvSpPr>
          <p:cNvPr id="10" name="Title 9">
            <a:extLst>
              <a:ext uri="{FF2B5EF4-FFF2-40B4-BE49-F238E27FC236}">
                <a16:creationId xmlns:a16="http://schemas.microsoft.com/office/drawing/2014/main" id="{15EDC3D8-AEF3-117D-504C-6B056175DB32}"/>
              </a:ext>
            </a:extLst>
          </p:cNvPr>
          <p:cNvSpPr>
            <a:spLocks noGrp="1"/>
          </p:cNvSpPr>
          <p:nvPr>
            <p:ph type="title"/>
          </p:nvPr>
        </p:nvSpPr>
        <p:spPr/>
        <p:txBody>
          <a:bodyPr/>
          <a:lstStyle/>
          <a:p>
            <a:r>
              <a:rPr lang="en-US" sz="4000" dirty="0">
                <a:solidFill>
                  <a:srgbClr val="000000"/>
                </a:solidFill>
                <a:latin typeface="Canva Sans Bold"/>
                <a:ea typeface="Canva Sans Bold"/>
                <a:cs typeface="Canva Sans Bold"/>
                <a:sym typeface="Canva Sans Bold"/>
              </a:rPr>
              <a:t>Bab I </a:t>
            </a:r>
            <a:r>
              <a:rPr lang="en-US" sz="4000" dirty="0" err="1">
                <a:solidFill>
                  <a:srgbClr val="000000"/>
                </a:solidFill>
                <a:latin typeface="Canva Sans Bold"/>
                <a:ea typeface="Canva Sans Bold"/>
                <a:cs typeface="Canva Sans Bold"/>
                <a:sym typeface="Canva Sans Bold"/>
              </a:rPr>
              <a:t>Pendahuluan</a:t>
            </a:r>
            <a:br>
              <a:rPr lang="en-US" sz="4000" dirty="0">
                <a:solidFill>
                  <a:srgbClr val="000000"/>
                </a:solidFill>
                <a:latin typeface="Canva Sans Bold"/>
                <a:ea typeface="Canva Sans Bold"/>
                <a:cs typeface="Canva Sans Bold"/>
                <a:sym typeface="Canva Sans Bold"/>
              </a:rPr>
            </a:b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8E4-CAF1-D261-824F-B51F5630B594}"/>
              </a:ext>
            </a:extLst>
          </p:cNvPr>
          <p:cNvSpPr>
            <a:spLocks noGrp="1"/>
          </p:cNvSpPr>
          <p:nvPr>
            <p:ph type="title"/>
          </p:nvPr>
        </p:nvSpPr>
        <p:spPr/>
        <p:txBody>
          <a:bodyPr/>
          <a:lstStyle/>
          <a:p>
            <a:endParaRPr lang="en-ID"/>
          </a:p>
        </p:txBody>
      </p:sp>
      <p:sp>
        <p:nvSpPr>
          <p:cNvPr id="3" name="Text Placeholder 2">
            <a:extLst>
              <a:ext uri="{FF2B5EF4-FFF2-40B4-BE49-F238E27FC236}">
                <a16:creationId xmlns:a16="http://schemas.microsoft.com/office/drawing/2014/main" id="{84712D0E-072F-8E96-F9CF-E278D4FC17D1}"/>
              </a:ext>
            </a:extLst>
          </p:cNvPr>
          <p:cNvSpPr>
            <a:spLocks noGrp="1"/>
          </p:cNvSpPr>
          <p:nvPr>
            <p:ph type="body" sz="quarter" idx="13"/>
          </p:nvPr>
        </p:nvSpPr>
        <p:spPr/>
        <p:txBody>
          <a:bodyPr/>
          <a:lstStyle/>
          <a:p>
            <a:endParaRPr lang="en-ID"/>
          </a:p>
        </p:txBody>
      </p:sp>
    </p:spTree>
    <p:extLst>
      <p:ext uri="{BB962C8B-B14F-4D97-AF65-F5344CB8AC3E}">
        <p14:creationId xmlns:p14="http://schemas.microsoft.com/office/powerpoint/2010/main" val="1600794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9389335" y="6110709"/>
            <a:ext cx="3127399" cy="2413745"/>
            <a:chOff x="0" y="0"/>
            <a:chExt cx="1053115" cy="812800"/>
          </a:xfrm>
        </p:grpSpPr>
        <p:sp>
          <p:nvSpPr>
            <p:cNvPr id="6" name="Freeform 6"/>
            <p:cNvSpPr/>
            <p:nvPr/>
          </p:nvSpPr>
          <p:spPr>
            <a:xfrm>
              <a:off x="0" y="0"/>
              <a:ext cx="1053115" cy="812800"/>
            </a:xfrm>
            <a:custGeom>
              <a:avLst/>
              <a:gdLst/>
              <a:ahLst/>
              <a:cxnLst/>
              <a:rect l="l" t="t" r="r" b="b"/>
              <a:pathLst>
                <a:path w="1053115" h="812800">
                  <a:moveTo>
                    <a:pt x="526557" y="0"/>
                  </a:moveTo>
                  <a:cubicBezTo>
                    <a:pt x="235748" y="0"/>
                    <a:pt x="0" y="181951"/>
                    <a:pt x="0" y="406400"/>
                  </a:cubicBezTo>
                  <a:cubicBezTo>
                    <a:pt x="0" y="630849"/>
                    <a:pt x="235748" y="812800"/>
                    <a:pt x="526557" y="812800"/>
                  </a:cubicBezTo>
                  <a:cubicBezTo>
                    <a:pt x="817367" y="812800"/>
                    <a:pt x="1053115" y="630849"/>
                    <a:pt x="1053115" y="406400"/>
                  </a:cubicBezTo>
                  <a:cubicBezTo>
                    <a:pt x="1053115" y="181951"/>
                    <a:pt x="817367" y="0"/>
                    <a:pt x="526557" y="0"/>
                  </a:cubicBezTo>
                  <a:close/>
                </a:path>
              </a:pathLst>
            </a:custGeom>
            <a:gradFill rotWithShape="1">
              <a:gsLst>
                <a:gs pos="0">
                  <a:srgbClr val="0097B2">
                    <a:alpha val="74000"/>
                  </a:srgbClr>
                </a:gs>
                <a:gs pos="100000">
                  <a:srgbClr val="7ED957">
                    <a:alpha val="74000"/>
                  </a:srgbClr>
                </a:gs>
              </a:gsLst>
              <a:lin ang="0"/>
            </a:gradFill>
          </p:spPr>
        </p:sp>
        <p:sp>
          <p:nvSpPr>
            <p:cNvPr id="7" name="TextBox 7"/>
            <p:cNvSpPr txBox="1"/>
            <p:nvPr/>
          </p:nvSpPr>
          <p:spPr>
            <a:xfrm>
              <a:off x="98730" y="114300"/>
              <a:ext cx="855656" cy="622300"/>
            </a:xfrm>
            <a:prstGeom prst="rect">
              <a:avLst/>
            </a:prstGeom>
          </p:spPr>
          <p:txBody>
            <a:bodyPr lIns="33867" tIns="33867" rIns="33867" bIns="33867" rtlCol="0" anchor="ctr"/>
            <a:lstStyle/>
            <a:p>
              <a:pPr algn="ctr">
                <a:lnSpc>
                  <a:spcPts val="1533"/>
                </a:lnSpc>
              </a:pPr>
              <a:endParaRPr sz="1200"/>
            </a:p>
          </p:txBody>
        </p:sp>
      </p:grpSp>
      <p:sp>
        <p:nvSpPr>
          <p:cNvPr id="2" name="Freeform 2"/>
          <p:cNvSpPr/>
          <p:nvPr/>
        </p:nvSpPr>
        <p:spPr>
          <a:xfrm>
            <a:off x="1199369" y="1895582"/>
            <a:ext cx="8669507" cy="3803919"/>
          </a:xfrm>
          <a:custGeom>
            <a:avLst/>
            <a:gdLst/>
            <a:ahLst/>
            <a:cxnLst/>
            <a:rect l="l" t="t" r="r" b="b"/>
            <a:pathLst>
              <a:path w="13004260" h="5705879">
                <a:moveTo>
                  <a:pt x="0" y="0"/>
                </a:moveTo>
                <a:lnTo>
                  <a:pt x="13004259" y="0"/>
                </a:lnTo>
                <a:lnTo>
                  <a:pt x="13004259" y="5705879"/>
                </a:lnTo>
                <a:lnTo>
                  <a:pt x="0" y="5705879"/>
                </a:lnTo>
                <a:lnTo>
                  <a:pt x="0" y="0"/>
                </a:lnTo>
                <a:close/>
              </a:path>
            </a:pathLst>
          </a:custGeom>
          <a:blipFill>
            <a:blip r:embed="rId3"/>
            <a:stretch>
              <a:fillRect l="-51343" t="-65121" r="-50796" b="-65227"/>
            </a:stretch>
          </a:blipFill>
        </p:spPr>
      </p:sp>
      <p:sp>
        <p:nvSpPr>
          <p:cNvPr id="3" name="Freeform 3"/>
          <p:cNvSpPr/>
          <p:nvPr/>
        </p:nvSpPr>
        <p:spPr>
          <a:xfrm>
            <a:off x="576197" y="1235380"/>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37112" y="110010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9596868" y="3735192"/>
            <a:ext cx="2357247" cy="3240203"/>
          </a:xfrm>
          <a:custGeom>
            <a:avLst/>
            <a:gdLst/>
            <a:ahLst/>
            <a:cxnLst/>
            <a:rect l="l" t="t" r="r" b="b"/>
            <a:pathLst>
              <a:path w="3535871" h="4860304">
                <a:moveTo>
                  <a:pt x="0" y="0"/>
                </a:moveTo>
                <a:lnTo>
                  <a:pt x="3535872" y="0"/>
                </a:lnTo>
                <a:lnTo>
                  <a:pt x="3535872" y="4860304"/>
                </a:lnTo>
                <a:lnTo>
                  <a:pt x="0" y="48603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1351571" y="5786829"/>
            <a:ext cx="7854271" cy="1171759"/>
            <a:chOff x="0" y="0"/>
            <a:chExt cx="3102922" cy="462917"/>
          </a:xfrm>
        </p:grpSpPr>
        <p:sp>
          <p:nvSpPr>
            <p:cNvPr id="13" name="Freeform 13"/>
            <p:cNvSpPr/>
            <p:nvPr/>
          </p:nvSpPr>
          <p:spPr>
            <a:xfrm>
              <a:off x="0" y="0"/>
              <a:ext cx="3102922" cy="462917"/>
            </a:xfrm>
            <a:custGeom>
              <a:avLst/>
              <a:gdLst/>
              <a:ahLst/>
              <a:cxnLst/>
              <a:rect l="l" t="t" r="r" b="b"/>
              <a:pathLst>
                <a:path w="3102922" h="462917">
                  <a:moveTo>
                    <a:pt x="33514" y="0"/>
                  </a:moveTo>
                  <a:lnTo>
                    <a:pt x="3069408" y="0"/>
                  </a:lnTo>
                  <a:cubicBezTo>
                    <a:pt x="3087918" y="0"/>
                    <a:pt x="3102922" y="15005"/>
                    <a:pt x="3102922" y="33514"/>
                  </a:cubicBezTo>
                  <a:lnTo>
                    <a:pt x="3102922" y="429404"/>
                  </a:lnTo>
                  <a:cubicBezTo>
                    <a:pt x="3102922" y="447913"/>
                    <a:pt x="3087918" y="462917"/>
                    <a:pt x="3069408" y="462917"/>
                  </a:cubicBezTo>
                  <a:lnTo>
                    <a:pt x="33514" y="462917"/>
                  </a:lnTo>
                  <a:cubicBezTo>
                    <a:pt x="15005" y="462917"/>
                    <a:pt x="0" y="447913"/>
                    <a:pt x="0" y="429404"/>
                  </a:cubicBezTo>
                  <a:lnTo>
                    <a:pt x="0" y="33514"/>
                  </a:lnTo>
                  <a:cubicBezTo>
                    <a:pt x="0" y="15005"/>
                    <a:pt x="15005" y="0"/>
                    <a:pt x="33514" y="0"/>
                  </a:cubicBezTo>
                  <a:close/>
                </a:path>
              </a:pathLst>
            </a:custGeom>
            <a:solidFill>
              <a:srgbClr val="087555"/>
            </a:solidFill>
          </p:spPr>
        </p:sp>
        <p:sp>
          <p:nvSpPr>
            <p:cNvPr id="14" name="TextBox 14"/>
            <p:cNvSpPr txBox="1"/>
            <p:nvPr/>
          </p:nvSpPr>
          <p:spPr>
            <a:xfrm>
              <a:off x="0" y="-47625"/>
              <a:ext cx="3102922" cy="510542"/>
            </a:xfrm>
            <a:prstGeom prst="rect">
              <a:avLst/>
            </a:prstGeom>
          </p:spPr>
          <p:txBody>
            <a:bodyPr lIns="33867" tIns="33867" rIns="33867" bIns="33867" rtlCol="0" anchor="ctr"/>
            <a:lstStyle/>
            <a:p>
              <a:pPr marL="331064" lvl="1" indent="-165532">
                <a:lnSpc>
                  <a:spcPts val="2147"/>
                </a:lnSpc>
                <a:buFont typeface="Arial"/>
                <a:buChar char="•"/>
              </a:pPr>
              <a:r>
                <a:rPr lang="en-US" sz="1533">
                  <a:solidFill>
                    <a:srgbClr val="FFFFFF"/>
                  </a:solidFill>
                  <a:latin typeface="Open Sans 1"/>
                  <a:ea typeface="Open Sans 1"/>
                  <a:cs typeface="Open Sans 1"/>
                  <a:sym typeface="Open Sans 1"/>
                </a:rPr>
                <a:t>Integrasi dengan Cloud Server: Memungkinkan sistem saling terhubung dan mengolah data secara real-time.</a:t>
              </a:r>
            </a:p>
            <a:p>
              <a:pPr marL="331064" lvl="1" indent="-165532">
                <a:lnSpc>
                  <a:spcPts val="2147"/>
                </a:lnSpc>
                <a:buFont typeface="Arial"/>
                <a:buChar char="•"/>
              </a:pPr>
              <a:r>
                <a:rPr lang="en-US" sz="1533">
                  <a:solidFill>
                    <a:srgbClr val="FFFFFF"/>
                  </a:solidFill>
                  <a:latin typeface="Open Sans 1"/>
                  <a:ea typeface="Open Sans 1"/>
                  <a:cs typeface="Open Sans 1"/>
                  <a:sym typeface="Open Sans 1"/>
                </a:rPr>
                <a:t>Pemrosesan Data: Data dari sensor diolah menggunakan model LSTM dan dikirimkan kembali ke database untuk disajikan di webserver.</a:t>
              </a:r>
            </a:p>
          </p:txBody>
        </p:sp>
      </p:grpSp>
      <p:sp>
        <p:nvSpPr>
          <p:cNvPr id="15" name="TextBox 15"/>
          <p:cNvSpPr txBox="1"/>
          <p:nvPr/>
        </p:nvSpPr>
        <p:spPr>
          <a:xfrm>
            <a:off x="8564619" y="1074651"/>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6" name="TextBox 16"/>
          <p:cNvSpPr txBox="1"/>
          <p:nvPr/>
        </p:nvSpPr>
        <p:spPr>
          <a:xfrm>
            <a:off x="1199370" y="1235380"/>
            <a:ext cx="6387673" cy="564257"/>
          </a:xfrm>
          <a:prstGeom prst="rect">
            <a:avLst/>
          </a:prstGeom>
        </p:spPr>
        <p:txBody>
          <a:bodyPr lIns="0" tIns="0" rIns="0" bIns="0" rtlCol="0" anchor="t">
            <a:spAutoFit/>
          </a:bodyPr>
          <a:lstStyle/>
          <a:p>
            <a:pPr>
              <a:lnSpc>
                <a:spcPts val="4400"/>
              </a:lnSpc>
            </a:pPr>
            <a:r>
              <a:rPr lang="en-US" sz="4000" dirty="0" err="1">
                <a:solidFill>
                  <a:srgbClr val="000000"/>
                </a:solidFill>
                <a:latin typeface="Canva Sans Bold"/>
                <a:ea typeface="Canva Sans Bold"/>
                <a:cs typeface="Canva Sans Bold"/>
                <a:sym typeface="Canva Sans Bold"/>
              </a:rPr>
              <a:t>Sistem</a:t>
            </a:r>
            <a:r>
              <a:rPr lang="en-US" sz="4000" dirty="0">
                <a:solidFill>
                  <a:srgbClr val="000000"/>
                </a:solidFill>
                <a:latin typeface="Canva Sans Bold"/>
                <a:ea typeface="Canva Sans Bold"/>
                <a:cs typeface="Canva Sans Bold"/>
                <a:sym typeface="Canva Sans Bold"/>
              </a:rPr>
              <a:t> </a:t>
            </a:r>
            <a:r>
              <a:rPr lang="en-US" sz="4000" dirty="0">
                <a:solidFill>
                  <a:srgbClr val="00943C"/>
                </a:solidFill>
                <a:latin typeface="Canva Sans Bold"/>
                <a:ea typeface="Canva Sans Bold"/>
                <a:cs typeface="Canva Sans Bold"/>
                <a:sym typeface="Canva Sans Bold"/>
              </a:rPr>
              <a:t>Internet of Things</a:t>
            </a:r>
          </a:p>
        </p:txBody>
      </p:sp>
      <p:sp>
        <p:nvSpPr>
          <p:cNvPr id="19" name="Title 18">
            <a:extLst>
              <a:ext uri="{FF2B5EF4-FFF2-40B4-BE49-F238E27FC236}">
                <a16:creationId xmlns:a16="http://schemas.microsoft.com/office/drawing/2014/main" id="{76E427F4-421A-9345-093C-8783ED4CFEA0}"/>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3 </a:t>
            </a:r>
            <a:r>
              <a:rPr lang="en-US" sz="4000" dirty="0" err="1">
                <a:solidFill>
                  <a:srgbClr val="F5A100"/>
                </a:solidFill>
                <a:latin typeface="Canva Sans Bold"/>
                <a:ea typeface="Canva Sans Bold"/>
                <a:cs typeface="Canva Sans Bold"/>
                <a:sym typeface="Canva Sans Bold"/>
              </a:rPr>
              <a:t>Metodologi</a:t>
            </a:r>
            <a:br>
              <a:rPr lang="en-US" sz="4000" dirty="0">
                <a:solidFill>
                  <a:srgbClr val="F5A100"/>
                </a:solidFill>
                <a:latin typeface="Canva Sans Bold"/>
                <a:ea typeface="Canva Sans Bold"/>
                <a:cs typeface="Canva Sans Bold"/>
                <a:sym typeface="Canva Sans Bold"/>
              </a:rPr>
            </a:b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96C91EF-FB7D-2F54-9A05-F9DD80808721}"/>
              </a:ext>
            </a:extLst>
          </p:cNvPr>
          <p:cNvPicPr>
            <a:picLocks noChangeAspect="1"/>
          </p:cNvPicPr>
          <p:nvPr/>
        </p:nvPicPr>
        <p:blipFill rotWithShape="1">
          <a:blip r:embed="rId3">
            <a:extLst>
              <a:ext uri="{28A0092B-C50C-407E-A947-70E740481C1C}">
                <a14:useLocalDpi xmlns:a14="http://schemas.microsoft.com/office/drawing/2010/main" val="0"/>
              </a:ext>
            </a:extLst>
          </a:blip>
          <a:srcRect l="1067" t="2529" r="2513" b="2364"/>
          <a:stretch/>
        </p:blipFill>
        <p:spPr>
          <a:xfrm>
            <a:off x="596939" y="1757917"/>
            <a:ext cx="9930778" cy="5509997"/>
          </a:xfrm>
          <a:prstGeom prst="rect">
            <a:avLst/>
          </a:prstGeom>
        </p:spPr>
      </p:pic>
      <p:sp>
        <p:nvSpPr>
          <p:cNvPr id="3" name="Freeform 3"/>
          <p:cNvSpPr/>
          <p:nvPr/>
        </p:nvSpPr>
        <p:spPr>
          <a:xfrm>
            <a:off x="576197" y="1167950"/>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37112" y="1094791"/>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9389335" y="6110709"/>
            <a:ext cx="3127399" cy="2413745"/>
            <a:chOff x="0" y="0"/>
            <a:chExt cx="1053115" cy="812800"/>
          </a:xfrm>
        </p:grpSpPr>
        <p:sp>
          <p:nvSpPr>
            <p:cNvPr id="6" name="Freeform 6"/>
            <p:cNvSpPr/>
            <p:nvPr/>
          </p:nvSpPr>
          <p:spPr>
            <a:xfrm>
              <a:off x="0" y="0"/>
              <a:ext cx="1053115" cy="812800"/>
            </a:xfrm>
            <a:custGeom>
              <a:avLst/>
              <a:gdLst/>
              <a:ahLst/>
              <a:cxnLst/>
              <a:rect l="l" t="t" r="r" b="b"/>
              <a:pathLst>
                <a:path w="1053115" h="812800">
                  <a:moveTo>
                    <a:pt x="526557" y="0"/>
                  </a:moveTo>
                  <a:cubicBezTo>
                    <a:pt x="235748" y="0"/>
                    <a:pt x="0" y="181951"/>
                    <a:pt x="0" y="406400"/>
                  </a:cubicBezTo>
                  <a:cubicBezTo>
                    <a:pt x="0" y="630849"/>
                    <a:pt x="235748" y="812800"/>
                    <a:pt x="526557" y="812800"/>
                  </a:cubicBezTo>
                  <a:cubicBezTo>
                    <a:pt x="817367" y="812800"/>
                    <a:pt x="1053115" y="630849"/>
                    <a:pt x="1053115" y="406400"/>
                  </a:cubicBezTo>
                  <a:cubicBezTo>
                    <a:pt x="1053115" y="181951"/>
                    <a:pt x="817367" y="0"/>
                    <a:pt x="526557" y="0"/>
                  </a:cubicBezTo>
                  <a:close/>
                </a:path>
              </a:pathLst>
            </a:custGeom>
            <a:gradFill rotWithShape="1">
              <a:gsLst>
                <a:gs pos="0">
                  <a:srgbClr val="0097B2">
                    <a:alpha val="74000"/>
                  </a:srgbClr>
                </a:gs>
                <a:gs pos="100000">
                  <a:srgbClr val="7ED957">
                    <a:alpha val="74000"/>
                  </a:srgbClr>
                </a:gs>
              </a:gsLst>
              <a:lin ang="0"/>
            </a:gradFill>
          </p:spPr>
        </p:sp>
        <p:sp>
          <p:nvSpPr>
            <p:cNvPr id="7" name="TextBox 7"/>
            <p:cNvSpPr txBox="1"/>
            <p:nvPr/>
          </p:nvSpPr>
          <p:spPr>
            <a:xfrm>
              <a:off x="98730" y="114300"/>
              <a:ext cx="855656" cy="622300"/>
            </a:xfrm>
            <a:prstGeom prst="rect">
              <a:avLst/>
            </a:prstGeom>
          </p:spPr>
          <p:txBody>
            <a:bodyPr lIns="33867" tIns="33867" rIns="33867" bIns="33867" rtlCol="0" anchor="ctr"/>
            <a:lstStyle/>
            <a:p>
              <a:pPr algn="ctr">
                <a:lnSpc>
                  <a:spcPts val="1533"/>
                </a:lnSpc>
              </a:pPr>
              <a:endParaRPr sz="1200"/>
            </a:p>
          </p:txBody>
        </p:sp>
      </p:grpSp>
      <p:sp>
        <p:nvSpPr>
          <p:cNvPr id="11" name="Freeform 11"/>
          <p:cNvSpPr/>
          <p:nvPr/>
        </p:nvSpPr>
        <p:spPr>
          <a:xfrm>
            <a:off x="9596868" y="3735192"/>
            <a:ext cx="2357247" cy="3240203"/>
          </a:xfrm>
          <a:custGeom>
            <a:avLst/>
            <a:gdLst/>
            <a:ahLst/>
            <a:cxnLst/>
            <a:rect l="l" t="t" r="r" b="b"/>
            <a:pathLst>
              <a:path w="3535871" h="4860304">
                <a:moveTo>
                  <a:pt x="0" y="0"/>
                </a:moveTo>
                <a:lnTo>
                  <a:pt x="3535872" y="0"/>
                </a:lnTo>
                <a:lnTo>
                  <a:pt x="3535872" y="4860304"/>
                </a:lnTo>
                <a:lnTo>
                  <a:pt x="0" y="48603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8564619" y="1076544"/>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6" name="TextBox 16"/>
          <p:cNvSpPr txBox="1"/>
          <p:nvPr/>
        </p:nvSpPr>
        <p:spPr>
          <a:xfrm>
            <a:off x="1199370" y="1145381"/>
            <a:ext cx="6387673" cy="516616"/>
          </a:xfrm>
          <a:prstGeom prst="rect">
            <a:avLst/>
          </a:prstGeom>
        </p:spPr>
        <p:txBody>
          <a:bodyPr lIns="0" tIns="0" rIns="0" bIns="0" rtlCol="0" anchor="t">
            <a:spAutoFit/>
          </a:bodyPr>
          <a:lstStyle/>
          <a:p>
            <a:pPr>
              <a:lnSpc>
                <a:spcPts val="4400"/>
              </a:lnSpc>
            </a:pPr>
            <a:r>
              <a:rPr lang="en-US" sz="3200" dirty="0">
                <a:solidFill>
                  <a:srgbClr val="000000"/>
                </a:solidFill>
                <a:latin typeface="Canva Sans Bold"/>
                <a:ea typeface="Canva Sans Bold"/>
                <a:cs typeface="Canva Sans Bold"/>
                <a:sym typeface="Canva Sans Bold"/>
              </a:rPr>
              <a:t>Flowchart </a:t>
            </a:r>
            <a:r>
              <a:rPr lang="en-US" sz="3200" dirty="0" err="1">
                <a:solidFill>
                  <a:srgbClr val="00943C"/>
                </a:solidFill>
                <a:latin typeface="Canva Sans Bold"/>
                <a:ea typeface="Canva Sans Bold"/>
                <a:cs typeface="Canva Sans Bold"/>
                <a:sym typeface="Canva Sans Bold"/>
              </a:rPr>
              <a:t>Penelitian</a:t>
            </a:r>
            <a:endParaRPr lang="en-US" sz="3200" dirty="0">
              <a:solidFill>
                <a:srgbClr val="00943C"/>
              </a:solidFill>
              <a:latin typeface="Canva Sans Bold"/>
              <a:ea typeface="Canva Sans Bold"/>
              <a:cs typeface="Canva Sans Bold"/>
              <a:sym typeface="Canva Sans Bold"/>
            </a:endParaRPr>
          </a:p>
        </p:txBody>
      </p:sp>
      <p:cxnSp>
        <p:nvCxnSpPr>
          <p:cNvPr id="23" name="Connector: Elbow 22">
            <a:extLst>
              <a:ext uri="{FF2B5EF4-FFF2-40B4-BE49-F238E27FC236}">
                <a16:creationId xmlns:a16="http://schemas.microsoft.com/office/drawing/2014/main" id="{55C8033F-7128-8D64-463A-CDB9E5C6C50E}"/>
              </a:ext>
            </a:extLst>
          </p:cNvPr>
          <p:cNvCxnSpPr>
            <a:cxnSpLocks/>
          </p:cNvCxnSpPr>
          <p:nvPr/>
        </p:nvCxnSpPr>
        <p:spPr>
          <a:xfrm rot="10800000" flipV="1">
            <a:off x="5841067" y="4599781"/>
            <a:ext cx="3193181" cy="1101132"/>
          </a:xfrm>
          <a:prstGeom prst="bentConnector3">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CF3C6D-66EC-8AB1-1BE4-43C2636D3288}"/>
              </a:ext>
            </a:extLst>
          </p:cNvPr>
          <p:cNvCxnSpPr/>
          <p:nvPr/>
        </p:nvCxnSpPr>
        <p:spPr>
          <a:xfrm>
            <a:off x="9027475" y="4193381"/>
            <a:ext cx="0" cy="4064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92E54EC-D4CA-74E3-5235-C5FBEDEA0C29}"/>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3 </a:t>
            </a:r>
            <a:r>
              <a:rPr lang="en-US" sz="4000" dirty="0" err="1">
                <a:solidFill>
                  <a:srgbClr val="F5A100"/>
                </a:solidFill>
                <a:latin typeface="Canva Sans Bold"/>
                <a:ea typeface="Canva Sans Bold"/>
                <a:cs typeface="Canva Sans Bold"/>
                <a:sym typeface="Canva Sans Bold"/>
              </a:rPr>
              <a:t>Metodologi</a:t>
            </a:r>
            <a:br>
              <a:rPr lang="en-US" sz="4000" dirty="0">
                <a:solidFill>
                  <a:srgbClr val="F5A100"/>
                </a:solidFill>
                <a:latin typeface="Canva Sans Bold"/>
                <a:ea typeface="Canva Sans Bold"/>
                <a:cs typeface="Canva Sans Bold"/>
                <a:sym typeface="Canva Sans Bold"/>
              </a:rPr>
            </a:br>
            <a:endParaRPr lang="en-US" dirty="0"/>
          </a:p>
        </p:txBody>
      </p:sp>
    </p:spTree>
    <p:extLst>
      <p:ext uri="{BB962C8B-B14F-4D97-AF65-F5344CB8AC3E}">
        <p14:creationId xmlns:p14="http://schemas.microsoft.com/office/powerpoint/2010/main" val="3490632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24F8F49-32D8-2998-3C14-01B9B55D242E}"/>
              </a:ext>
            </a:extLst>
          </p:cNvPr>
          <p:cNvPicPr>
            <a:picLocks noChangeAspect="1"/>
          </p:cNvPicPr>
          <p:nvPr/>
        </p:nvPicPr>
        <p:blipFill>
          <a:blip r:embed="rId3">
            <a:extLst>
              <a:ext uri="{28A0092B-C50C-407E-A947-70E740481C1C}">
                <a14:useLocalDpi xmlns:a14="http://schemas.microsoft.com/office/drawing/2010/main" val="0"/>
              </a:ext>
            </a:extLst>
          </a:blip>
          <a:srcRect t="11606" b="9876"/>
          <a:stretch/>
        </p:blipFill>
        <p:spPr>
          <a:xfrm>
            <a:off x="762" y="1586462"/>
            <a:ext cx="12190476" cy="5384123"/>
          </a:xfrm>
          <a:prstGeom prst="rect">
            <a:avLst/>
          </a:prstGeom>
        </p:spPr>
      </p:pic>
      <p:sp>
        <p:nvSpPr>
          <p:cNvPr id="3" name="Freeform 3"/>
          <p:cNvSpPr/>
          <p:nvPr/>
        </p:nvSpPr>
        <p:spPr>
          <a:xfrm>
            <a:off x="596939" y="1314878"/>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24412" y="1108002"/>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9389335" y="6110709"/>
            <a:ext cx="3127399" cy="2413745"/>
            <a:chOff x="0" y="0"/>
            <a:chExt cx="1053115" cy="812800"/>
          </a:xfrm>
        </p:grpSpPr>
        <p:sp>
          <p:nvSpPr>
            <p:cNvPr id="6" name="Freeform 6"/>
            <p:cNvSpPr/>
            <p:nvPr/>
          </p:nvSpPr>
          <p:spPr>
            <a:xfrm>
              <a:off x="0" y="0"/>
              <a:ext cx="1053115" cy="812800"/>
            </a:xfrm>
            <a:custGeom>
              <a:avLst/>
              <a:gdLst/>
              <a:ahLst/>
              <a:cxnLst/>
              <a:rect l="l" t="t" r="r" b="b"/>
              <a:pathLst>
                <a:path w="1053115" h="812800">
                  <a:moveTo>
                    <a:pt x="526557" y="0"/>
                  </a:moveTo>
                  <a:cubicBezTo>
                    <a:pt x="235748" y="0"/>
                    <a:pt x="0" y="181951"/>
                    <a:pt x="0" y="406400"/>
                  </a:cubicBezTo>
                  <a:cubicBezTo>
                    <a:pt x="0" y="630849"/>
                    <a:pt x="235748" y="812800"/>
                    <a:pt x="526557" y="812800"/>
                  </a:cubicBezTo>
                  <a:cubicBezTo>
                    <a:pt x="817367" y="812800"/>
                    <a:pt x="1053115" y="630849"/>
                    <a:pt x="1053115" y="406400"/>
                  </a:cubicBezTo>
                  <a:cubicBezTo>
                    <a:pt x="1053115" y="181951"/>
                    <a:pt x="817367" y="0"/>
                    <a:pt x="526557" y="0"/>
                  </a:cubicBezTo>
                  <a:close/>
                </a:path>
              </a:pathLst>
            </a:custGeom>
            <a:gradFill rotWithShape="1">
              <a:gsLst>
                <a:gs pos="0">
                  <a:srgbClr val="0097B2">
                    <a:alpha val="74000"/>
                  </a:srgbClr>
                </a:gs>
                <a:gs pos="100000">
                  <a:srgbClr val="7ED957">
                    <a:alpha val="74000"/>
                  </a:srgbClr>
                </a:gs>
              </a:gsLst>
              <a:lin ang="0"/>
            </a:gradFill>
          </p:spPr>
        </p:sp>
        <p:sp>
          <p:nvSpPr>
            <p:cNvPr id="7" name="TextBox 7"/>
            <p:cNvSpPr txBox="1"/>
            <p:nvPr/>
          </p:nvSpPr>
          <p:spPr>
            <a:xfrm>
              <a:off x="98730" y="114300"/>
              <a:ext cx="855656" cy="622300"/>
            </a:xfrm>
            <a:prstGeom prst="rect">
              <a:avLst/>
            </a:prstGeom>
          </p:spPr>
          <p:txBody>
            <a:bodyPr lIns="33867" tIns="33867" rIns="33867" bIns="33867" rtlCol="0" anchor="ctr"/>
            <a:lstStyle/>
            <a:p>
              <a:pPr algn="ctr">
                <a:lnSpc>
                  <a:spcPts val="1533"/>
                </a:lnSpc>
              </a:pPr>
              <a:endParaRPr sz="1200"/>
            </a:p>
          </p:txBody>
        </p:sp>
      </p:grpSp>
      <p:sp>
        <p:nvSpPr>
          <p:cNvPr id="15" name="TextBox 15"/>
          <p:cNvSpPr txBox="1"/>
          <p:nvPr/>
        </p:nvSpPr>
        <p:spPr>
          <a:xfrm>
            <a:off x="8564619" y="1074651"/>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6" name="TextBox 16"/>
          <p:cNvSpPr txBox="1"/>
          <p:nvPr/>
        </p:nvSpPr>
        <p:spPr>
          <a:xfrm>
            <a:off x="1199370" y="1235380"/>
            <a:ext cx="6387673" cy="564257"/>
          </a:xfrm>
          <a:prstGeom prst="rect">
            <a:avLst/>
          </a:prstGeom>
        </p:spPr>
        <p:txBody>
          <a:bodyPr lIns="0" tIns="0" rIns="0" bIns="0" rtlCol="0" anchor="t">
            <a:spAutoFit/>
          </a:bodyPr>
          <a:lstStyle/>
          <a:p>
            <a:pPr>
              <a:lnSpc>
                <a:spcPts val="4400"/>
              </a:lnSpc>
            </a:pPr>
            <a:r>
              <a:rPr lang="en-US" sz="4000" dirty="0" err="1">
                <a:solidFill>
                  <a:srgbClr val="000000"/>
                </a:solidFill>
                <a:latin typeface="Canva Sans Bold"/>
                <a:ea typeface="Canva Sans Bold"/>
                <a:cs typeface="Canva Sans Bold"/>
                <a:sym typeface="Canva Sans Bold"/>
              </a:rPr>
              <a:t>Tahapan</a:t>
            </a:r>
            <a:r>
              <a:rPr lang="en-US" sz="4000" dirty="0">
                <a:solidFill>
                  <a:srgbClr val="000000"/>
                </a:solidFill>
                <a:latin typeface="Canva Sans Bold"/>
                <a:ea typeface="Canva Sans Bold"/>
                <a:cs typeface="Canva Sans Bold"/>
                <a:sym typeface="Canva Sans Bold"/>
              </a:rPr>
              <a:t> </a:t>
            </a:r>
            <a:r>
              <a:rPr lang="en-US" sz="4000" dirty="0">
                <a:solidFill>
                  <a:srgbClr val="00943C"/>
                </a:solidFill>
                <a:latin typeface="Canva Sans Bold"/>
                <a:ea typeface="Canva Sans Bold"/>
                <a:cs typeface="Canva Sans Bold"/>
                <a:sym typeface="Canva Sans Bold"/>
              </a:rPr>
              <a:t>Alur Model</a:t>
            </a:r>
          </a:p>
        </p:txBody>
      </p:sp>
      <p:sp>
        <p:nvSpPr>
          <p:cNvPr id="2" name="Title 1">
            <a:extLst>
              <a:ext uri="{FF2B5EF4-FFF2-40B4-BE49-F238E27FC236}">
                <a16:creationId xmlns:a16="http://schemas.microsoft.com/office/drawing/2014/main" id="{AFB11F9C-79F3-7485-24C6-16893511AF99}"/>
              </a:ext>
            </a:extLst>
          </p:cNvPr>
          <p:cNvSpPr>
            <a:spLocks noGrp="1"/>
          </p:cNvSpPr>
          <p:nvPr>
            <p:ph type="title"/>
          </p:nvPr>
        </p:nvSpPr>
        <p:spPr/>
        <p:txBody>
          <a:bodyPr/>
          <a:lstStyle/>
          <a:p>
            <a:r>
              <a:rPr lang="en-US" sz="4000" dirty="0">
                <a:solidFill>
                  <a:srgbClr val="F5A100"/>
                </a:solidFill>
                <a:latin typeface="Canva Sans Bold"/>
                <a:ea typeface="Canva Sans Bold"/>
                <a:cs typeface="Canva Sans Bold"/>
                <a:sym typeface="Canva Sans Bold"/>
              </a:rPr>
              <a:t>Bab 3 </a:t>
            </a:r>
            <a:r>
              <a:rPr lang="en-US" sz="4000" dirty="0" err="1">
                <a:solidFill>
                  <a:srgbClr val="F5A100"/>
                </a:solidFill>
                <a:latin typeface="Canva Sans Bold"/>
                <a:ea typeface="Canva Sans Bold"/>
                <a:cs typeface="Canva Sans Bold"/>
                <a:sym typeface="Canva Sans Bold"/>
              </a:rPr>
              <a:t>Metodologi</a:t>
            </a:r>
            <a:br>
              <a:rPr lang="en-US" sz="4000" dirty="0">
                <a:solidFill>
                  <a:srgbClr val="F5A100"/>
                </a:solidFill>
                <a:latin typeface="Canva Sans Bold"/>
                <a:ea typeface="Canva Sans Bold"/>
                <a:cs typeface="Canva Sans Bold"/>
                <a:sym typeface="Canva Sans Bold"/>
              </a:rPr>
            </a:br>
            <a:endParaRPr lang="en-US" dirty="0"/>
          </a:p>
        </p:txBody>
      </p:sp>
    </p:spTree>
    <p:extLst>
      <p:ext uri="{BB962C8B-B14F-4D97-AF65-F5344CB8AC3E}">
        <p14:creationId xmlns:p14="http://schemas.microsoft.com/office/powerpoint/2010/main" val="1239595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0" y="1003921"/>
            <a:ext cx="5301709" cy="5966664"/>
            <a:chOff x="0" y="0"/>
            <a:chExt cx="2094502" cy="2728742"/>
          </a:xfrm>
        </p:grpSpPr>
        <p:sp>
          <p:nvSpPr>
            <p:cNvPr id="6" name="Freeform 6"/>
            <p:cNvSpPr/>
            <p:nvPr/>
          </p:nvSpPr>
          <p:spPr>
            <a:xfrm>
              <a:off x="0" y="0"/>
              <a:ext cx="2094502" cy="2728742"/>
            </a:xfrm>
            <a:custGeom>
              <a:avLst/>
              <a:gdLst/>
              <a:ahLst/>
              <a:cxnLst/>
              <a:rect l="l" t="t" r="r" b="b"/>
              <a:pathLst>
                <a:path w="2094502" h="2728742">
                  <a:moveTo>
                    <a:pt x="0" y="0"/>
                  </a:moveTo>
                  <a:lnTo>
                    <a:pt x="2094502" y="0"/>
                  </a:lnTo>
                  <a:lnTo>
                    <a:pt x="2094502" y="2728742"/>
                  </a:lnTo>
                  <a:lnTo>
                    <a:pt x="0" y="2728742"/>
                  </a:lnTo>
                  <a:close/>
                </a:path>
              </a:pathLst>
            </a:custGeom>
            <a:solidFill>
              <a:srgbClr val="087555"/>
            </a:solidFill>
          </p:spPr>
        </p:sp>
        <p:sp>
          <p:nvSpPr>
            <p:cNvPr id="7" name="TextBox 7"/>
            <p:cNvSpPr txBox="1"/>
            <p:nvPr/>
          </p:nvSpPr>
          <p:spPr>
            <a:xfrm>
              <a:off x="0" y="38100"/>
              <a:ext cx="2094502" cy="2690642"/>
            </a:xfrm>
            <a:prstGeom prst="rect">
              <a:avLst/>
            </a:prstGeom>
          </p:spPr>
          <p:txBody>
            <a:bodyPr lIns="33867" tIns="33867" rIns="33867" bIns="33867" rtlCol="0" anchor="ctr"/>
            <a:lstStyle/>
            <a:p>
              <a:pPr algn="ctr">
                <a:lnSpc>
                  <a:spcPts val="1533"/>
                </a:lnSpc>
              </a:pPr>
              <a:endParaRPr sz="1200"/>
            </a:p>
          </p:txBody>
        </p:sp>
      </p:grpSp>
      <p:sp>
        <p:nvSpPr>
          <p:cNvPr id="8" name="Freeform 8"/>
          <p:cNvSpPr/>
          <p:nvPr/>
        </p:nvSpPr>
        <p:spPr>
          <a:xfrm>
            <a:off x="613428" y="1145381"/>
            <a:ext cx="449041" cy="405259"/>
          </a:xfrm>
          <a:custGeom>
            <a:avLst/>
            <a:gdLst/>
            <a:ahLst/>
            <a:cxnLst/>
            <a:rect l="l" t="t" r="r" b="b"/>
            <a:pathLst>
              <a:path w="673561" h="607889">
                <a:moveTo>
                  <a:pt x="0" y="0"/>
                </a:moveTo>
                <a:lnTo>
                  <a:pt x="673561" y="0"/>
                </a:lnTo>
                <a:lnTo>
                  <a:pt x="673561" y="607889"/>
                </a:lnTo>
                <a:lnTo>
                  <a:pt x="0" y="607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1437112" y="1105658"/>
            <a:ext cx="141460" cy="141460"/>
          </a:xfrm>
          <a:custGeom>
            <a:avLst/>
            <a:gdLst/>
            <a:ahLst/>
            <a:cxnLst/>
            <a:rect l="l" t="t" r="r" b="b"/>
            <a:pathLst>
              <a:path w="212190" h="212190">
                <a:moveTo>
                  <a:pt x="0" y="0"/>
                </a:moveTo>
                <a:lnTo>
                  <a:pt x="212190" y="0"/>
                </a:lnTo>
                <a:lnTo>
                  <a:pt x="212190" y="212190"/>
                </a:lnTo>
                <a:lnTo>
                  <a:pt x="0" y="212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10800000" flipH="1">
            <a:off x="4731573" y="998699"/>
            <a:ext cx="570136" cy="570136"/>
          </a:xfrm>
          <a:custGeom>
            <a:avLst/>
            <a:gdLst/>
            <a:ahLst/>
            <a:cxnLst/>
            <a:rect l="l" t="t" r="r" b="b"/>
            <a:pathLst>
              <a:path w="855204" h="855204">
                <a:moveTo>
                  <a:pt x="855204" y="0"/>
                </a:moveTo>
                <a:lnTo>
                  <a:pt x="0" y="0"/>
                </a:lnTo>
                <a:lnTo>
                  <a:pt x="0" y="855204"/>
                </a:lnTo>
                <a:lnTo>
                  <a:pt x="855204" y="855204"/>
                </a:lnTo>
                <a:lnTo>
                  <a:pt x="85520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5494496" y="2304324"/>
            <a:ext cx="6599817" cy="4102331"/>
          </a:xfrm>
          <a:custGeom>
            <a:avLst/>
            <a:gdLst/>
            <a:ahLst/>
            <a:cxnLst/>
            <a:rect l="l" t="t" r="r" b="b"/>
            <a:pathLst>
              <a:path w="9899725" h="6153497">
                <a:moveTo>
                  <a:pt x="0" y="0"/>
                </a:moveTo>
                <a:lnTo>
                  <a:pt x="9899725" y="0"/>
                </a:lnTo>
                <a:lnTo>
                  <a:pt x="9899725" y="6153497"/>
                </a:lnTo>
                <a:lnTo>
                  <a:pt x="0" y="6153497"/>
                </a:lnTo>
                <a:lnTo>
                  <a:pt x="0" y="0"/>
                </a:lnTo>
                <a:close/>
              </a:path>
            </a:pathLst>
          </a:custGeom>
          <a:blipFill>
            <a:blip r:embed="rId9"/>
            <a:stretch>
              <a:fillRect l="-18286" r="-6030"/>
            </a:stretch>
          </a:blipFill>
        </p:spPr>
      </p:sp>
      <p:sp>
        <p:nvSpPr>
          <p:cNvPr id="13" name="Freeform 13"/>
          <p:cNvSpPr/>
          <p:nvPr/>
        </p:nvSpPr>
        <p:spPr>
          <a:xfrm>
            <a:off x="538129" y="3337949"/>
            <a:ext cx="2286212" cy="2344230"/>
          </a:xfrm>
          <a:custGeom>
            <a:avLst/>
            <a:gdLst/>
            <a:ahLst/>
            <a:cxnLst/>
            <a:rect l="l" t="t" r="r" b="b"/>
            <a:pathLst>
              <a:path w="3012702" h="2948682">
                <a:moveTo>
                  <a:pt x="0" y="0"/>
                </a:moveTo>
                <a:lnTo>
                  <a:pt x="3012701" y="0"/>
                </a:lnTo>
                <a:lnTo>
                  <a:pt x="3012701" y="2948682"/>
                </a:lnTo>
                <a:lnTo>
                  <a:pt x="0" y="2948682"/>
                </a:lnTo>
                <a:lnTo>
                  <a:pt x="0" y="0"/>
                </a:lnTo>
                <a:close/>
              </a:path>
            </a:pathLst>
          </a:custGeom>
          <a:blipFill>
            <a:blip r:embed="rId10"/>
            <a:stretch>
              <a:fillRect/>
            </a:stretch>
          </a:blipFill>
        </p:spPr>
      </p:sp>
      <p:sp>
        <p:nvSpPr>
          <p:cNvPr id="15" name="TextBox 15"/>
          <p:cNvSpPr txBox="1"/>
          <p:nvPr/>
        </p:nvSpPr>
        <p:spPr>
          <a:xfrm>
            <a:off x="8564619" y="1110507"/>
            <a:ext cx="2721455" cy="192360"/>
          </a:xfrm>
          <a:prstGeom prst="rect">
            <a:avLst/>
          </a:prstGeom>
        </p:spPr>
        <p:txBody>
          <a:bodyPr lIns="0" tIns="0" rIns="0" bIns="0" rtlCol="0" anchor="t">
            <a:spAutoFit/>
          </a:bodyPr>
          <a:lstStyle/>
          <a:p>
            <a:pPr algn="r">
              <a:lnSpc>
                <a:spcPts val="1533"/>
              </a:lnSpc>
            </a:pPr>
            <a:r>
              <a:rPr lang="en-US" sz="1533" dirty="0" err="1">
                <a:solidFill>
                  <a:srgbClr val="000000"/>
                </a:solidFill>
                <a:latin typeface="Canva Sans Bold"/>
                <a:ea typeface="Canva Sans Bold"/>
                <a:cs typeface="Canva Sans Bold"/>
                <a:sym typeface="Canva Sans Bold"/>
              </a:rPr>
              <a:t>Selanjutnya</a:t>
            </a:r>
            <a:endParaRPr lang="en-US" sz="1533" dirty="0">
              <a:solidFill>
                <a:srgbClr val="000000"/>
              </a:solidFill>
              <a:latin typeface="Canva Sans Bold"/>
              <a:ea typeface="Canva Sans Bold"/>
              <a:cs typeface="Canva Sans Bold"/>
              <a:sym typeface="Canva Sans Bold"/>
            </a:endParaRPr>
          </a:p>
        </p:txBody>
      </p:sp>
      <p:sp>
        <p:nvSpPr>
          <p:cNvPr id="16" name="TextBox 16"/>
          <p:cNvSpPr txBox="1"/>
          <p:nvPr/>
        </p:nvSpPr>
        <p:spPr>
          <a:xfrm>
            <a:off x="596940" y="1991859"/>
            <a:ext cx="3867638" cy="743793"/>
          </a:xfrm>
          <a:prstGeom prst="rect">
            <a:avLst/>
          </a:prstGeom>
        </p:spPr>
        <p:txBody>
          <a:bodyPr lIns="0" tIns="0" rIns="0" bIns="0" rtlCol="0" anchor="t">
            <a:spAutoFit/>
          </a:bodyPr>
          <a:lstStyle/>
          <a:p>
            <a:pPr>
              <a:lnSpc>
                <a:spcPts val="2947"/>
              </a:lnSpc>
            </a:pPr>
            <a:r>
              <a:rPr lang="en-US" sz="2679">
                <a:solidFill>
                  <a:srgbClr val="FFFFFF"/>
                </a:solidFill>
                <a:latin typeface="Canva Sans Bold"/>
                <a:ea typeface="Canva Sans Bold"/>
                <a:cs typeface="Canva Sans Bold"/>
                <a:sym typeface="Canva Sans Bold"/>
              </a:rPr>
              <a:t>Kebutuhan Nutrisi</a:t>
            </a:r>
          </a:p>
          <a:p>
            <a:pPr>
              <a:lnSpc>
                <a:spcPts val="2947"/>
              </a:lnSpc>
            </a:pPr>
            <a:r>
              <a:rPr lang="en-US" sz="2679">
                <a:solidFill>
                  <a:srgbClr val="FFFFFF"/>
                </a:solidFill>
                <a:latin typeface="Canva Sans Bold"/>
                <a:ea typeface="Canva Sans Bold"/>
                <a:cs typeface="Canva Sans Bold"/>
                <a:sym typeface="Canva Sans Bold"/>
              </a:rPr>
              <a:t>Tanaman Terung</a:t>
            </a:r>
          </a:p>
        </p:txBody>
      </p:sp>
      <p:sp>
        <p:nvSpPr>
          <p:cNvPr id="17" name="TextBox 17"/>
          <p:cNvSpPr txBox="1"/>
          <p:nvPr/>
        </p:nvSpPr>
        <p:spPr>
          <a:xfrm>
            <a:off x="5603983" y="1468234"/>
            <a:ext cx="4884856" cy="327718"/>
          </a:xfrm>
          <a:prstGeom prst="rect">
            <a:avLst/>
          </a:prstGeom>
        </p:spPr>
        <p:txBody>
          <a:bodyPr lIns="0" tIns="0" rIns="0" bIns="0" rtlCol="0" anchor="t">
            <a:spAutoFit/>
          </a:bodyPr>
          <a:lstStyle/>
          <a:p>
            <a:pPr>
              <a:lnSpc>
                <a:spcPts val="2800"/>
              </a:lnSpc>
            </a:pPr>
            <a:r>
              <a:rPr lang="en-US" sz="2000" dirty="0" err="1">
                <a:solidFill>
                  <a:srgbClr val="087555"/>
                </a:solidFill>
                <a:latin typeface="Canva Sans Bold"/>
                <a:ea typeface="Canva Sans Bold"/>
                <a:cs typeface="Canva Sans Bold"/>
                <a:sym typeface="Canva Sans Bold"/>
              </a:rPr>
              <a:t>Tahapan</a:t>
            </a:r>
            <a:r>
              <a:rPr lang="en-US" sz="2000" dirty="0">
                <a:solidFill>
                  <a:srgbClr val="087555"/>
                </a:solidFill>
                <a:latin typeface="Canva Sans Bold"/>
                <a:ea typeface="Canva Sans Bold"/>
                <a:cs typeface="Canva Sans Bold"/>
                <a:sym typeface="Canva Sans Bold"/>
              </a:rPr>
              <a:t> </a:t>
            </a:r>
            <a:r>
              <a:rPr lang="en-US" sz="2000" dirty="0" err="1">
                <a:solidFill>
                  <a:srgbClr val="087555"/>
                </a:solidFill>
                <a:latin typeface="Canva Sans Bold"/>
                <a:ea typeface="Canva Sans Bold"/>
                <a:cs typeface="Canva Sans Bold"/>
                <a:sym typeface="Canva Sans Bold"/>
              </a:rPr>
              <a:t>Penelitian</a:t>
            </a:r>
            <a:r>
              <a:rPr lang="en-US" sz="2000" dirty="0">
                <a:solidFill>
                  <a:srgbClr val="F5A100"/>
                </a:solidFill>
                <a:latin typeface="Canva Sans Bold"/>
                <a:ea typeface="Canva Sans Bold"/>
                <a:cs typeface="Canva Sans Bold"/>
                <a:sym typeface="Canva Sans Bold"/>
              </a:rPr>
              <a:t> Smart Farming</a:t>
            </a:r>
          </a:p>
        </p:txBody>
      </p:sp>
      <p:sp>
        <p:nvSpPr>
          <p:cNvPr id="18" name="TextBox 18"/>
          <p:cNvSpPr txBox="1"/>
          <p:nvPr/>
        </p:nvSpPr>
        <p:spPr>
          <a:xfrm>
            <a:off x="596940" y="1620634"/>
            <a:ext cx="6057747" cy="293029"/>
          </a:xfrm>
          <a:prstGeom prst="rect">
            <a:avLst/>
          </a:prstGeom>
        </p:spPr>
        <p:txBody>
          <a:bodyPr lIns="0" tIns="0" rIns="0" bIns="0" rtlCol="0" anchor="t">
            <a:spAutoFit/>
          </a:bodyPr>
          <a:lstStyle/>
          <a:p>
            <a:pPr>
              <a:lnSpc>
                <a:spcPts val="2520"/>
              </a:lnSpc>
            </a:pPr>
            <a:r>
              <a:rPr lang="en-US">
                <a:solidFill>
                  <a:srgbClr val="F5A100"/>
                </a:solidFill>
                <a:latin typeface="Canva Sans Bold"/>
                <a:ea typeface="Canva Sans Bold"/>
                <a:cs typeface="Canva Sans Bold"/>
                <a:sym typeface="Canva Sans Bold"/>
              </a:rPr>
              <a:t>Bab 3 Metodologi</a:t>
            </a:r>
          </a:p>
        </p:txBody>
      </p:sp>
      <p:sp>
        <p:nvSpPr>
          <p:cNvPr id="19" name="TextBox 19"/>
          <p:cNvSpPr txBox="1"/>
          <p:nvPr/>
        </p:nvSpPr>
        <p:spPr>
          <a:xfrm>
            <a:off x="596940" y="2800594"/>
            <a:ext cx="1952315" cy="218008"/>
          </a:xfrm>
          <a:prstGeom prst="rect">
            <a:avLst/>
          </a:prstGeom>
        </p:spPr>
        <p:txBody>
          <a:bodyPr lIns="0" tIns="0" rIns="0" bIns="0" rtlCol="0" anchor="t">
            <a:spAutoFit/>
          </a:bodyPr>
          <a:lstStyle/>
          <a:p>
            <a:pPr>
              <a:lnSpc>
                <a:spcPts val="1747"/>
              </a:lnSpc>
            </a:pPr>
            <a:r>
              <a:rPr lang="en-US" sz="1588">
                <a:solidFill>
                  <a:srgbClr val="FFFFFF"/>
                </a:solidFill>
                <a:latin typeface="Canva Sans"/>
                <a:ea typeface="Canva Sans"/>
                <a:cs typeface="Canva Sans"/>
                <a:sym typeface="Canva Sans"/>
              </a:rPr>
              <a:t>(fase generatif)</a:t>
            </a:r>
          </a:p>
        </p:txBody>
      </p:sp>
      <p:sp>
        <p:nvSpPr>
          <p:cNvPr id="20" name="TextBox 20"/>
          <p:cNvSpPr txBox="1"/>
          <p:nvPr/>
        </p:nvSpPr>
        <p:spPr>
          <a:xfrm>
            <a:off x="578443" y="6062050"/>
            <a:ext cx="4153130" cy="384721"/>
          </a:xfrm>
          <a:prstGeom prst="rect">
            <a:avLst/>
          </a:prstGeom>
        </p:spPr>
        <p:txBody>
          <a:bodyPr lIns="0" tIns="0" rIns="0" bIns="0" rtlCol="0" anchor="t">
            <a:spAutoFit/>
          </a:bodyPr>
          <a:lstStyle/>
          <a:p>
            <a:pPr>
              <a:lnSpc>
                <a:spcPts val="1527"/>
              </a:lnSpc>
            </a:pPr>
            <a:r>
              <a:rPr lang="en-US" sz="1388">
                <a:solidFill>
                  <a:srgbClr val="FFFFFF"/>
                </a:solidFill>
                <a:latin typeface="Canva Sans"/>
                <a:ea typeface="Canva Sans"/>
                <a:cs typeface="Canva Sans"/>
                <a:sym typeface="Canva Sans"/>
              </a:rPr>
              <a:t>*Berdasarkan jurnal yang telah dibaca dan ahli pertanian</a:t>
            </a:r>
          </a:p>
        </p:txBody>
      </p:sp>
    </p:spTree>
  </p:cSld>
  <p:clrMapOvr>
    <a:masterClrMapping/>
  </p:clrMapOvr>
</p:sld>
</file>

<file path=ppt/theme/theme1.xml><?xml version="1.0" encoding="utf-8"?>
<a:theme xmlns:a="http://schemas.openxmlformats.org/drawingml/2006/main" name="powerpoint 16bndg9 2019 F">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Template PPT Mahasiswa" id="{2F8F1618-CFE7-479D-AF5F-3F99F667EFCA}" vid="{4D83CF00-6E2C-4F70-BEBD-E90AFD3B48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11234</TotalTime>
  <Words>8503</Words>
  <Application>Microsoft Office PowerPoint</Application>
  <PresentationFormat>Custom</PresentationFormat>
  <Paragraphs>2304</Paragraphs>
  <Slides>55</Slides>
  <Notes>52</Notes>
  <HiddenSlides>12</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55</vt:i4>
      </vt:variant>
    </vt:vector>
  </HeadingPairs>
  <TitlesOfParts>
    <vt:vector size="75" baseType="lpstr">
      <vt:lpstr>MS Gothic</vt:lpstr>
      <vt:lpstr>Arial</vt:lpstr>
      <vt:lpstr>Calibri</vt:lpstr>
      <vt:lpstr>Canva Sans</vt:lpstr>
      <vt:lpstr>Canva Sans Bold</vt:lpstr>
      <vt:lpstr>Canva Sans Bold Italics</vt:lpstr>
      <vt:lpstr>Comfortaa</vt:lpstr>
      <vt:lpstr>Comfortaa Bold</vt:lpstr>
      <vt:lpstr>Helvetica</vt:lpstr>
      <vt:lpstr>Myriad Pro</vt:lpstr>
      <vt:lpstr>Open Sans 1</vt:lpstr>
      <vt:lpstr>Open Sans 1 Bold</vt:lpstr>
      <vt:lpstr>Open Sans 1 Italics</vt:lpstr>
      <vt:lpstr>Open Sans 2</vt:lpstr>
      <vt:lpstr>Open Sans 2 Bold</vt:lpstr>
      <vt:lpstr>source-serif-pro</vt:lpstr>
      <vt:lpstr>Symbol</vt:lpstr>
      <vt:lpstr>Times New Roman</vt:lpstr>
      <vt:lpstr>Wingdings</vt:lpstr>
      <vt:lpstr>powerpoint 16bndg9 2019 F</vt:lpstr>
      <vt:lpstr>PowerPoint Presentation</vt:lpstr>
      <vt:lpstr>Bab I Pendahuluan </vt:lpstr>
      <vt:lpstr>Bab I Pendahuluan </vt:lpstr>
      <vt:lpstr>Bab II Daftar Pustaka </vt:lpstr>
      <vt:lpstr>Bab 3 Metodologi </vt:lpstr>
      <vt:lpstr>Bab 3 Metodologi </vt:lpstr>
      <vt:lpstr>Bab 3 Metodologi </vt:lpstr>
      <vt:lpstr>Bab 3 Metodologi </vt:lpstr>
      <vt:lpstr>PowerPoint Presentation</vt:lpstr>
      <vt:lpstr>Bab 3 Metodologi </vt:lpstr>
      <vt:lpstr>PowerPoint Presentation</vt:lpstr>
      <vt:lpstr>PowerPoint Presentation</vt:lpstr>
      <vt:lpstr>PowerPoint Presentation</vt:lpstr>
      <vt:lpstr>Diagram Alur Penelitian </vt:lpstr>
      <vt:lpstr>Alat &amp; Bahan </vt:lpstr>
      <vt:lpstr>Bab 4 Hasil dan Pembahasan </vt:lpstr>
      <vt:lpstr>Bab 4 Hasil dan Pembahasan </vt:lpstr>
      <vt:lpstr>Bab 4 Hasil dan Pembahasan </vt:lpstr>
      <vt:lpstr>Bab 4 Hasil dan Pembahasan </vt:lpstr>
      <vt:lpstr>Bab 4 Hasil dan Pembahasan </vt:lpstr>
      <vt:lpstr>Parameter Input </vt:lpstr>
      <vt:lpstr>Bab 4 Hasil dan Pembahasan </vt:lpstr>
      <vt:lpstr>Bab 4 Hasil dan Pembahasan</vt:lpstr>
      <vt:lpstr>Bab 4 Hasil dan Pembahasan </vt:lpstr>
      <vt:lpstr>Bab 4 Hasil dan Pembahasan </vt:lpstr>
      <vt:lpstr>Bab 4 Hasil dan Pembahasan </vt:lpstr>
      <vt:lpstr>Bab 4 Hasil dan Pembahasan</vt:lpstr>
      <vt:lpstr>Prediksi Pengujian Offline Akurasi per Minggu</vt:lpstr>
      <vt:lpstr>PowerPoint Presentation</vt:lpstr>
      <vt:lpstr>Bab 4 Hasil dan Pembahasan</vt:lpstr>
      <vt:lpstr>Bab 4 Hasil dan Pembahasan</vt:lpstr>
      <vt:lpstr>Bab 4 Hasil dan Pembahasan</vt:lpstr>
      <vt:lpstr>Bab V Penutup </vt:lpstr>
      <vt:lpstr>Daftar Pustaka </vt:lpstr>
      <vt:lpstr>Daftar Pustaka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Bab I Pendahuluan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hasti.putri</dc:creator>
  <cp:lastModifiedBy>Iryna Vira</cp:lastModifiedBy>
  <cp:revision>251</cp:revision>
  <dcterms:created xsi:type="dcterms:W3CDTF">2019-02-01T07:07:48Z</dcterms:created>
  <dcterms:modified xsi:type="dcterms:W3CDTF">2024-10-07T15:03:51Z</dcterms:modified>
</cp:coreProperties>
</file>